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7"/>
  </p:notesMasterIdLst>
  <p:sldIdLst>
    <p:sldId id="260" r:id="rId2"/>
    <p:sldId id="358" r:id="rId3"/>
    <p:sldId id="256" r:id="rId4"/>
    <p:sldId id="264" r:id="rId5"/>
    <p:sldId id="257" r:id="rId6"/>
    <p:sldId id="258" r:id="rId7"/>
    <p:sldId id="259" r:id="rId8"/>
    <p:sldId id="261" r:id="rId9"/>
    <p:sldId id="262" r:id="rId10"/>
    <p:sldId id="263" r:id="rId11"/>
    <p:sldId id="265" r:id="rId12"/>
    <p:sldId id="266" r:id="rId13"/>
    <p:sldId id="267" r:id="rId14"/>
    <p:sldId id="268" r:id="rId15"/>
    <p:sldId id="269" r:id="rId16"/>
    <p:sldId id="270" r:id="rId17"/>
    <p:sldId id="271" r:id="rId18"/>
    <p:sldId id="272" r:id="rId19"/>
    <p:sldId id="273" r:id="rId20"/>
    <p:sldId id="274" r:id="rId21"/>
    <p:sldId id="275" r:id="rId22"/>
    <p:sldId id="353" r:id="rId23"/>
    <p:sldId id="285" r:id="rId24"/>
    <p:sldId id="286" r:id="rId25"/>
    <p:sldId id="287" r:id="rId26"/>
    <p:sldId id="345" r:id="rId27"/>
    <p:sldId id="332" r:id="rId28"/>
    <p:sldId id="333" r:id="rId29"/>
    <p:sldId id="289" r:id="rId30"/>
    <p:sldId id="290" r:id="rId31"/>
    <p:sldId id="359" r:id="rId32"/>
    <p:sldId id="288" r:id="rId33"/>
    <p:sldId id="282" r:id="rId34"/>
    <p:sldId id="355" r:id="rId35"/>
    <p:sldId id="356" r:id="rId36"/>
    <p:sldId id="360" r:id="rId37"/>
    <p:sldId id="276" r:id="rId38"/>
    <p:sldId id="291" r:id="rId39"/>
    <p:sldId id="292" r:id="rId40"/>
    <p:sldId id="293" r:id="rId41"/>
    <p:sldId id="294" r:id="rId42"/>
    <p:sldId id="295" r:id="rId43"/>
    <p:sldId id="296" r:id="rId44"/>
    <p:sldId id="354" r:id="rId45"/>
    <p:sldId id="297" r:id="rId46"/>
    <p:sldId id="283" r:id="rId47"/>
    <p:sldId id="298" r:id="rId48"/>
    <p:sldId id="277" r:id="rId49"/>
    <p:sldId id="279" r:id="rId50"/>
    <p:sldId id="278" r:id="rId51"/>
    <p:sldId id="280" r:id="rId52"/>
    <p:sldId id="281" r:id="rId53"/>
    <p:sldId id="299" r:id="rId54"/>
    <p:sldId id="300" r:id="rId55"/>
    <p:sldId id="301" r:id="rId56"/>
    <p:sldId id="302" r:id="rId57"/>
    <p:sldId id="303" r:id="rId58"/>
    <p:sldId id="304" r:id="rId59"/>
    <p:sldId id="305" r:id="rId60"/>
    <p:sldId id="306" r:id="rId61"/>
    <p:sldId id="307" r:id="rId62"/>
    <p:sldId id="308" r:id="rId63"/>
    <p:sldId id="357" r:id="rId64"/>
    <p:sldId id="309" r:id="rId65"/>
    <p:sldId id="310" r:id="rId66"/>
    <p:sldId id="311" r:id="rId67"/>
    <p:sldId id="312" r:id="rId68"/>
    <p:sldId id="313" r:id="rId69"/>
    <p:sldId id="314" r:id="rId70"/>
    <p:sldId id="315" r:id="rId71"/>
    <p:sldId id="316" r:id="rId72"/>
    <p:sldId id="317" r:id="rId73"/>
    <p:sldId id="318" r:id="rId74"/>
    <p:sldId id="319" r:id="rId75"/>
    <p:sldId id="320" r:id="rId76"/>
    <p:sldId id="321" r:id="rId77"/>
    <p:sldId id="322" r:id="rId78"/>
    <p:sldId id="323" r:id="rId79"/>
    <p:sldId id="324" r:id="rId80"/>
    <p:sldId id="325" r:id="rId81"/>
    <p:sldId id="326" r:id="rId82"/>
    <p:sldId id="327" r:id="rId83"/>
    <p:sldId id="328" r:id="rId84"/>
    <p:sldId id="329" r:id="rId85"/>
    <p:sldId id="330" r:id="rId86"/>
    <p:sldId id="331" r:id="rId87"/>
    <p:sldId id="334" r:id="rId88"/>
    <p:sldId id="335" r:id="rId89"/>
    <p:sldId id="361" r:id="rId90"/>
    <p:sldId id="336" r:id="rId91"/>
    <p:sldId id="337" r:id="rId92"/>
    <p:sldId id="338" r:id="rId93"/>
    <p:sldId id="339" r:id="rId94"/>
    <p:sldId id="340" r:id="rId95"/>
    <p:sldId id="341" r:id="rId96"/>
    <p:sldId id="342" r:id="rId97"/>
    <p:sldId id="343" r:id="rId98"/>
    <p:sldId id="344" r:id="rId99"/>
    <p:sldId id="346" r:id="rId100"/>
    <p:sldId id="347" r:id="rId101"/>
    <p:sldId id="348" r:id="rId102"/>
    <p:sldId id="349" r:id="rId103"/>
    <p:sldId id="350" r:id="rId104"/>
    <p:sldId id="351" r:id="rId105"/>
    <p:sldId id="352" r:id="rId106"/>
  </p:sldIdLst>
  <p:sldSz cx="9144000" cy="6858000" type="screen4x3"/>
  <p:notesSz cx="6858000" cy="9144000"/>
  <p:custShowLst>
    <p:custShow name="Spiritual Warfare Introduction" id="0">
      <p:sldLst>
        <p:sld r:id="rId2"/>
        <p:sld r:id="rId4"/>
        <p:sld r:id="rId5"/>
        <p:sld r:id="rId6"/>
        <p:sld r:id="rId7"/>
        <p:sld r:id="rId8"/>
        <p:sld r:id="rId9"/>
        <p:sld r:id="rId10"/>
        <p:sld r:id="rId11"/>
        <p:sld r:id="rId12"/>
        <p:sld r:id="rId13"/>
        <p:sld r:id="rId14"/>
        <p:sld r:id="rId15"/>
        <p:sld r:id="rId16"/>
        <p:sld r:id="rId17"/>
        <p:sld r:id="rId18"/>
        <p:sld r:id="rId19"/>
        <p:sld r:id="rId20"/>
        <p:sld r:id="rId21"/>
        <p:sld r:id="rId22"/>
        <p:sld r:id="rId34"/>
        <p:sld r:id="rId38"/>
        <p:sld r:id="rId47"/>
      </p:sldLst>
    </p:custShow>
    <p:custShow name="Spiritual Warfare Lecture" id="1">
      <p:sldLst>
        <p:sld r:id="rId49"/>
        <p:sld r:id="rId50"/>
        <p:sld r:id="rId51"/>
        <p:sld r:id="rId52"/>
        <p:sld r:id="rId53"/>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64" autoAdjust="0"/>
    <p:restoredTop sz="94584" autoAdjust="0"/>
  </p:normalViewPr>
  <p:slideViewPr>
    <p:cSldViewPr>
      <p:cViewPr varScale="1">
        <p:scale>
          <a:sx n="61" d="100"/>
          <a:sy n="61" d="100"/>
        </p:scale>
        <p:origin x="-1296" y="-82"/>
      </p:cViewPr>
      <p:guideLst>
        <p:guide orient="horz" pos="2160"/>
        <p:guide pos="2880"/>
      </p:guideLst>
    </p:cSldViewPr>
  </p:slideViewPr>
  <p:outlineViewPr>
    <p:cViewPr>
      <p:scale>
        <a:sx n="33" d="100"/>
        <a:sy n="33" d="100"/>
      </p:scale>
      <p:origin x="0" y="792"/>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D6D958D-AB2A-418D-A6E3-E7D84106AA74}" type="datetimeFigureOut">
              <a:rPr lang="en-US" smtClean="0"/>
              <a:t>2/17/2016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EBA451-A70A-4A50-ACCC-154FA1B5A35D}" type="slidenum">
              <a:rPr lang="en-US" smtClean="0"/>
              <a:t>‹#›</a:t>
            </a:fld>
            <a:endParaRPr lang="en-US"/>
          </a:p>
        </p:txBody>
      </p:sp>
    </p:spTree>
    <p:extLst>
      <p:ext uri="{BB962C8B-B14F-4D97-AF65-F5344CB8AC3E}">
        <p14:creationId xmlns:p14="http://schemas.microsoft.com/office/powerpoint/2010/main" val="17662278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Popular in Mexico, and sometimes linked to the illicit drug trade, the skeleton saint known as La Santa </a:t>
            </a:r>
            <a:r>
              <a:rPr lang="en-US" sz="1200" b="0" i="0" kern="1200" dirty="0" err="1" smtClean="0">
                <a:solidFill>
                  <a:schemeClr val="tx1"/>
                </a:solidFill>
                <a:effectLst/>
                <a:latin typeface="+mn-lt"/>
                <a:ea typeface="+mn-ea"/>
                <a:cs typeface="+mn-cs"/>
              </a:rPr>
              <a:t>Muerte</a:t>
            </a:r>
            <a:r>
              <a:rPr lang="en-US" sz="1200" b="0" i="0" kern="1200" smtClean="0">
                <a:solidFill>
                  <a:schemeClr val="tx1"/>
                </a:solidFill>
                <a:effectLst/>
                <a:latin typeface="+mn-lt"/>
                <a:ea typeface="+mn-ea"/>
                <a:cs typeface="+mn-cs"/>
              </a:rPr>
              <a:t> in recent years has found a robust and diverse following north of the border: immigrant small business owners, artists, gay activists and the poor, among others — many of them non-Latinos and not all involved with organized religion.</a:t>
            </a:r>
            <a:endParaRPr lang="en-US"/>
          </a:p>
        </p:txBody>
      </p:sp>
      <p:sp>
        <p:nvSpPr>
          <p:cNvPr id="4" name="Slide Number Placeholder 3"/>
          <p:cNvSpPr>
            <a:spLocks noGrp="1"/>
          </p:cNvSpPr>
          <p:nvPr>
            <p:ph type="sldNum" sz="quarter" idx="10"/>
          </p:nvPr>
        </p:nvSpPr>
        <p:spPr/>
        <p:txBody>
          <a:bodyPr/>
          <a:lstStyle/>
          <a:p>
            <a:fld id="{BBEBA451-A70A-4A50-ACCC-154FA1B5A35D}" type="slidenum">
              <a:rPr lang="en-US" smtClean="0"/>
              <a:t>31</a:t>
            </a:fld>
            <a:endParaRPr lang="en-US"/>
          </a:p>
        </p:txBody>
      </p:sp>
    </p:spTree>
    <p:extLst>
      <p:ext uri="{BB962C8B-B14F-4D97-AF65-F5344CB8AC3E}">
        <p14:creationId xmlns:p14="http://schemas.microsoft.com/office/powerpoint/2010/main" val="3266778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511685-CB4B-410E-B6D7-4DA0934B4945}" type="datetimeFigureOut">
              <a:rPr lang="en-US" smtClean="0"/>
              <a:t>2/17/2016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1A02A56-1220-4F8E-A3B4-67708F6D83E3}" type="slidenum">
              <a:rPr lang="en-US" smtClean="0"/>
              <a:t>‹#›</a:t>
            </a:fld>
            <a:endParaRPr lang="en-US" dirty="0"/>
          </a:p>
        </p:txBody>
      </p:sp>
    </p:spTree>
    <p:extLst>
      <p:ext uri="{BB962C8B-B14F-4D97-AF65-F5344CB8AC3E}">
        <p14:creationId xmlns:p14="http://schemas.microsoft.com/office/powerpoint/2010/main" val="3197491632"/>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511685-CB4B-410E-B6D7-4DA0934B4945}" type="datetimeFigureOut">
              <a:rPr lang="en-US" smtClean="0"/>
              <a:t>2/17/2016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1A02A56-1220-4F8E-A3B4-67708F6D83E3}" type="slidenum">
              <a:rPr lang="en-US" smtClean="0"/>
              <a:t>‹#›</a:t>
            </a:fld>
            <a:endParaRPr lang="en-US" dirty="0"/>
          </a:p>
        </p:txBody>
      </p:sp>
    </p:spTree>
    <p:extLst>
      <p:ext uri="{BB962C8B-B14F-4D97-AF65-F5344CB8AC3E}">
        <p14:creationId xmlns:p14="http://schemas.microsoft.com/office/powerpoint/2010/main" val="2143803969"/>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511685-CB4B-410E-B6D7-4DA0934B4945}" type="datetimeFigureOut">
              <a:rPr lang="en-US" smtClean="0"/>
              <a:t>2/17/2016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1A02A56-1220-4F8E-A3B4-67708F6D83E3}" type="slidenum">
              <a:rPr lang="en-US" smtClean="0"/>
              <a:t>‹#›</a:t>
            </a:fld>
            <a:endParaRPr lang="en-US" dirty="0"/>
          </a:p>
        </p:txBody>
      </p:sp>
    </p:spTree>
    <p:extLst>
      <p:ext uri="{BB962C8B-B14F-4D97-AF65-F5344CB8AC3E}">
        <p14:creationId xmlns:p14="http://schemas.microsoft.com/office/powerpoint/2010/main" val="502666856"/>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511685-CB4B-410E-B6D7-4DA0934B4945}" type="datetimeFigureOut">
              <a:rPr lang="en-US" smtClean="0"/>
              <a:t>2/17/2016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1A02A56-1220-4F8E-A3B4-67708F6D83E3}" type="slidenum">
              <a:rPr lang="en-US" smtClean="0"/>
              <a:t>‹#›</a:t>
            </a:fld>
            <a:endParaRPr lang="en-US" dirty="0"/>
          </a:p>
        </p:txBody>
      </p:sp>
    </p:spTree>
    <p:extLst>
      <p:ext uri="{BB962C8B-B14F-4D97-AF65-F5344CB8AC3E}">
        <p14:creationId xmlns:p14="http://schemas.microsoft.com/office/powerpoint/2010/main" val="2655675606"/>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511685-CB4B-410E-B6D7-4DA0934B4945}" type="datetimeFigureOut">
              <a:rPr lang="en-US" smtClean="0"/>
              <a:t>2/17/2016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1A02A56-1220-4F8E-A3B4-67708F6D83E3}" type="slidenum">
              <a:rPr lang="en-US" smtClean="0"/>
              <a:t>‹#›</a:t>
            </a:fld>
            <a:endParaRPr lang="en-US" dirty="0"/>
          </a:p>
        </p:txBody>
      </p:sp>
    </p:spTree>
    <p:extLst>
      <p:ext uri="{BB962C8B-B14F-4D97-AF65-F5344CB8AC3E}">
        <p14:creationId xmlns:p14="http://schemas.microsoft.com/office/powerpoint/2010/main" val="1699296917"/>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511685-CB4B-410E-B6D7-4DA0934B4945}" type="datetimeFigureOut">
              <a:rPr lang="en-US" smtClean="0"/>
              <a:t>2/17/2016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1A02A56-1220-4F8E-A3B4-67708F6D83E3}" type="slidenum">
              <a:rPr lang="en-US" smtClean="0"/>
              <a:t>‹#›</a:t>
            </a:fld>
            <a:endParaRPr lang="en-US" dirty="0"/>
          </a:p>
        </p:txBody>
      </p:sp>
    </p:spTree>
    <p:extLst>
      <p:ext uri="{BB962C8B-B14F-4D97-AF65-F5344CB8AC3E}">
        <p14:creationId xmlns:p14="http://schemas.microsoft.com/office/powerpoint/2010/main" val="4146092979"/>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511685-CB4B-410E-B6D7-4DA0934B4945}" type="datetimeFigureOut">
              <a:rPr lang="en-US" smtClean="0"/>
              <a:t>2/17/2016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1A02A56-1220-4F8E-A3B4-67708F6D83E3}" type="slidenum">
              <a:rPr lang="en-US" smtClean="0"/>
              <a:t>‹#›</a:t>
            </a:fld>
            <a:endParaRPr lang="en-US" dirty="0"/>
          </a:p>
        </p:txBody>
      </p:sp>
    </p:spTree>
    <p:extLst>
      <p:ext uri="{BB962C8B-B14F-4D97-AF65-F5344CB8AC3E}">
        <p14:creationId xmlns:p14="http://schemas.microsoft.com/office/powerpoint/2010/main" val="3539893617"/>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511685-CB4B-410E-B6D7-4DA0934B4945}" type="datetimeFigureOut">
              <a:rPr lang="en-US" smtClean="0"/>
              <a:t>2/17/2016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1A02A56-1220-4F8E-A3B4-67708F6D83E3}" type="slidenum">
              <a:rPr lang="en-US" smtClean="0"/>
              <a:t>‹#›</a:t>
            </a:fld>
            <a:endParaRPr lang="en-US" dirty="0"/>
          </a:p>
        </p:txBody>
      </p:sp>
    </p:spTree>
    <p:extLst>
      <p:ext uri="{BB962C8B-B14F-4D97-AF65-F5344CB8AC3E}">
        <p14:creationId xmlns:p14="http://schemas.microsoft.com/office/powerpoint/2010/main" val="896527085"/>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511685-CB4B-410E-B6D7-4DA0934B4945}" type="datetimeFigureOut">
              <a:rPr lang="en-US" smtClean="0"/>
              <a:t>2/17/2016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1A02A56-1220-4F8E-A3B4-67708F6D83E3}" type="slidenum">
              <a:rPr lang="en-US" smtClean="0"/>
              <a:t>‹#›</a:t>
            </a:fld>
            <a:endParaRPr lang="en-US" dirty="0"/>
          </a:p>
        </p:txBody>
      </p:sp>
    </p:spTree>
    <p:extLst>
      <p:ext uri="{BB962C8B-B14F-4D97-AF65-F5344CB8AC3E}">
        <p14:creationId xmlns:p14="http://schemas.microsoft.com/office/powerpoint/2010/main" val="1113411995"/>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511685-CB4B-410E-B6D7-4DA0934B4945}" type="datetimeFigureOut">
              <a:rPr lang="en-US" smtClean="0"/>
              <a:t>2/17/2016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1A02A56-1220-4F8E-A3B4-67708F6D83E3}" type="slidenum">
              <a:rPr lang="en-US" smtClean="0"/>
              <a:t>‹#›</a:t>
            </a:fld>
            <a:endParaRPr lang="en-US" dirty="0"/>
          </a:p>
        </p:txBody>
      </p:sp>
    </p:spTree>
    <p:extLst>
      <p:ext uri="{BB962C8B-B14F-4D97-AF65-F5344CB8AC3E}">
        <p14:creationId xmlns:p14="http://schemas.microsoft.com/office/powerpoint/2010/main" val="3076174169"/>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511685-CB4B-410E-B6D7-4DA0934B4945}" type="datetimeFigureOut">
              <a:rPr lang="en-US" smtClean="0"/>
              <a:t>2/17/2016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1A02A56-1220-4F8E-A3B4-67708F6D83E3}" type="slidenum">
              <a:rPr lang="en-US" smtClean="0"/>
              <a:t>‹#›</a:t>
            </a:fld>
            <a:endParaRPr lang="en-US" dirty="0"/>
          </a:p>
        </p:txBody>
      </p:sp>
    </p:spTree>
    <p:extLst>
      <p:ext uri="{BB962C8B-B14F-4D97-AF65-F5344CB8AC3E}">
        <p14:creationId xmlns:p14="http://schemas.microsoft.com/office/powerpoint/2010/main" val="110908993"/>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511685-CB4B-410E-B6D7-4DA0934B4945}" type="datetimeFigureOut">
              <a:rPr lang="en-US" smtClean="0"/>
              <a:t>2/17/2016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A02A56-1220-4F8E-A3B4-67708F6D83E3}" type="slidenum">
              <a:rPr lang="en-US" smtClean="0"/>
              <a:t>‹#›</a:t>
            </a:fld>
            <a:endParaRPr lang="en-US" dirty="0"/>
          </a:p>
        </p:txBody>
      </p:sp>
    </p:spTree>
    <p:extLst>
      <p:ext uri="{BB962C8B-B14F-4D97-AF65-F5344CB8AC3E}">
        <p14:creationId xmlns:p14="http://schemas.microsoft.com/office/powerpoint/2010/main" val="4164708963"/>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750"/>
    </mc:Choice>
    <mc:Fallback xmlns="">
      <p:transition spd="slow"/>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hyperlink" Target="http://deadline.com/print-article/850319/?KeepThis=1&amp;TB_iframe=1&amp;height=500&amp;width=750"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gi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exopolitics.org/author/dr-michael-salla/" TargetMode="External"/><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www.theeventchronicle.com/author/editortheeventchronicle-com/" TargetMode="External"/><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www.express.co.uk/journalist/122435/Jon-Austin" TargetMode="External"/><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Rick\Pictures\Gargoy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1463240"/>
            <a:ext cx="4114800" cy="381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05000" y="990600"/>
            <a:ext cx="5029200" cy="369332"/>
          </a:xfrm>
          <a:prstGeom prst="rect">
            <a:avLst/>
          </a:prstGeom>
          <a:noFill/>
        </p:spPr>
        <p:txBody>
          <a:bodyPr wrap="square" rtlCol="0">
            <a:spAutoFit/>
          </a:bodyPr>
          <a:lstStyle/>
          <a:p>
            <a:pPr algn="ctr"/>
            <a:r>
              <a:rPr lang="en-US" dirty="0" smtClean="0">
                <a:latin typeface="Copperplate Gothic Bold" pitchFamily="34" charset="0"/>
              </a:rPr>
              <a:t>Perilous Times , Spiritual Warfare &amp;  </a:t>
            </a:r>
            <a:endParaRPr lang="en-US" dirty="0">
              <a:latin typeface="Copperplate Gothic Bold" pitchFamily="34" charset="0"/>
            </a:endParaRPr>
          </a:p>
        </p:txBody>
      </p:sp>
      <p:pic>
        <p:nvPicPr>
          <p:cNvPr id="4" name="di-evantile_a-point-to-nowhere (1).mp3">
            <a:hlinkClick r:id="" action="ppaction://media"/>
          </p:cNvPr>
          <p:cNvPicPr>
            <a:picLocks noChangeAspect="1"/>
          </p:cNvPicPr>
          <p:nvPr>
            <a:audioFile r:link="rId2"/>
            <p:extLst>
              <p:ext uri="{DAA4B4D4-6D71-4841-9C94-3DE7FCFB9230}">
                <p14:media xmlns:p14="http://schemas.microsoft.com/office/powerpoint/2010/main" r:embed="rId1">
                  <p14:fade out="10000"/>
                </p14:media>
              </p:ext>
            </p:extLst>
          </p:nvPr>
        </p:nvPicPr>
        <p:blipFill>
          <a:blip r:embed="rId5"/>
          <a:stretch>
            <a:fillRect/>
          </a:stretch>
        </p:blipFill>
        <p:spPr>
          <a:xfrm>
            <a:off x="304800" y="228600"/>
            <a:ext cx="487363" cy="487363"/>
          </a:xfrm>
          <a:prstGeom prst="rect">
            <a:avLst/>
          </a:prstGeom>
        </p:spPr>
      </p:pic>
      <p:sp>
        <p:nvSpPr>
          <p:cNvPr id="3" name="TextBox 2"/>
          <p:cNvSpPr txBox="1"/>
          <p:nvPr/>
        </p:nvSpPr>
        <p:spPr>
          <a:xfrm>
            <a:off x="2438400" y="5361326"/>
            <a:ext cx="4114800" cy="369332"/>
          </a:xfrm>
          <a:prstGeom prst="rect">
            <a:avLst/>
          </a:prstGeom>
          <a:noFill/>
        </p:spPr>
        <p:txBody>
          <a:bodyPr wrap="square" rtlCol="0">
            <a:spAutoFit/>
          </a:bodyPr>
          <a:lstStyle/>
          <a:p>
            <a:pPr algn="ctr"/>
            <a:r>
              <a:rPr lang="en-US" dirty="0" smtClean="0">
                <a:latin typeface="Copperplate Gothic Bold" pitchFamily="34" charset="0"/>
              </a:rPr>
              <a:t>The Rise of Demonic Activity</a:t>
            </a:r>
            <a:endParaRPr lang="en-US" dirty="0">
              <a:latin typeface="Copperplate Gothic Bold" pitchFamily="34" charset="0"/>
            </a:endParaRPr>
          </a:p>
        </p:txBody>
      </p:sp>
    </p:spTree>
    <p:extLst>
      <p:ext uri="{BB962C8B-B14F-4D97-AF65-F5344CB8AC3E}">
        <p14:creationId xmlns:p14="http://schemas.microsoft.com/office/powerpoint/2010/main" val="3405513252"/>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35"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0"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Blaz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752600"/>
            <a:ext cx="3962400" cy="87548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81000" y="2828836"/>
            <a:ext cx="8458200" cy="1508105"/>
          </a:xfrm>
          <a:prstGeom prst="rect">
            <a:avLst/>
          </a:prstGeom>
        </p:spPr>
        <p:txBody>
          <a:bodyPr wrap="square">
            <a:spAutoFit/>
          </a:bodyPr>
          <a:lstStyle/>
          <a:p>
            <a:pPr fontAlgn="base"/>
            <a:r>
              <a:rPr lang="en-US" sz="2800" b="1" dirty="0"/>
              <a:t>School Headmaster’s Creepy Claims About How ‘Charlie </a:t>
            </a:r>
            <a:r>
              <a:rPr lang="en-US" sz="2800" b="1" dirty="0" err="1"/>
              <a:t>Charlie</a:t>
            </a:r>
            <a:r>
              <a:rPr lang="en-US" sz="2800" b="1" dirty="0"/>
              <a:t>’ Demon Phenomenon is Impacting </a:t>
            </a:r>
            <a:r>
              <a:rPr lang="en-US" sz="2800" b="1" dirty="0" smtClean="0"/>
              <a:t>Kids.</a:t>
            </a:r>
            <a:endParaRPr lang="en-US" sz="2800" b="1" dirty="0"/>
          </a:p>
          <a:p>
            <a:pPr fontAlgn="base"/>
            <a:endParaRPr lang="en-US" i="1" dirty="0" smtClean="0"/>
          </a:p>
          <a:p>
            <a:pPr algn="ctr" fontAlgn="base"/>
            <a:r>
              <a:rPr lang="en-US" i="1" dirty="0" smtClean="0"/>
              <a:t>Jun</a:t>
            </a:r>
            <a:r>
              <a:rPr lang="en-US" i="1" dirty="0"/>
              <a:t>. 10, 2015 11:58am </a:t>
            </a:r>
            <a:r>
              <a:rPr lang="en-US" dirty="0"/>
              <a:t>Billy Hallowell</a:t>
            </a:r>
          </a:p>
        </p:txBody>
      </p:sp>
    </p:spTree>
    <p:extLst>
      <p:ext uri="{BB962C8B-B14F-4D97-AF65-F5344CB8AC3E}">
        <p14:creationId xmlns:p14="http://schemas.microsoft.com/office/powerpoint/2010/main" val="3118265794"/>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750"/>
                                        <p:tgtEl>
                                          <p:spTgt spid="3"/>
                                        </p:tgtEl>
                                      </p:cBhvr>
                                    </p:animEffect>
                                    <p:anim calcmode="lin" valueType="num">
                                      <p:cBhvr>
                                        <p:cTn id="8" dur="1750" fill="hold"/>
                                        <p:tgtEl>
                                          <p:spTgt spid="3"/>
                                        </p:tgtEl>
                                        <p:attrNameLst>
                                          <p:attrName>ppt_x</p:attrName>
                                        </p:attrNameLst>
                                      </p:cBhvr>
                                      <p:tavLst>
                                        <p:tav tm="0">
                                          <p:val>
                                            <p:strVal val="#ppt_x"/>
                                          </p:val>
                                        </p:tav>
                                        <p:tav tm="100000">
                                          <p:val>
                                            <p:strVal val="#ppt_x"/>
                                          </p:val>
                                        </p:tav>
                                      </p:tavLst>
                                    </p:anim>
                                    <p:anim calcmode="lin" valueType="num">
                                      <p:cBhvr>
                                        <p:cTn id="9" dur="175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750"/>
                            </p:stCondLst>
                            <p:childTnLst>
                              <p:par>
                                <p:cTn id="11" presetID="9"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1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304800"/>
            <a:ext cx="8534400" cy="5909310"/>
          </a:xfrm>
          <a:prstGeom prst="rect">
            <a:avLst/>
          </a:prstGeom>
        </p:spPr>
        <p:txBody>
          <a:bodyPr wrap="square">
            <a:spAutoFit/>
          </a:bodyPr>
          <a:lstStyle/>
          <a:p>
            <a:r>
              <a:rPr lang="en-US" b="1" dirty="0"/>
              <a:t>Matthew 17:14-21</a:t>
            </a:r>
            <a:endParaRPr lang="en-US" dirty="0"/>
          </a:p>
          <a:p>
            <a:r>
              <a:rPr lang="en-US" dirty="0"/>
              <a:t> </a:t>
            </a:r>
          </a:p>
          <a:p>
            <a:r>
              <a:rPr lang="en-US" sz="1600" dirty="0"/>
              <a:t>14And when they were come to the multitude, there came to him a </a:t>
            </a:r>
            <a:r>
              <a:rPr lang="en-US" sz="1600" i="1" dirty="0"/>
              <a:t>certain</a:t>
            </a:r>
            <a:r>
              <a:rPr lang="en-US" sz="1600" dirty="0"/>
              <a:t> man, kneeling down to </a:t>
            </a:r>
          </a:p>
          <a:p>
            <a:r>
              <a:rPr lang="en-US" sz="1600" dirty="0"/>
              <a:t>him, and saying, </a:t>
            </a:r>
          </a:p>
          <a:p>
            <a:r>
              <a:rPr lang="en-US" sz="1600" dirty="0"/>
              <a:t>15Lord, have mercy on my son: for he is </a:t>
            </a:r>
            <a:r>
              <a:rPr lang="en-US" sz="1600" dirty="0" err="1"/>
              <a:t>lunatick</a:t>
            </a:r>
            <a:r>
              <a:rPr lang="en-US" sz="1600" dirty="0"/>
              <a:t>, and sore vexed: for </a:t>
            </a:r>
            <a:r>
              <a:rPr lang="en-US" sz="1600" dirty="0" err="1"/>
              <a:t>ofttimes</a:t>
            </a:r>
            <a:r>
              <a:rPr lang="en-US" sz="1600" dirty="0"/>
              <a:t> he </a:t>
            </a:r>
            <a:r>
              <a:rPr lang="en-US" sz="1600" dirty="0" err="1"/>
              <a:t>falleth</a:t>
            </a:r>
            <a:r>
              <a:rPr lang="en-US" sz="1600" dirty="0"/>
              <a:t> into the fire, and oft into the water. </a:t>
            </a:r>
          </a:p>
          <a:p>
            <a:r>
              <a:rPr lang="en-US" sz="1600" dirty="0"/>
              <a:t>16And I brought him to thy disciples, and they could not cure him. </a:t>
            </a:r>
          </a:p>
          <a:p>
            <a:r>
              <a:rPr lang="en-US" sz="1600" dirty="0"/>
              <a:t>17Then Jesus answered and said, </a:t>
            </a:r>
            <a:r>
              <a:rPr lang="en-US" sz="1600" dirty="0">
                <a:solidFill>
                  <a:srgbClr val="FF0000"/>
                </a:solidFill>
              </a:rPr>
              <a:t>O faithless and perverse generation, how long shall I be with </a:t>
            </a:r>
          </a:p>
          <a:p>
            <a:r>
              <a:rPr lang="en-US" sz="1600" dirty="0">
                <a:solidFill>
                  <a:srgbClr val="FF0000"/>
                </a:solidFill>
              </a:rPr>
              <a:t>you? how long shall I suffer you? bring him hither to me. </a:t>
            </a:r>
          </a:p>
          <a:p>
            <a:r>
              <a:rPr lang="en-US" sz="1600" dirty="0"/>
              <a:t>18And Jesus rebuked the devil; and he departed out of him: and the child was cured from that </a:t>
            </a:r>
          </a:p>
          <a:p>
            <a:r>
              <a:rPr lang="en-US" sz="1600" dirty="0"/>
              <a:t>very hour. </a:t>
            </a:r>
          </a:p>
          <a:p>
            <a:r>
              <a:rPr lang="en-US" sz="1600" dirty="0"/>
              <a:t>19Then came the disciples to Jesus apart, and said, </a:t>
            </a:r>
            <a:r>
              <a:rPr lang="en-US" sz="1600" u="sng" dirty="0"/>
              <a:t>Why could not we cast him out?</a:t>
            </a:r>
            <a:r>
              <a:rPr lang="en-US" sz="1600" dirty="0"/>
              <a:t> </a:t>
            </a:r>
          </a:p>
          <a:p>
            <a:r>
              <a:rPr lang="en-US" sz="1600" dirty="0"/>
              <a:t>20And Jesus said unto them</a:t>
            </a:r>
            <a:r>
              <a:rPr lang="en-US" sz="1600" u="sng" dirty="0"/>
              <a:t>, </a:t>
            </a:r>
            <a:r>
              <a:rPr lang="en-US" sz="1600" u="sng" dirty="0">
                <a:solidFill>
                  <a:srgbClr val="FF0000"/>
                </a:solidFill>
              </a:rPr>
              <a:t>Because of your unbelief</a:t>
            </a:r>
            <a:r>
              <a:rPr lang="en-US" sz="1600" dirty="0">
                <a:solidFill>
                  <a:srgbClr val="FF0000"/>
                </a:solidFill>
              </a:rPr>
              <a:t>: for verily I say unto you, If ye have faith as </a:t>
            </a:r>
          </a:p>
          <a:p>
            <a:r>
              <a:rPr lang="en-US" sz="1600" dirty="0">
                <a:solidFill>
                  <a:srgbClr val="FF0000"/>
                </a:solidFill>
              </a:rPr>
              <a:t>a grain of mustard seed, ye shall say unto this mountain, Remove hence to yonder place; and it </a:t>
            </a:r>
          </a:p>
          <a:p>
            <a:r>
              <a:rPr lang="en-US" sz="1600" dirty="0">
                <a:solidFill>
                  <a:srgbClr val="FF0000"/>
                </a:solidFill>
              </a:rPr>
              <a:t>shall remove; and nothing shall be impossible unto you. </a:t>
            </a:r>
          </a:p>
          <a:p>
            <a:r>
              <a:rPr lang="en-US" sz="1600" dirty="0">
                <a:solidFill>
                  <a:srgbClr val="FF0000"/>
                </a:solidFill>
              </a:rPr>
              <a:t>21Howbeit this kind </a:t>
            </a:r>
            <a:r>
              <a:rPr lang="en-US" sz="1600" dirty="0" err="1">
                <a:solidFill>
                  <a:srgbClr val="FF0000"/>
                </a:solidFill>
              </a:rPr>
              <a:t>goeth</a:t>
            </a:r>
            <a:r>
              <a:rPr lang="en-US" sz="1600" dirty="0">
                <a:solidFill>
                  <a:srgbClr val="FF0000"/>
                </a:solidFill>
              </a:rPr>
              <a:t> not out but by prayer and fasting. </a:t>
            </a:r>
          </a:p>
          <a:p>
            <a:r>
              <a:rPr lang="en-US" sz="1600" b="1" dirty="0"/>
              <a:t> </a:t>
            </a:r>
            <a:endParaRPr lang="en-US" sz="1600" dirty="0"/>
          </a:p>
          <a:p>
            <a:endParaRPr lang="en-US" sz="1400" b="1" dirty="0" smtClean="0"/>
          </a:p>
          <a:p>
            <a:r>
              <a:rPr lang="en-US" sz="1400" b="1" dirty="0" smtClean="0"/>
              <a:t>But </a:t>
            </a:r>
            <a:r>
              <a:rPr lang="en-US" sz="1400" b="1" dirty="0"/>
              <a:t>by fasting and prayer</a:t>
            </a:r>
            <a:r>
              <a:rPr lang="en-US" sz="1400" dirty="0"/>
              <a:t>: that is, in the exercise of a miraculous faith, expressed in solemn prayer to God, joined with </a:t>
            </a:r>
            <a:r>
              <a:rPr lang="en-US" sz="1400" dirty="0" smtClean="0"/>
              <a:t>fasting</a:t>
            </a:r>
            <a:r>
              <a:rPr lang="en-US" sz="1400" dirty="0"/>
              <a:t>. It seems that Christ not only suggests, that faith was greatly wanting in his disciples; for which reason they could </a:t>
            </a:r>
            <a:r>
              <a:rPr lang="en-US" sz="1400" dirty="0" smtClean="0"/>
              <a:t>not </a:t>
            </a:r>
            <a:r>
              <a:rPr lang="en-US" sz="1400" dirty="0"/>
              <a:t>cast out the devil, and heal the lunatic; but they had been wanting in prayer to God, to assist them in the exercise of </a:t>
            </a:r>
            <a:r>
              <a:rPr lang="en-US" sz="1400" dirty="0" smtClean="0"/>
              <a:t>their </a:t>
            </a:r>
            <a:r>
              <a:rPr lang="en-US" sz="1400" dirty="0"/>
              <a:t>miraculous gifts. -</a:t>
            </a:r>
            <a:r>
              <a:rPr lang="en-US" sz="1400" i="1" dirty="0"/>
              <a:t>Gill</a:t>
            </a:r>
            <a:endParaRPr lang="en-US" sz="1400" dirty="0"/>
          </a:p>
          <a:p>
            <a:r>
              <a:rPr lang="en-US" b="1" i="1" dirty="0"/>
              <a:t> </a:t>
            </a:r>
            <a:endParaRPr lang="en-US" dirty="0"/>
          </a:p>
        </p:txBody>
      </p:sp>
    </p:spTree>
    <p:extLst>
      <p:ext uri="{BB962C8B-B14F-4D97-AF65-F5344CB8AC3E}">
        <p14:creationId xmlns:p14="http://schemas.microsoft.com/office/powerpoint/2010/main" val="1488972421"/>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2274838"/>
            <a:ext cx="7772400" cy="1323439"/>
          </a:xfrm>
          <a:prstGeom prst="rect">
            <a:avLst/>
          </a:prstGeom>
        </p:spPr>
        <p:txBody>
          <a:bodyPr wrap="square">
            <a:spAutoFit/>
          </a:bodyPr>
          <a:lstStyle/>
          <a:p>
            <a:r>
              <a:rPr lang="en-US" sz="2000" b="1" dirty="0"/>
              <a:t>James </a:t>
            </a:r>
            <a:r>
              <a:rPr lang="en-US" sz="2000" b="1" dirty="0" smtClean="0"/>
              <a:t>1:6-7</a:t>
            </a:r>
            <a:endParaRPr lang="en-US" sz="2000" dirty="0"/>
          </a:p>
          <a:p>
            <a:r>
              <a:rPr lang="en-US" sz="2000" dirty="0" smtClean="0"/>
              <a:t>6But </a:t>
            </a:r>
            <a:r>
              <a:rPr lang="en-US" sz="2000" dirty="0"/>
              <a:t>let him ask in faith, nothing wavering. For he that </a:t>
            </a:r>
            <a:r>
              <a:rPr lang="en-US" sz="2000" dirty="0" err="1"/>
              <a:t>wavereth</a:t>
            </a:r>
            <a:r>
              <a:rPr lang="en-US" sz="2000" dirty="0"/>
              <a:t> is like </a:t>
            </a:r>
            <a:r>
              <a:rPr lang="en-US" sz="2000" dirty="0" smtClean="0"/>
              <a:t>a wave </a:t>
            </a:r>
            <a:r>
              <a:rPr lang="en-US" sz="2000" dirty="0"/>
              <a:t>of the sea driven </a:t>
            </a:r>
            <a:r>
              <a:rPr lang="en-US" sz="2000" dirty="0" smtClean="0"/>
              <a:t>with </a:t>
            </a:r>
            <a:r>
              <a:rPr lang="en-US" sz="2000" dirty="0"/>
              <a:t>the wind and tossed. </a:t>
            </a:r>
          </a:p>
          <a:p>
            <a:r>
              <a:rPr lang="en-US" sz="2000" dirty="0"/>
              <a:t>7For let not that man think that he shall receive any thing of the Lord. </a:t>
            </a:r>
          </a:p>
        </p:txBody>
      </p:sp>
      <p:sp>
        <p:nvSpPr>
          <p:cNvPr id="3" name="Rectangle 2"/>
          <p:cNvSpPr/>
          <p:nvPr/>
        </p:nvSpPr>
        <p:spPr>
          <a:xfrm>
            <a:off x="2286000" y="685800"/>
            <a:ext cx="4572000" cy="646331"/>
          </a:xfrm>
          <a:prstGeom prst="rect">
            <a:avLst/>
          </a:prstGeom>
        </p:spPr>
        <p:txBody>
          <a:bodyPr>
            <a:spAutoFit/>
          </a:bodyPr>
          <a:lstStyle/>
          <a:p>
            <a:pPr algn="ctr"/>
            <a:r>
              <a:rPr lang="en-US" b="1" dirty="0">
                <a:latin typeface="Georgia"/>
                <a:ea typeface="Times New Roman"/>
                <a:cs typeface="Georgia"/>
              </a:rPr>
              <a:t>The Danger of an Unbelieving and Faltering Faith.  </a:t>
            </a:r>
            <a:endParaRPr lang="en-US" dirty="0">
              <a:latin typeface="Times New Roman"/>
              <a:ea typeface="Times New Roman"/>
            </a:endParaRPr>
          </a:p>
        </p:txBody>
      </p:sp>
    </p:spTree>
    <p:extLst>
      <p:ext uri="{BB962C8B-B14F-4D97-AF65-F5344CB8AC3E}">
        <p14:creationId xmlns:p14="http://schemas.microsoft.com/office/powerpoint/2010/main" val="2577051841"/>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1066800"/>
            <a:ext cx="6477000" cy="646331"/>
          </a:xfrm>
          <a:prstGeom prst="rect">
            <a:avLst/>
          </a:prstGeom>
        </p:spPr>
        <p:txBody>
          <a:bodyPr wrap="square">
            <a:spAutoFit/>
          </a:bodyPr>
          <a:lstStyle/>
          <a:p>
            <a:pPr algn="ctr"/>
            <a:r>
              <a:rPr lang="en-US" sz="3600" b="1" dirty="0"/>
              <a:t>Perilous Times</a:t>
            </a:r>
            <a:endParaRPr lang="en-US" sz="3600" dirty="0"/>
          </a:p>
        </p:txBody>
      </p:sp>
      <p:sp>
        <p:nvSpPr>
          <p:cNvPr id="3" name="Rectangle 2"/>
          <p:cNvSpPr/>
          <p:nvPr/>
        </p:nvSpPr>
        <p:spPr>
          <a:xfrm>
            <a:off x="533400" y="2209800"/>
            <a:ext cx="7848600" cy="2862322"/>
          </a:xfrm>
          <a:prstGeom prst="rect">
            <a:avLst/>
          </a:prstGeom>
        </p:spPr>
        <p:txBody>
          <a:bodyPr wrap="square">
            <a:spAutoFit/>
          </a:bodyPr>
          <a:lstStyle/>
          <a:p>
            <a:pPr fontAlgn="base"/>
            <a:r>
              <a:rPr lang="en-US" sz="2000" dirty="0"/>
              <a:t>These “perilous times” of the “last days” will become an assault upon the church, and a dark and sinful time for mankind.  </a:t>
            </a:r>
            <a:r>
              <a:rPr lang="en-US" sz="2000" b="1" dirty="0"/>
              <a:t>2Ti 3:1-5 1This know also, that in the last days perilous times shall come. 2For men shall be lovers of their own selves, covetous, boasters, proud, blasphemers, disobedient to parents, unthankful, unholy, 3Without natural affection</a:t>
            </a:r>
            <a:r>
              <a:rPr lang="en-US" sz="2000" b="1" dirty="0" smtClean="0"/>
              <a:t>, trucebreakers</a:t>
            </a:r>
            <a:r>
              <a:rPr lang="en-US" sz="2000" b="1" dirty="0"/>
              <a:t>, false accusers, incontinent, fierce, despisers of those that are good,4Traitors, </a:t>
            </a:r>
            <a:r>
              <a:rPr lang="en-US" sz="2000" b="1" dirty="0" err="1"/>
              <a:t>heady,highminded</a:t>
            </a:r>
            <a:r>
              <a:rPr lang="en-US" sz="2000" b="1" dirty="0"/>
              <a:t>, lovers of pleasures more than lovers of God; 5Having a form of godliness, but denying the power thereof: from such turn away.</a:t>
            </a:r>
            <a:endParaRPr lang="en-US" sz="2000" dirty="0"/>
          </a:p>
        </p:txBody>
      </p:sp>
    </p:spTree>
    <p:extLst>
      <p:ext uri="{BB962C8B-B14F-4D97-AF65-F5344CB8AC3E}">
        <p14:creationId xmlns:p14="http://schemas.microsoft.com/office/powerpoint/2010/main" val="1524557155"/>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2608" y="1066800"/>
            <a:ext cx="8686800" cy="5324535"/>
          </a:xfrm>
          <a:prstGeom prst="rect">
            <a:avLst/>
          </a:prstGeom>
        </p:spPr>
        <p:txBody>
          <a:bodyPr wrap="square">
            <a:spAutoFit/>
          </a:bodyPr>
          <a:lstStyle/>
          <a:p>
            <a:pPr fontAlgn="base"/>
            <a:r>
              <a:rPr lang="en-US" sz="2000" dirty="0"/>
              <a:t> I believe that in these perilous times of the last days we will experience an increase in demonic activity and paranormal events.  This belief is not without doctrinal support. </a:t>
            </a:r>
            <a:r>
              <a:rPr lang="en-US" sz="2000" b="1" dirty="0"/>
              <a:t>1Ti 4:1 Now the Spirit </a:t>
            </a:r>
            <a:r>
              <a:rPr lang="en-US" sz="2000" b="1" dirty="0" err="1"/>
              <a:t>speaketh</a:t>
            </a:r>
            <a:r>
              <a:rPr lang="en-US" sz="2000" b="1" dirty="0"/>
              <a:t> expressly, that in the latter times some shall depart from the faith, giving heed to seducing spirits, and doctrines of devils;</a:t>
            </a:r>
            <a:r>
              <a:rPr lang="en-US" sz="2000" dirty="0"/>
              <a:t> Some key points in this verse are the “spirit </a:t>
            </a:r>
            <a:r>
              <a:rPr lang="en-US" sz="2000" dirty="0" err="1"/>
              <a:t>speaketh</a:t>
            </a:r>
            <a:r>
              <a:rPr lang="en-US" sz="2000" dirty="0"/>
              <a:t> expressly” this is the Holy Spirit speaking distinctly that some will depart from the faith giving heed to “seducing spirits” not seducing men, but seducing spirits.  The Spirit that </a:t>
            </a:r>
            <a:r>
              <a:rPr lang="en-US" sz="2000" dirty="0" err="1"/>
              <a:t>speaketh</a:t>
            </a:r>
            <a:r>
              <a:rPr lang="en-US" sz="2000" dirty="0"/>
              <a:t> expressly is the Holy Spirit.  The Holy Spirit is always singular. </a:t>
            </a:r>
            <a:endParaRPr lang="en-US" sz="2000" dirty="0" smtClean="0"/>
          </a:p>
          <a:p>
            <a:pPr fontAlgn="base"/>
            <a:endParaRPr lang="en-US" sz="2000" dirty="0"/>
          </a:p>
          <a:p>
            <a:pPr fontAlgn="base"/>
            <a:r>
              <a:rPr lang="en-US" sz="2000" dirty="0" smtClean="0"/>
              <a:t> </a:t>
            </a:r>
            <a:r>
              <a:rPr lang="en-US" sz="2000" dirty="0"/>
              <a:t>The seducing spirits spoken of are evil spirits and the doctrines mentioned are not doctrines of men, but rather doctrines of devils.  The word devil is </a:t>
            </a:r>
            <a:r>
              <a:rPr lang="en-US" sz="2000" dirty="0" err="1"/>
              <a:t>daimon</a:t>
            </a:r>
            <a:r>
              <a:rPr lang="en-US" sz="2000" dirty="0"/>
              <a:t> from Strong’s G1140 meaning a daemonic being, deity , and is a derivative of Strong’s G 1142 a demon or supernatural spirit (of a bad nature –devil).  God does not leave us without warning for He tells us what our warfare is to be and whom it will be against, </a:t>
            </a:r>
            <a:r>
              <a:rPr lang="en-US" sz="2000" b="1" dirty="0" err="1"/>
              <a:t>Eph</a:t>
            </a:r>
            <a:r>
              <a:rPr lang="en-US" sz="2000" b="1" dirty="0"/>
              <a:t> 6:12  For we wrestle not against flesh and blood, but against principalities, against powers, against the rulers of the darkness of this world, against spiritual wickedness in high places.</a:t>
            </a:r>
            <a:endParaRPr lang="en-US" sz="2000" dirty="0"/>
          </a:p>
        </p:txBody>
      </p:sp>
    </p:spTree>
    <p:extLst>
      <p:ext uri="{BB962C8B-B14F-4D97-AF65-F5344CB8AC3E}">
        <p14:creationId xmlns:p14="http://schemas.microsoft.com/office/powerpoint/2010/main" val="2434631244"/>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533400"/>
            <a:ext cx="8686800" cy="5940088"/>
          </a:xfrm>
          <a:prstGeom prst="rect">
            <a:avLst/>
          </a:prstGeom>
        </p:spPr>
        <p:txBody>
          <a:bodyPr wrap="square">
            <a:spAutoFit/>
          </a:bodyPr>
          <a:lstStyle/>
          <a:p>
            <a:pPr fontAlgn="base"/>
            <a:r>
              <a:rPr lang="en-US" sz="2000" dirty="0"/>
              <a:t>It is interesting to note that the belief in supernatural and paranormal activity is on the rise especially among the secular. A 2005 Gallop poll indicated that 3 out of 4 Americans believe in the paranormal, 37% believe houses can be haunted and 21% believe they can personally communicate with the dead.  In another Gallop poll comparing belief in the paranormal from 1990-2001 there is an interesting trend in that paranormal belief increased in all areas except one, which declined </a:t>
            </a:r>
            <a:r>
              <a:rPr lang="en-US" sz="2000" u="sng" dirty="0"/>
              <a:t>– the only decline in paranormal belief was in DEMON POSESSION</a:t>
            </a:r>
            <a:r>
              <a:rPr lang="en-US" sz="2000" dirty="0"/>
              <a:t>.  What is the deception here?  Demons are real and they are active doing the work of Satan.  Also a 2009 BARNA survey on VIEWS OF SPIRITUAL BEINGS showed the following:  Four out of ten Christians (40%) strongly agreed that Satan “is not a living being but is a symbol of evil.” and most Christians do not believe that the Holy Spirit is a living force, either. Overall, 38% strongly agreed and 20% agreed somewhat that the Holy Spirit is “a symbol of God’s power or presence but is not a living entity.” </a:t>
            </a:r>
          </a:p>
          <a:p>
            <a:pPr fontAlgn="base"/>
            <a:r>
              <a:rPr lang="en-US" sz="2000" dirty="0"/>
              <a:t> </a:t>
            </a:r>
          </a:p>
          <a:p>
            <a:pPr fontAlgn="base"/>
            <a:r>
              <a:rPr lang="en-US" sz="2000" dirty="0"/>
              <a:t>We are not prepared for the coming spiritual battle.  Sun Tzu one of the greatest military minds of all time said “All war is based on deception”, “Know thy self, and know thy enemy”, “A thousand battles, a thousand </a:t>
            </a:r>
            <a:r>
              <a:rPr lang="en-US" sz="2000" dirty="0" err="1"/>
              <a:t>victories”.”If</a:t>
            </a:r>
            <a:r>
              <a:rPr lang="en-US" sz="2000" dirty="0"/>
              <a:t> ignorant both of your enemy and yourself, you are certain to be in peril."</a:t>
            </a:r>
          </a:p>
        </p:txBody>
      </p:sp>
    </p:spTree>
    <p:extLst>
      <p:ext uri="{BB962C8B-B14F-4D97-AF65-F5344CB8AC3E}">
        <p14:creationId xmlns:p14="http://schemas.microsoft.com/office/powerpoint/2010/main" val="1353215361"/>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2712" y="609600"/>
            <a:ext cx="8610600" cy="5940088"/>
          </a:xfrm>
          <a:prstGeom prst="rect">
            <a:avLst/>
          </a:prstGeom>
        </p:spPr>
        <p:txBody>
          <a:bodyPr wrap="square">
            <a:spAutoFit/>
          </a:bodyPr>
          <a:lstStyle/>
          <a:p>
            <a:pPr fontAlgn="base"/>
            <a:r>
              <a:rPr lang="en-US" dirty="0"/>
              <a:t> </a:t>
            </a:r>
            <a:r>
              <a:rPr lang="en-US" sz="2000" dirty="0"/>
              <a:t>The believer knows that spiritual warfare is real and that Satan and his demons seek to control and influence human beings, cause mental anguish suicidal mania, </a:t>
            </a:r>
            <a:r>
              <a:rPr lang="en-US" sz="2000" b="1" dirty="0"/>
              <a:t>Luke 8:27-29</a:t>
            </a:r>
            <a:r>
              <a:rPr lang="en-US" sz="2000" dirty="0"/>
              <a:t> and </a:t>
            </a:r>
            <a:r>
              <a:rPr lang="en-US" sz="2000" b="1" dirty="0"/>
              <a:t>Mark 9:22,</a:t>
            </a:r>
            <a:r>
              <a:rPr lang="en-US" sz="2000" dirty="0"/>
              <a:t> cause physical disabilities muteness, blindness, deformities </a:t>
            </a:r>
            <a:r>
              <a:rPr lang="en-US" sz="2000" b="1" dirty="0"/>
              <a:t>Mat. 9:32-33,</a:t>
            </a:r>
            <a:r>
              <a:rPr lang="en-US" sz="2000" dirty="0"/>
              <a:t> </a:t>
            </a:r>
            <a:r>
              <a:rPr lang="en-US" sz="2000" b="1" dirty="0"/>
              <a:t>Mk, 9:17-29</a:t>
            </a:r>
            <a:r>
              <a:rPr lang="en-US" sz="2000" dirty="0"/>
              <a:t>,</a:t>
            </a:r>
            <a:r>
              <a:rPr lang="en-US" sz="2000" b="1" dirty="0"/>
              <a:t> Mat. 12:11, </a:t>
            </a:r>
            <a:r>
              <a:rPr lang="en-US" sz="2000" b="1" dirty="0" err="1"/>
              <a:t>Lk</a:t>
            </a:r>
            <a:r>
              <a:rPr lang="en-US" sz="2000" b="1" dirty="0"/>
              <a:t>. 13:11-17, Mat. 17:15-18, </a:t>
            </a:r>
            <a:r>
              <a:rPr lang="en-US" sz="2000" dirty="0"/>
              <a:t>and</a:t>
            </a:r>
            <a:r>
              <a:rPr lang="en-US" sz="2000" b="1" dirty="0"/>
              <a:t> </a:t>
            </a:r>
            <a:r>
              <a:rPr lang="en-US" sz="2000" b="1" dirty="0" err="1"/>
              <a:t>Lk</a:t>
            </a:r>
            <a:r>
              <a:rPr lang="en-US" sz="2000" b="1" dirty="0"/>
              <a:t>. 9:39. </a:t>
            </a:r>
            <a:r>
              <a:rPr lang="en-US" sz="2000" dirty="0"/>
              <a:t> We should be aware of the enemy and his devices and that we are in a spiritual warfare and we the church (the blood bought born again, worshipping in spirit and truth church) had better prepare individually and collectively. </a:t>
            </a:r>
            <a:endParaRPr lang="en-US" sz="2000" dirty="0" smtClean="0"/>
          </a:p>
          <a:p>
            <a:pPr fontAlgn="base"/>
            <a:endParaRPr lang="en-US" sz="2000" dirty="0"/>
          </a:p>
          <a:p>
            <a:pPr fontAlgn="base"/>
            <a:r>
              <a:rPr lang="en-US" sz="2000" dirty="0" smtClean="0"/>
              <a:t> </a:t>
            </a:r>
            <a:r>
              <a:rPr lang="en-US" sz="2000" dirty="0"/>
              <a:t>Troubled times are coming and it is time to wake up to the reality that we are in a spiritual war.  May we be prepared for the battle until the LORD calls us home and our job here is finished.  </a:t>
            </a:r>
            <a:r>
              <a:rPr lang="en-US" sz="2000" b="1" dirty="0"/>
              <a:t>2Ti 2:3 Thou therefore endure hardness, as a good soldier of Jesus Christ. 2Ti 2:4 No man that </a:t>
            </a:r>
            <a:r>
              <a:rPr lang="en-US" sz="2000" b="1" dirty="0" err="1"/>
              <a:t>warreth</a:t>
            </a:r>
            <a:r>
              <a:rPr lang="en-US" sz="2000" b="1" dirty="0"/>
              <a:t> </a:t>
            </a:r>
            <a:r>
              <a:rPr lang="en-US" sz="2000" b="1" dirty="0" err="1"/>
              <a:t>entangleth</a:t>
            </a:r>
            <a:r>
              <a:rPr lang="en-US" sz="2000" b="1" dirty="0"/>
              <a:t> himself with the affairs of this life; that he may please him who hath chosen him to be a soldier.</a:t>
            </a:r>
            <a:endParaRPr lang="en-US" sz="2000" dirty="0"/>
          </a:p>
          <a:p>
            <a:pPr fontAlgn="base"/>
            <a:r>
              <a:rPr lang="en-US" sz="2000" dirty="0"/>
              <a:t> </a:t>
            </a:r>
          </a:p>
          <a:p>
            <a:pPr fontAlgn="base"/>
            <a:r>
              <a:rPr lang="en-US" sz="2000" dirty="0"/>
              <a:t>                                                                                                                                                   </a:t>
            </a:r>
            <a:r>
              <a:rPr lang="en-US" sz="2000" i="1" dirty="0"/>
              <a:t>R.E.G</a:t>
            </a:r>
            <a:endParaRPr lang="en-US" sz="2000" dirty="0"/>
          </a:p>
          <a:p>
            <a:pPr fontAlgn="base"/>
            <a:r>
              <a:rPr lang="en-US" sz="2000" dirty="0"/>
              <a:t> </a:t>
            </a:r>
          </a:p>
          <a:p>
            <a:pPr fontAlgn="base"/>
            <a:r>
              <a:rPr lang="en-US" sz="2000" dirty="0"/>
              <a:t>JESUS SAVES</a:t>
            </a:r>
          </a:p>
        </p:txBody>
      </p:sp>
    </p:spTree>
    <p:extLst>
      <p:ext uri="{BB962C8B-B14F-4D97-AF65-F5344CB8AC3E}">
        <p14:creationId xmlns:p14="http://schemas.microsoft.com/office/powerpoint/2010/main" val="2210995963"/>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1269015"/>
            <a:ext cx="8610600" cy="1661993"/>
          </a:xfrm>
          <a:prstGeom prst="rect">
            <a:avLst/>
          </a:prstGeom>
        </p:spPr>
        <p:txBody>
          <a:bodyPr wrap="square">
            <a:spAutoFit/>
          </a:bodyPr>
          <a:lstStyle/>
          <a:p>
            <a:pPr fontAlgn="base"/>
            <a:r>
              <a:rPr lang="en-US" sz="2800" b="1" dirty="0"/>
              <a:t>Did You Catch the ‘Satanic’ Religious Theme That Popped Up During the Grammys?</a:t>
            </a:r>
          </a:p>
          <a:p>
            <a:pPr algn="ctr" fontAlgn="base"/>
            <a:endParaRPr lang="en-US" sz="2800" i="1" dirty="0"/>
          </a:p>
          <a:p>
            <a:pPr algn="ctr" fontAlgn="base"/>
            <a:r>
              <a:rPr lang="en-US" i="1" dirty="0" smtClean="0"/>
              <a:t>Feb</a:t>
            </a:r>
            <a:r>
              <a:rPr lang="en-US" i="1" dirty="0"/>
              <a:t>. 9, 2015 11:05am </a:t>
            </a:r>
            <a:r>
              <a:rPr lang="en-US" dirty="0"/>
              <a:t>Billy Hallowell</a:t>
            </a:r>
          </a:p>
        </p:txBody>
      </p:sp>
      <p:pic>
        <p:nvPicPr>
          <p:cNvPr id="4098" name="Picture 2" descr="LOS ANGELES, CA - FEBRUARY 08: Attendees wear plastic devil horns during AC/DC's performance at The 57th Annual GRAMMY Awards at the at the STAPLES Center on February 8, 2015 in Los Angeles, California. Credit Kevork Djansezian/Getty Image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3200400"/>
            <a:ext cx="4953000" cy="33325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TheBlaz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2700" y="339060"/>
            <a:ext cx="3962400" cy="875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3144275"/>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750"/>
                                        <p:tgtEl>
                                          <p:spTgt spid="5"/>
                                        </p:tgtEl>
                                      </p:cBhvr>
                                    </p:animEffect>
                                    <p:anim calcmode="lin" valueType="num">
                                      <p:cBhvr>
                                        <p:cTn id="8" dur="1750" fill="hold"/>
                                        <p:tgtEl>
                                          <p:spTgt spid="5"/>
                                        </p:tgtEl>
                                        <p:attrNameLst>
                                          <p:attrName>ppt_x</p:attrName>
                                        </p:attrNameLst>
                                      </p:cBhvr>
                                      <p:tavLst>
                                        <p:tav tm="0">
                                          <p:val>
                                            <p:strVal val="#ppt_x"/>
                                          </p:val>
                                        </p:tav>
                                        <p:tav tm="100000">
                                          <p:val>
                                            <p:strVal val="#ppt_x"/>
                                          </p:val>
                                        </p:tav>
                                      </p:tavLst>
                                    </p:anim>
                                    <p:anim calcmode="lin" valueType="num">
                                      <p:cBhvr>
                                        <p:cTn id="9" dur="175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750"/>
                            </p:stCondLst>
                            <p:childTnLst>
                              <p:par>
                                <p:cTn id="11" presetID="9"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1750"/>
                                        <p:tgtEl>
                                          <p:spTgt spid="3"/>
                                        </p:tgtEl>
                                      </p:cBhvr>
                                    </p:animEffect>
                                  </p:childTnLst>
                                </p:cTn>
                              </p:par>
                            </p:childTnLst>
                          </p:cTn>
                        </p:par>
                        <p:par>
                          <p:cTn id="14" fill="hold">
                            <p:stCondLst>
                              <p:cond delay="3500"/>
                            </p:stCondLst>
                            <p:childTnLst>
                              <p:par>
                                <p:cTn id="15" presetID="9" presetClass="entr" presetSubtype="0" fill="hold" nodeType="after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dissolve">
                                      <p:cBhvr>
                                        <p:cTn id="17" dur="175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586026"/>
            <a:ext cx="8458200" cy="861774"/>
          </a:xfrm>
          <a:prstGeom prst="rect">
            <a:avLst/>
          </a:prstGeom>
          <a:noFill/>
        </p:spPr>
        <p:txBody>
          <a:bodyPr wrap="square" rtlCol="0">
            <a:spAutoFit/>
          </a:bodyPr>
          <a:lstStyle/>
          <a:p>
            <a:pPr algn="ctr"/>
            <a:r>
              <a:rPr lang="en-US" sz="3200" b="1" dirty="0" smtClean="0"/>
              <a:t>CHARISMA</a:t>
            </a:r>
            <a:r>
              <a:rPr lang="en-US" sz="3200" b="1" dirty="0" smtClean="0">
                <a:solidFill>
                  <a:srgbClr val="FF0000"/>
                </a:solidFill>
              </a:rPr>
              <a:t>NEWS</a:t>
            </a:r>
            <a:endParaRPr lang="en-US" sz="3200" b="1" dirty="0">
              <a:solidFill>
                <a:srgbClr val="FF0000"/>
              </a:solidFill>
            </a:endParaRPr>
          </a:p>
          <a:p>
            <a:pPr algn="ctr"/>
            <a:r>
              <a:rPr lang="en-US" b="1" dirty="0" smtClean="0"/>
              <a:t>Breaking News. Spiritual Perspective</a:t>
            </a:r>
            <a:endParaRPr lang="en-US" b="1" dirty="0"/>
          </a:p>
        </p:txBody>
      </p:sp>
      <p:sp>
        <p:nvSpPr>
          <p:cNvPr id="3" name="Rectangle 2"/>
          <p:cNvSpPr/>
          <p:nvPr/>
        </p:nvSpPr>
        <p:spPr>
          <a:xfrm>
            <a:off x="304800" y="1672617"/>
            <a:ext cx="8534400" cy="1169551"/>
          </a:xfrm>
          <a:prstGeom prst="rect">
            <a:avLst/>
          </a:prstGeom>
        </p:spPr>
        <p:txBody>
          <a:bodyPr wrap="square">
            <a:spAutoFit/>
          </a:bodyPr>
          <a:lstStyle/>
          <a:p>
            <a:pPr algn="ctr"/>
            <a:r>
              <a:rPr lang="en-US" sz="2400" dirty="0"/>
              <a:t>Wicked 'Supernatural' Gift Among 2014's Christmas Sell-Out </a:t>
            </a:r>
            <a:r>
              <a:rPr lang="en-US" sz="2400" dirty="0" smtClean="0"/>
              <a:t>Items</a:t>
            </a:r>
          </a:p>
          <a:p>
            <a:pPr algn="ctr"/>
            <a:endParaRPr lang="en-US" sz="2800" dirty="0" smtClean="0"/>
          </a:p>
          <a:p>
            <a:pPr algn="ctr"/>
            <a:r>
              <a:rPr lang="en-US" dirty="0" smtClean="0"/>
              <a:t>John J. Cannon 12\31\2014</a:t>
            </a:r>
            <a:endParaRPr lang="en-US" dirty="0"/>
          </a:p>
        </p:txBody>
      </p:sp>
      <p:pic>
        <p:nvPicPr>
          <p:cNvPr id="5122" name="Picture 2" descr="Ouija boards were one the top sell-out gifts this Christm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775" y="3124200"/>
            <a:ext cx="5886450" cy="3238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0560550"/>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750"/>
                                        <p:tgtEl>
                                          <p:spTgt spid="2"/>
                                        </p:tgtEl>
                                      </p:cBhvr>
                                    </p:animEffect>
                                    <p:anim calcmode="lin" valueType="num">
                                      <p:cBhvr>
                                        <p:cTn id="8" dur="1750" fill="hold"/>
                                        <p:tgtEl>
                                          <p:spTgt spid="2"/>
                                        </p:tgtEl>
                                        <p:attrNameLst>
                                          <p:attrName>ppt_x</p:attrName>
                                        </p:attrNameLst>
                                      </p:cBhvr>
                                      <p:tavLst>
                                        <p:tav tm="0">
                                          <p:val>
                                            <p:strVal val="#ppt_x"/>
                                          </p:val>
                                        </p:tav>
                                        <p:tav tm="100000">
                                          <p:val>
                                            <p:strVal val="#ppt_x"/>
                                          </p:val>
                                        </p:tav>
                                      </p:tavLst>
                                    </p:anim>
                                    <p:anim calcmode="lin" valueType="num">
                                      <p:cBhvr>
                                        <p:cTn id="9" dur="1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750"/>
                            </p:stCondLst>
                            <p:childTnLst>
                              <p:par>
                                <p:cTn id="11" presetID="9"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1750"/>
                                        <p:tgtEl>
                                          <p:spTgt spid="3"/>
                                        </p:tgtEl>
                                      </p:cBhvr>
                                    </p:animEffect>
                                  </p:childTnLst>
                                </p:cTn>
                              </p:par>
                            </p:childTnLst>
                          </p:cTn>
                        </p:par>
                        <p:par>
                          <p:cTn id="14" fill="hold">
                            <p:stCondLst>
                              <p:cond delay="3500"/>
                            </p:stCondLst>
                            <p:childTnLst>
                              <p:par>
                                <p:cTn id="15" presetID="9" presetClass="entr" presetSubtype="0" fill="hold" nodeType="after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dissolve">
                                      <p:cBhvr>
                                        <p:cTn id="17" dur="175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MailOnline US - news, sport, celebrity, science and health stor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457200"/>
            <a:ext cx="4514850" cy="86677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57200" y="1600200"/>
            <a:ext cx="8153400" cy="2646878"/>
          </a:xfrm>
          <a:prstGeom prst="rect">
            <a:avLst/>
          </a:prstGeom>
        </p:spPr>
        <p:txBody>
          <a:bodyPr wrap="square">
            <a:spAutoFit/>
          </a:bodyPr>
          <a:lstStyle/>
          <a:p>
            <a:r>
              <a:rPr lang="en-US" sz="2800" dirty="0"/>
              <a:t>Sales of Ouija boards up 300% and threatening to become a Christmas 'must buy' despite warning from </a:t>
            </a:r>
            <a:r>
              <a:rPr lang="en-US" sz="2800" dirty="0" smtClean="0"/>
              <a:t>churchmen.</a:t>
            </a:r>
            <a:r>
              <a:rPr lang="en-US" sz="2800" dirty="0"/>
              <a:t/>
            </a:r>
            <a:br>
              <a:rPr lang="en-US" sz="2800" dirty="0"/>
            </a:br>
            <a:endParaRPr lang="en-US" sz="2800" dirty="0" smtClean="0"/>
          </a:p>
          <a:p>
            <a:pPr algn="ctr"/>
            <a:r>
              <a:rPr lang="en-US" dirty="0" smtClean="0"/>
              <a:t>By</a:t>
            </a:r>
            <a:r>
              <a:rPr lang="en-US" dirty="0"/>
              <a:t> </a:t>
            </a:r>
            <a:r>
              <a:rPr lang="en-US" cap="all" dirty="0"/>
              <a:t>NEIL TWEEDIE FOR THE DAILY </a:t>
            </a:r>
            <a:r>
              <a:rPr lang="en-US" cap="all" dirty="0" smtClean="0"/>
              <a:t>MAIL </a:t>
            </a:r>
            <a:r>
              <a:rPr lang="en-US" b="1" cap="all" dirty="0"/>
              <a:t>PUBLISHED:</a:t>
            </a:r>
            <a:r>
              <a:rPr lang="en-US" dirty="0"/>
              <a:t> 20:17 EST, 30 November 2014 </a:t>
            </a:r>
            <a:endParaRPr lang="en-US" dirty="0" smtClean="0"/>
          </a:p>
          <a:p>
            <a:pPr algn="ctr"/>
            <a:r>
              <a:rPr lang="en-US" dirty="0"/>
              <a:t/>
            </a:r>
            <a:br>
              <a:rPr lang="en-US" dirty="0"/>
            </a:br>
            <a:endParaRPr lang="en-US" dirty="0"/>
          </a:p>
        </p:txBody>
      </p:sp>
      <p:pic>
        <p:nvPicPr>
          <p:cNvPr id="6150" name="Picture 6" descr="Spooky: The device, said to be a method of contacting the spirit world, is experiencing an unexpected renaissa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3492" y="3864279"/>
            <a:ext cx="3352800" cy="2802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2957189"/>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fade">
                                      <p:cBhvr>
                                        <p:cTn id="7" dur="1750"/>
                                        <p:tgtEl>
                                          <p:spTgt spid="6148"/>
                                        </p:tgtEl>
                                      </p:cBhvr>
                                    </p:animEffect>
                                    <p:anim calcmode="lin" valueType="num">
                                      <p:cBhvr>
                                        <p:cTn id="8" dur="1750" fill="hold"/>
                                        <p:tgtEl>
                                          <p:spTgt spid="6148"/>
                                        </p:tgtEl>
                                        <p:attrNameLst>
                                          <p:attrName>ppt_x</p:attrName>
                                        </p:attrNameLst>
                                      </p:cBhvr>
                                      <p:tavLst>
                                        <p:tav tm="0">
                                          <p:val>
                                            <p:strVal val="#ppt_x"/>
                                          </p:val>
                                        </p:tav>
                                        <p:tav tm="100000">
                                          <p:val>
                                            <p:strVal val="#ppt_x"/>
                                          </p:val>
                                        </p:tav>
                                      </p:tavLst>
                                    </p:anim>
                                    <p:anim calcmode="lin" valueType="num">
                                      <p:cBhvr>
                                        <p:cTn id="9" dur="1750" fill="hold"/>
                                        <p:tgtEl>
                                          <p:spTgt spid="6148"/>
                                        </p:tgtEl>
                                        <p:attrNameLst>
                                          <p:attrName>ppt_y</p:attrName>
                                        </p:attrNameLst>
                                      </p:cBhvr>
                                      <p:tavLst>
                                        <p:tav tm="0">
                                          <p:val>
                                            <p:strVal val="#ppt_y-.1"/>
                                          </p:val>
                                        </p:tav>
                                        <p:tav tm="100000">
                                          <p:val>
                                            <p:strVal val="#ppt_y"/>
                                          </p:val>
                                        </p:tav>
                                      </p:tavLst>
                                    </p:anim>
                                  </p:childTnLst>
                                </p:cTn>
                              </p:par>
                            </p:childTnLst>
                          </p:cTn>
                        </p:par>
                        <p:par>
                          <p:cTn id="10" fill="hold">
                            <p:stCondLst>
                              <p:cond delay="1750"/>
                            </p:stCondLst>
                            <p:childTnLst>
                              <p:par>
                                <p:cTn id="11" presetID="9"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1750"/>
                                        <p:tgtEl>
                                          <p:spTgt spid="2"/>
                                        </p:tgtEl>
                                      </p:cBhvr>
                                    </p:animEffect>
                                  </p:childTnLst>
                                </p:cTn>
                              </p:par>
                            </p:childTnLst>
                          </p:cTn>
                        </p:par>
                        <p:par>
                          <p:cTn id="14" fill="hold">
                            <p:stCondLst>
                              <p:cond delay="3500"/>
                            </p:stCondLst>
                            <p:childTnLst>
                              <p:par>
                                <p:cTn id="15" presetID="9" presetClass="entr" presetSubtype="0" fill="hold" nodeType="afterEffect">
                                  <p:stCondLst>
                                    <p:cond delay="0"/>
                                  </p:stCondLst>
                                  <p:childTnLst>
                                    <p:set>
                                      <p:cBhvr>
                                        <p:cTn id="16" dur="1" fill="hold">
                                          <p:stCondLst>
                                            <p:cond delay="0"/>
                                          </p:stCondLst>
                                        </p:cTn>
                                        <p:tgtEl>
                                          <p:spTgt spid="6150"/>
                                        </p:tgtEl>
                                        <p:attrNameLst>
                                          <p:attrName>style.visibility</p:attrName>
                                        </p:attrNameLst>
                                      </p:cBhvr>
                                      <p:to>
                                        <p:strVal val="visible"/>
                                      </p:to>
                                    </p:set>
                                    <p:animEffect transition="in" filter="dissolve">
                                      <p:cBhvr>
                                        <p:cTn id="17" dur="1750"/>
                                        <p:tgtEl>
                                          <p:spTgt spid="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Blaz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2700" y="339060"/>
            <a:ext cx="3962400" cy="87548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91230" y="1501790"/>
            <a:ext cx="8610600" cy="2092881"/>
          </a:xfrm>
          <a:prstGeom prst="rect">
            <a:avLst/>
          </a:prstGeom>
        </p:spPr>
        <p:txBody>
          <a:bodyPr wrap="square">
            <a:spAutoFit/>
          </a:bodyPr>
          <a:lstStyle/>
          <a:p>
            <a:pPr fontAlgn="base"/>
            <a:r>
              <a:rPr lang="en-US" sz="2800" b="1" dirty="0"/>
              <a:t>Satanists Want This ‘Grossly Offensive’ Devil-Themed Holiday Display Placed Near a Nativity in Florida’s State </a:t>
            </a:r>
            <a:r>
              <a:rPr lang="en-US" sz="2800" b="1" dirty="0" smtClean="0"/>
              <a:t>Capitol</a:t>
            </a:r>
          </a:p>
          <a:p>
            <a:pPr fontAlgn="base"/>
            <a:endParaRPr lang="en-US" sz="2800" b="1" dirty="0" smtClean="0"/>
          </a:p>
          <a:p>
            <a:pPr algn="ctr" fontAlgn="base"/>
            <a:r>
              <a:rPr lang="en-US" i="1" dirty="0"/>
              <a:t>Oct. 17, 2014 </a:t>
            </a:r>
            <a:r>
              <a:rPr lang="en-US" dirty="0" smtClean="0"/>
              <a:t>Billy </a:t>
            </a:r>
            <a:r>
              <a:rPr lang="en-US" dirty="0"/>
              <a:t>Hallowell</a:t>
            </a:r>
            <a:endParaRPr lang="en-US" b="1" dirty="0"/>
          </a:p>
        </p:txBody>
      </p:sp>
      <p:pic>
        <p:nvPicPr>
          <p:cNvPr id="1026" name="Picture 2" descr="Image via The Satanic Temple/Faceb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6875" y="3733799"/>
            <a:ext cx="3707704" cy="2894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119130"/>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750"/>
                                        <p:tgtEl>
                                          <p:spTgt spid="2"/>
                                        </p:tgtEl>
                                      </p:cBhvr>
                                    </p:animEffect>
                                    <p:anim calcmode="lin" valueType="num">
                                      <p:cBhvr>
                                        <p:cTn id="8" dur="1750" fill="hold"/>
                                        <p:tgtEl>
                                          <p:spTgt spid="2"/>
                                        </p:tgtEl>
                                        <p:attrNameLst>
                                          <p:attrName>ppt_x</p:attrName>
                                        </p:attrNameLst>
                                      </p:cBhvr>
                                      <p:tavLst>
                                        <p:tav tm="0">
                                          <p:val>
                                            <p:strVal val="#ppt_x"/>
                                          </p:val>
                                        </p:tav>
                                        <p:tav tm="100000">
                                          <p:val>
                                            <p:strVal val="#ppt_x"/>
                                          </p:val>
                                        </p:tav>
                                      </p:tavLst>
                                    </p:anim>
                                    <p:anim calcmode="lin" valueType="num">
                                      <p:cBhvr>
                                        <p:cTn id="9" dur="1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750"/>
                            </p:stCondLst>
                            <p:childTnLst>
                              <p:par>
                                <p:cTn id="11" presetID="9"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1750"/>
                                        <p:tgtEl>
                                          <p:spTgt spid="3"/>
                                        </p:tgtEl>
                                      </p:cBhvr>
                                    </p:animEffect>
                                  </p:childTnLst>
                                </p:cTn>
                              </p:par>
                            </p:childTnLst>
                          </p:cTn>
                        </p:par>
                        <p:par>
                          <p:cTn id="14" fill="hold">
                            <p:stCondLst>
                              <p:cond delay="3500"/>
                            </p:stCondLst>
                            <p:childTnLst>
                              <p:par>
                                <p:cTn id="15" presetID="9" presetClass="entr" presetSubtype="0" fill="hold" nodeType="after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dissolve">
                                      <p:cBhvr>
                                        <p:cTn id="17" dur="175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9830" y="1162833"/>
            <a:ext cx="7391400" cy="707886"/>
          </a:xfrm>
          <a:prstGeom prst="rect">
            <a:avLst/>
          </a:prstGeom>
          <a:noFill/>
        </p:spPr>
        <p:txBody>
          <a:bodyPr wrap="square" rtlCol="0">
            <a:spAutoFit/>
          </a:bodyPr>
          <a:lstStyle/>
          <a:p>
            <a:pPr algn="ctr"/>
            <a:r>
              <a:rPr lang="en-US" sz="4000" dirty="0" err="1" smtClean="0"/>
              <a:t>Aleteia</a:t>
            </a:r>
            <a:r>
              <a:rPr lang="en-US" sz="3200" dirty="0" smtClean="0"/>
              <a:t>  </a:t>
            </a:r>
            <a:r>
              <a:rPr lang="en-US" sz="2000" dirty="0" smtClean="0"/>
              <a:t>NEWS SPIRITUALITY LIFE</a:t>
            </a:r>
            <a:endParaRPr lang="en-US" sz="2000" dirty="0"/>
          </a:p>
        </p:txBody>
      </p:sp>
      <p:sp>
        <p:nvSpPr>
          <p:cNvPr id="3" name="TextBox 2"/>
          <p:cNvSpPr txBox="1"/>
          <p:nvPr/>
        </p:nvSpPr>
        <p:spPr>
          <a:xfrm>
            <a:off x="64719" y="2133600"/>
            <a:ext cx="8991600" cy="1661993"/>
          </a:xfrm>
          <a:prstGeom prst="rect">
            <a:avLst/>
          </a:prstGeom>
          <a:noFill/>
        </p:spPr>
        <p:txBody>
          <a:bodyPr wrap="square" rtlCol="0">
            <a:spAutoFit/>
          </a:bodyPr>
          <a:lstStyle/>
          <a:p>
            <a:r>
              <a:rPr lang="en-US" sz="2800" dirty="0" smtClean="0"/>
              <a:t>How Is our Culture </a:t>
            </a:r>
            <a:r>
              <a:rPr lang="en-US" sz="2800" dirty="0"/>
              <a:t>C</a:t>
            </a:r>
            <a:r>
              <a:rPr lang="en-US" sz="2800" dirty="0" smtClean="0"/>
              <a:t>ontributing to the Rise in Satanic and Occult Practices?</a:t>
            </a:r>
          </a:p>
          <a:p>
            <a:endParaRPr lang="en-US" sz="2800" dirty="0"/>
          </a:p>
          <a:p>
            <a:pPr algn="ctr"/>
            <a:r>
              <a:rPr lang="en-US" dirty="0" smtClean="0"/>
              <a:t>Susan E. Wills  October 1</a:t>
            </a:r>
            <a:r>
              <a:rPr lang="en-US" baseline="30000" dirty="0" smtClean="0"/>
              <a:t>st</a:t>
            </a:r>
            <a:r>
              <a:rPr lang="en-US" dirty="0" smtClean="0"/>
              <a:t>, 2014</a:t>
            </a:r>
            <a:endParaRPr lang="en-US" dirty="0"/>
          </a:p>
        </p:txBody>
      </p:sp>
    </p:spTree>
    <p:extLst>
      <p:ext uri="{BB962C8B-B14F-4D97-AF65-F5344CB8AC3E}">
        <p14:creationId xmlns:p14="http://schemas.microsoft.com/office/powerpoint/2010/main" val="2903748125"/>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750"/>
                                        <p:tgtEl>
                                          <p:spTgt spid="2"/>
                                        </p:tgtEl>
                                      </p:cBhvr>
                                    </p:animEffect>
                                    <p:anim calcmode="lin" valueType="num">
                                      <p:cBhvr>
                                        <p:cTn id="8" dur="1750" fill="hold"/>
                                        <p:tgtEl>
                                          <p:spTgt spid="2"/>
                                        </p:tgtEl>
                                        <p:attrNameLst>
                                          <p:attrName>ppt_x</p:attrName>
                                        </p:attrNameLst>
                                      </p:cBhvr>
                                      <p:tavLst>
                                        <p:tav tm="0">
                                          <p:val>
                                            <p:strVal val="#ppt_x"/>
                                          </p:val>
                                        </p:tav>
                                        <p:tav tm="100000">
                                          <p:val>
                                            <p:strVal val="#ppt_x"/>
                                          </p:val>
                                        </p:tav>
                                      </p:tavLst>
                                    </p:anim>
                                    <p:anim calcmode="lin" valueType="num">
                                      <p:cBhvr>
                                        <p:cTn id="9" dur="1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750"/>
                            </p:stCondLst>
                            <p:childTnLst>
                              <p:par>
                                <p:cTn id="11" presetID="9"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1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ow The End Begi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457200"/>
            <a:ext cx="4572000" cy="13335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04800" y="2057400"/>
            <a:ext cx="8534400" cy="2215991"/>
          </a:xfrm>
          <a:prstGeom prst="rect">
            <a:avLst/>
          </a:prstGeom>
        </p:spPr>
        <p:txBody>
          <a:bodyPr wrap="square">
            <a:spAutoFit/>
          </a:bodyPr>
          <a:lstStyle/>
          <a:p>
            <a:pPr fontAlgn="base"/>
            <a:r>
              <a:rPr lang="en-US" sz="2800" b="1" cap="all" dirty="0"/>
              <a:t>ROBIN WILLIAMS ACKNOWLEDGED HE CHANNELED DEMONIC SPIRITS FOR COMEDIC </a:t>
            </a:r>
            <a:r>
              <a:rPr lang="en-US" sz="2800" b="1" cap="all" dirty="0" smtClean="0"/>
              <a:t>POWER.</a:t>
            </a:r>
          </a:p>
          <a:p>
            <a:pPr fontAlgn="base"/>
            <a:endParaRPr lang="en-US" sz="2800" b="1" cap="all" dirty="0"/>
          </a:p>
          <a:p>
            <a:pPr algn="ctr" fontAlgn="base"/>
            <a:r>
              <a:rPr lang="en-US" b="1" cap="all" dirty="0" err="1" smtClean="0"/>
              <a:t>Geoffery</a:t>
            </a:r>
            <a:r>
              <a:rPr lang="en-US" b="1" cap="all" dirty="0" smtClean="0"/>
              <a:t> </a:t>
            </a:r>
            <a:r>
              <a:rPr lang="en-US" b="1" cap="all" dirty="0" err="1" smtClean="0"/>
              <a:t>Grider</a:t>
            </a:r>
            <a:r>
              <a:rPr lang="en-US" b="1" cap="all" dirty="0" smtClean="0"/>
              <a:t>  August 14</a:t>
            </a:r>
            <a:r>
              <a:rPr lang="en-US" b="1" cap="all" baseline="30000" dirty="0" smtClean="0"/>
              <a:t>th</a:t>
            </a:r>
            <a:r>
              <a:rPr lang="en-US" b="1" cap="all" dirty="0" smtClean="0"/>
              <a:t>, 2014</a:t>
            </a:r>
            <a:endParaRPr lang="en-US" b="1" cap="all" dirty="0"/>
          </a:p>
          <a:p>
            <a:r>
              <a:rPr lang="en-US" dirty="0"/>
              <a:t/>
            </a:r>
            <a:br>
              <a:rPr lang="en-US" dirty="0"/>
            </a:br>
            <a:endParaRPr lang="en-US" dirty="0"/>
          </a:p>
        </p:txBody>
      </p:sp>
      <p:pic>
        <p:nvPicPr>
          <p:cNvPr id="4100" name="Picture 4" descr="robin-williams-demon-possession-hollywood-medium-channelling-spirits-beyonce-illuminat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8425" y="3951426"/>
            <a:ext cx="3409950" cy="2023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9742750"/>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750"/>
                                        <p:tgtEl>
                                          <p:spTgt spid="4098"/>
                                        </p:tgtEl>
                                      </p:cBhvr>
                                    </p:animEffect>
                                    <p:anim calcmode="lin" valueType="num">
                                      <p:cBhvr>
                                        <p:cTn id="8" dur="1750" fill="hold"/>
                                        <p:tgtEl>
                                          <p:spTgt spid="4098"/>
                                        </p:tgtEl>
                                        <p:attrNameLst>
                                          <p:attrName>ppt_x</p:attrName>
                                        </p:attrNameLst>
                                      </p:cBhvr>
                                      <p:tavLst>
                                        <p:tav tm="0">
                                          <p:val>
                                            <p:strVal val="#ppt_x"/>
                                          </p:val>
                                        </p:tav>
                                        <p:tav tm="100000">
                                          <p:val>
                                            <p:strVal val="#ppt_x"/>
                                          </p:val>
                                        </p:tav>
                                      </p:tavLst>
                                    </p:anim>
                                    <p:anim calcmode="lin" valueType="num">
                                      <p:cBhvr>
                                        <p:cTn id="9" dur="1750" fill="hold"/>
                                        <p:tgtEl>
                                          <p:spTgt spid="4098"/>
                                        </p:tgtEl>
                                        <p:attrNameLst>
                                          <p:attrName>ppt_y</p:attrName>
                                        </p:attrNameLst>
                                      </p:cBhvr>
                                      <p:tavLst>
                                        <p:tav tm="0">
                                          <p:val>
                                            <p:strVal val="#ppt_y-.1"/>
                                          </p:val>
                                        </p:tav>
                                        <p:tav tm="100000">
                                          <p:val>
                                            <p:strVal val="#ppt_y"/>
                                          </p:val>
                                        </p:tav>
                                      </p:tavLst>
                                    </p:anim>
                                  </p:childTnLst>
                                </p:cTn>
                              </p:par>
                            </p:childTnLst>
                          </p:cTn>
                        </p:par>
                        <p:par>
                          <p:cTn id="10" fill="hold">
                            <p:stCondLst>
                              <p:cond delay="1750"/>
                            </p:stCondLst>
                            <p:childTnLst>
                              <p:par>
                                <p:cTn id="11" presetID="9"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1750"/>
                                        <p:tgtEl>
                                          <p:spTgt spid="2"/>
                                        </p:tgtEl>
                                      </p:cBhvr>
                                    </p:animEffect>
                                  </p:childTnLst>
                                </p:cTn>
                              </p:par>
                            </p:childTnLst>
                          </p:cTn>
                        </p:par>
                        <p:par>
                          <p:cTn id="14" fill="hold">
                            <p:stCondLst>
                              <p:cond delay="3500"/>
                            </p:stCondLst>
                            <p:childTnLst>
                              <p:par>
                                <p:cTn id="15" presetID="9" presetClass="entr" presetSubtype="0" fill="hold" nodeType="after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dissolve">
                                      <p:cBhvr>
                                        <p:cTn id="17" dur="175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MailOnline US - news, sport, celebrity, science and health stor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457200"/>
            <a:ext cx="4514850" cy="8667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 y="1600200"/>
            <a:ext cx="8534400" cy="2215991"/>
          </a:xfrm>
          <a:prstGeom prst="rect">
            <a:avLst/>
          </a:prstGeom>
        </p:spPr>
        <p:txBody>
          <a:bodyPr wrap="square">
            <a:spAutoFit/>
          </a:bodyPr>
          <a:lstStyle/>
          <a:p>
            <a:r>
              <a:rPr lang="en-US" sz="2800" dirty="0"/>
              <a:t>Three American friends hospitalized after becoming 'possessed' following Ouija board game in Mexican village.</a:t>
            </a:r>
          </a:p>
          <a:p>
            <a:endParaRPr lang="en-US" dirty="0" smtClean="0"/>
          </a:p>
          <a:p>
            <a:pPr algn="ctr"/>
            <a:r>
              <a:rPr lang="en-US" dirty="0" smtClean="0"/>
              <a:t>By</a:t>
            </a:r>
            <a:r>
              <a:rPr lang="en-US" dirty="0"/>
              <a:t> </a:t>
            </a:r>
            <a:r>
              <a:rPr lang="en-US" cap="all" dirty="0"/>
              <a:t>SOPHIE JANE EVANS</a:t>
            </a:r>
            <a:endParaRPr lang="en-US" dirty="0"/>
          </a:p>
          <a:p>
            <a:pPr algn="ctr"/>
            <a:r>
              <a:rPr lang="en-US" b="1" cap="all" dirty="0"/>
              <a:t>PUBLISHED:</a:t>
            </a:r>
            <a:r>
              <a:rPr lang="en-US" dirty="0"/>
              <a:t> 08:05 EST, 23 June 2014</a:t>
            </a:r>
          </a:p>
        </p:txBody>
      </p:sp>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549275" y="4724400"/>
            <a:ext cx="3168650" cy="186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p:nvPr/>
        </p:nvPicPr>
        <p:blipFill>
          <a:blip r:embed="rId4">
            <a:extLst>
              <a:ext uri="{28A0092B-C50C-407E-A947-70E740481C1C}">
                <a14:useLocalDpi xmlns:a14="http://schemas.microsoft.com/office/drawing/2010/main" val="0"/>
              </a:ext>
            </a:extLst>
          </a:blip>
          <a:srcRect/>
          <a:stretch>
            <a:fillRect/>
          </a:stretch>
        </p:blipFill>
        <p:spPr bwMode="auto">
          <a:xfrm>
            <a:off x="5172392" y="4705611"/>
            <a:ext cx="2952115" cy="1845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9623979"/>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750"/>
                                        <p:tgtEl>
                                          <p:spTgt spid="2"/>
                                        </p:tgtEl>
                                      </p:cBhvr>
                                    </p:animEffect>
                                    <p:anim calcmode="lin" valueType="num">
                                      <p:cBhvr>
                                        <p:cTn id="8" dur="1750" fill="hold"/>
                                        <p:tgtEl>
                                          <p:spTgt spid="2"/>
                                        </p:tgtEl>
                                        <p:attrNameLst>
                                          <p:attrName>ppt_x</p:attrName>
                                        </p:attrNameLst>
                                      </p:cBhvr>
                                      <p:tavLst>
                                        <p:tav tm="0">
                                          <p:val>
                                            <p:strVal val="#ppt_x"/>
                                          </p:val>
                                        </p:tav>
                                        <p:tav tm="100000">
                                          <p:val>
                                            <p:strVal val="#ppt_x"/>
                                          </p:val>
                                        </p:tav>
                                      </p:tavLst>
                                    </p:anim>
                                    <p:anim calcmode="lin" valueType="num">
                                      <p:cBhvr>
                                        <p:cTn id="9" dur="1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750"/>
                            </p:stCondLst>
                            <p:childTnLst>
                              <p:par>
                                <p:cTn id="11" presetID="9"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1750"/>
                                        <p:tgtEl>
                                          <p:spTgt spid="4"/>
                                        </p:tgtEl>
                                      </p:cBhvr>
                                    </p:animEffect>
                                  </p:childTnLst>
                                </p:cTn>
                              </p:par>
                            </p:childTnLst>
                          </p:cTn>
                        </p:par>
                        <p:par>
                          <p:cTn id="14" fill="hold">
                            <p:stCondLst>
                              <p:cond delay="3500"/>
                            </p:stCondLst>
                            <p:childTnLst>
                              <p:par>
                                <p:cTn id="15" presetID="9"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1750"/>
                                        <p:tgtEl>
                                          <p:spTgt spid="7"/>
                                        </p:tgtEl>
                                      </p:cBhvr>
                                    </p:animEffect>
                                  </p:childTnLst>
                                </p:cTn>
                              </p:par>
                            </p:childTnLst>
                          </p:cTn>
                        </p:par>
                        <p:par>
                          <p:cTn id="18" fill="hold">
                            <p:stCondLst>
                              <p:cond delay="5250"/>
                            </p:stCondLst>
                            <p:childTnLst>
                              <p:par>
                                <p:cTn id="19" presetID="9"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ssolve">
                                      <p:cBhvr>
                                        <p:cTn id="21" dur="1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35687" y="618168"/>
            <a:ext cx="4572000" cy="861774"/>
          </a:xfrm>
          <a:prstGeom prst="rect">
            <a:avLst/>
          </a:prstGeom>
        </p:spPr>
        <p:txBody>
          <a:bodyPr>
            <a:spAutoFit/>
          </a:bodyPr>
          <a:lstStyle/>
          <a:p>
            <a:pPr algn="ctr"/>
            <a:r>
              <a:rPr lang="en-US" sz="3200" b="1" dirty="0"/>
              <a:t>CHARISMA</a:t>
            </a:r>
            <a:r>
              <a:rPr lang="en-US" sz="3200" b="1" dirty="0">
                <a:solidFill>
                  <a:srgbClr val="FF0000"/>
                </a:solidFill>
              </a:rPr>
              <a:t>NEWS</a:t>
            </a:r>
          </a:p>
          <a:p>
            <a:pPr algn="ctr"/>
            <a:r>
              <a:rPr lang="en-US" b="1" dirty="0"/>
              <a:t>Breaking News. Spiritual Perspective</a:t>
            </a:r>
          </a:p>
        </p:txBody>
      </p:sp>
      <p:sp>
        <p:nvSpPr>
          <p:cNvPr id="3" name="Rectangle 2"/>
          <p:cNvSpPr/>
          <p:nvPr/>
        </p:nvSpPr>
        <p:spPr>
          <a:xfrm>
            <a:off x="116387" y="2667000"/>
            <a:ext cx="8610600" cy="1508105"/>
          </a:xfrm>
          <a:prstGeom prst="rect">
            <a:avLst/>
          </a:prstGeom>
        </p:spPr>
        <p:txBody>
          <a:bodyPr wrap="square">
            <a:spAutoFit/>
          </a:bodyPr>
          <a:lstStyle/>
          <a:p>
            <a:r>
              <a:rPr lang="en-US" sz="2800" dirty="0"/>
              <a:t>Satanists Demand Equal Time With Jesus as Antichrist Spirits Rise</a:t>
            </a:r>
          </a:p>
          <a:p>
            <a:endParaRPr lang="en-US" dirty="0" smtClean="0"/>
          </a:p>
          <a:p>
            <a:pPr algn="ctr"/>
            <a:r>
              <a:rPr lang="en-US" dirty="0" smtClean="0"/>
              <a:t>12:30PM </a:t>
            </a:r>
            <a:r>
              <a:rPr lang="en-US" dirty="0"/>
              <a:t>EST 12/13/2013 JENNIFER LECLAIRE</a:t>
            </a:r>
          </a:p>
        </p:txBody>
      </p:sp>
    </p:spTree>
    <p:extLst>
      <p:ext uri="{BB962C8B-B14F-4D97-AF65-F5344CB8AC3E}">
        <p14:creationId xmlns:p14="http://schemas.microsoft.com/office/powerpoint/2010/main" val="3683178309"/>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750"/>
                                        <p:tgtEl>
                                          <p:spTgt spid="2"/>
                                        </p:tgtEl>
                                      </p:cBhvr>
                                    </p:animEffect>
                                    <p:anim calcmode="lin" valueType="num">
                                      <p:cBhvr>
                                        <p:cTn id="8" dur="1750" fill="hold"/>
                                        <p:tgtEl>
                                          <p:spTgt spid="2"/>
                                        </p:tgtEl>
                                        <p:attrNameLst>
                                          <p:attrName>ppt_x</p:attrName>
                                        </p:attrNameLst>
                                      </p:cBhvr>
                                      <p:tavLst>
                                        <p:tav tm="0">
                                          <p:val>
                                            <p:strVal val="#ppt_x"/>
                                          </p:val>
                                        </p:tav>
                                        <p:tav tm="100000">
                                          <p:val>
                                            <p:strVal val="#ppt_x"/>
                                          </p:val>
                                        </p:tav>
                                      </p:tavLst>
                                    </p:anim>
                                    <p:anim calcmode="lin" valueType="num">
                                      <p:cBhvr>
                                        <p:cTn id="9" dur="1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750"/>
                            </p:stCondLst>
                            <p:childTnLst>
                              <p:par>
                                <p:cTn id="11" presetID="9"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1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13984" y="1377863"/>
            <a:ext cx="7604342" cy="1508105"/>
          </a:xfrm>
          <a:prstGeom prst="rect">
            <a:avLst/>
          </a:prstGeom>
        </p:spPr>
        <p:txBody>
          <a:bodyPr wrap="square">
            <a:spAutoFit/>
          </a:bodyPr>
          <a:lstStyle/>
          <a:p>
            <a:r>
              <a:rPr lang="en-US" sz="2800" dirty="0"/>
              <a:t>Satanic statue planned for Oklahoma capitol to be unveiled at secret Detroit </a:t>
            </a:r>
            <a:r>
              <a:rPr lang="en-US" sz="2800" dirty="0" smtClean="0"/>
              <a:t>location</a:t>
            </a:r>
          </a:p>
          <a:p>
            <a:endParaRPr lang="en-US" dirty="0" smtClean="0"/>
          </a:p>
          <a:p>
            <a:r>
              <a:rPr lang="en-US" dirty="0" smtClean="0"/>
              <a:t>Associated Press: Monday July 13</a:t>
            </a:r>
            <a:r>
              <a:rPr lang="en-US" baseline="30000" dirty="0" smtClean="0"/>
              <a:t>th</a:t>
            </a:r>
            <a:r>
              <a:rPr lang="en-US" dirty="0" smtClean="0"/>
              <a:t>, 2015</a:t>
            </a:r>
            <a:endParaRPr lang="en-US" dirty="0"/>
          </a:p>
        </p:txBody>
      </p:sp>
      <p:sp>
        <p:nvSpPr>
          <p:cNvPr id="5" name="TextBox 4"/>
          <p:cNvSpPr txBox="1"/>
          <p:nvPr/>
        </p:nvSpPr>
        <p:spPr>
          <a:xfrm>
            <a:off x="1055318" y="612731"/>
            <a:ext cx="7162800" cy="646331"/>
          </a:xfrm>
          <a:prstGeom prst="rect">
            <a:avLst/>
          </a:prstGeom>
          <a:noFill/>
        </p:spPr>
        <p:txBody>
          <a:bodyPr wrap="square" rtlCol="0">
            <a:spAutoFit/>
          </a:bodyPr>
          <a:lstStyle/>
          <a:p>
            <a:pPr algn="ctr"/>
            <a:r>
              <a:rPr lang="en-US" sz="3600" b="1" dirty="0" smtClean="0"/>
              <a:t>Tulsa World</a:t>
            </a:r>
            <a:endParaRPr lang="en-US" sz="3600" b="1"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6243" y="3168041"/>
            <a:ext cx="4680950" cy="3136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2531543"/>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750"/>
                                        <p:tgtEl>
                                          <p:spTgt spid="5"/>
                                        </p:tgtEl>
                                      </p:cBhvr>
                                    </p:animEffect>
                                    <p:anim calcmode="lin" valueType="num">
                                      <p:cBhvr>
                                        <p:cTn id="8" dur="1750" fill="hold"/>
                                        <p:tgtEl>
                                          <p:spTgt spid="5"/>
                                        </p:tgtEl>
                                        <p:attrNameLst>
                                          <p:attrName>ppt_x</p:attrName>
                                        </p:attrNameLst>
                                      </p:cBhvr>
                                      <p:tavLst>
                                        <p:tav tm="0">
                                          <p:val>
                                            <p:strVal val="#ppt_x"/>
                                          </p:val>
                                        </p:tav>
                                        <p:tav tm="100000">
                                          <p:val>
                                            <p:strVal val="#ppt_x"/>
                                          </p:val>
                                        </p:tav>
                                      </p:tavLst>
                                    </p:anim>
                                    <p:anim calcmode="lin" valueType="num">
                                      <p:cBhvr>
                                        <p:cTn id="9" dur="175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750"/>
                            </p:stCondLst>
                            <p:childTnLst>
                              <p:par>
                                <p:cTn id="11" presetID="9"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1750"/>
                                        <p:tgtEl>
                                          <p:spTgt spid="4"/>
                                        </p:tgtEl>
                                      </p:cBhvr>
                                    </p:animEffect>
                                  </p:childTnLst>
                                </p:cTn>
                              </p:par>
                            </p:childTnLst>
                          </p:cTn>
                        </p:par>
                        <p:par>
                          <p:cTn id="14" fill="hold">
                            <p:stCondLst>
                              <p:cond delay="3500"/>
                            </p:stCondLst>
                            <p:childTnLst>
                              <p:par>
                                <p:cTn id="15" presetID="9" presetClass="entr" presetSubtype="0" fill="hold" nodeType="after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dissolve">
                                      <p:cBhvr>
                                        <p:cTn id="17" dur="175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62208" y="2635685"/>
            <a:ext cx="7467600" cy="1107996"/>
          </a:xfrm>
          <a:prstGeom prst="rect">
            <a:avLst/>
          </a:prstGeom>
        </p:spPr>
        <p:txBody>
          <a:bodyPr wrap="square">
            <a:spAutoFit/>
          </a:bodyPr>
          <a:lstStyle/>
          <a:p>
            <a:pPr algn="ctr"/>
            <a:r>
              <a:rPr lang="en-US" sz="2400" dirty="0">
                <a:latin typeface="Copperplate Gothic Bold" pitchFamily="34" charset="0"/>
              </a:rPr>
              <a:t>By the pricking of my thumbs,</a:t>
            </a:r>
            <a:br>
              <a:rPr lang="en-US" sz="2400" dirty="0">
                <a:latin typeface="Copperplate Gothic Bold" pitchFamily="34" charset="0"/>
              </a:rPr>
            </a:br>
            <a:r>
              <a:rPr lang="en-US" sz="2400" dirty="0">
                <a:latin typeface="Copperplate Gothic Bold" pitchFamily="34" charset="0"/>
              </a:rPr>
              <a:t>Something wicked this way comes</a:t>
            </a:r>
            <a:r>
              <a:rPr lang="en-US" dirty="0" smtClean="0"/>
              <a:t>. </a:t>
            </a:r>
          </a:p>
          <a:p>
            <a:pPr algn="ctr"/>
            <a:r>
              <a:rPr lang="en-US" dirty="0"/>
              <a:t> </a:t>
            </a:r>
            <a:r>
              <a:rPr lang="en-US" dirty="0" smtClean="0"/>
              <a:t>2</a:t>
            </a:r>
            <a:r>
              <a:rPr lang="en-US" baseline="30000" dirty="0" smtClean="0"/>
              <a:t>nd</a:t>
            </a:r>
            <a:r>
              <a:rPr lang="en-US" dirty="0" smtClean="0"/>
              <a:t> Witch, Macbeth Act 4, Scene1</a:t>
            </a:r>
            <a:endParaRPr lang="en-US" dirty="0"/>
          </a:p>
        </p:txBody>
      </p:sp>
    </p:spTree>
    <p:extLst>
      <p:ext uri="{BB962C8B-B14F-4D97-AF65-F5344CB8AC3E}">
        <p14:creationId xmlns:p14="http://schemas.microsoft.com/office/powerpoint/2010/main" val="1244076463"/>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685800"/>
            <a:ext cx="8458200" cy="800219"/>
          </a:xfrm>
          <a:prstGeom prst="rect">
            <a:avLst/>
          </a:prstGeom>
        </p:spPr>
        <p:txBody>
          <a:bodyPr wrap="square">
            <a:spAutoFit/>
          </a:bodyPr>
          <a:lstStyle/>
          <a:p>
            <a:pPr algn="ctr" fontAlgn="ctr"/>
            <a:endParaRPr lang="en-US" dirty="0"/>
          </a:p>
          <a:p>
            <a:pPr algn="ctr" fontAlgn="base"/>
            <a:r>
              <a:rPr lang="en-US" sz="2800" dirty="0"/>
              <a:t>NYDailyNews.com / NY Daily News</a:t>
            </a:r>
          </a:p>
        </p:txBody>
      </p:sp>
      <p:sp>
        <p:nvSpPr>
          <p:cNvPr id="3" name="Rectangle 2"/>
          <p:cNvSpPr/>
          <p:nvPr/>
        </p:nvSpPr>
        <p:spPr>
          <a:xfrm>
            <a:off x="381000" y="1676400"/>
            <a:ext cx="8458200" cy="1508105"/>
          </a:xfrm>
          <a:prstGeom prst="rect">
            <a:avLst/>
          </a:prstGeom>
        </p:spPr>
        <p:txBody>
          <a:bodyPr wrap="square">
            <a:spAutoFit/>
          </a:bodyPr>
          <a:lstStyle/>
          <a:p>
            <a:pPr fontAlgn="base"/>
            <a:r>
              <a:rPr lang="en-US" sz="2800" b="1" dirty="0"/>
              <a:t>Texas teen gets life in prison for ‘Satanic’ murder of 15-year-old girl</a:t>
            </a:r>
          </a:p>
          <a:p>
            <a:pPr algn="ctr" fontAlgn="base"/>
            <a:endParaRPr lang="en-US" dirty="0" smtClean="0"/>
          </a:p>
          <a:p>
            <a:pPr algn="ctr" fontAlgn="base"/>
            <a:r>
              <a:rPr lang="en-US" dirty="0" smtClean="0"/>
              <a:t>BY</a:t>
            </a:r>
            <a:r>
              <a:rPr lang="en-US" dirty="0"/>
              <a:t> </a:t>
            </a:r>
            <a:r>
              <a:rPr lang="en-US" cap="all" dirty="0"/>
              <a:t>MEG </a:t>
            </a:r>
            <a:r>
              <a:rPr lang="en-US" cap="all" dirty="0" smtClean="0"/>
              <a:t>WAGNER</a:t>
            </a:r>
            <a:r>
              <a:rPr lang="en-US" dirty="0"/>
              <a:t> </a:t>
            </a:r>
            <a:r>
              <a:rPr lang="en-US" cap="all" dirty="0"/>
              <a:t>NEW YORK DAILY </a:t>
            </a:r>
            <a:r>
              <a:rPr lang="en-US" cap="all" dirty="0" smtClean="0"/>
              <a:t>NEWS</a:t>
            </a:r>
            <a:r>
              <a:rPr lang="en-US" dirty="0"/>
              <a:t> Updated: Friday, June 19, 2015</a:t>
            </a:r>
          </a:p>
        </p:txBody>
      </p:sp>
      <p:pic>
        <p:nvPicPr>
          <p:cNvPr id="8194" name="Picture 2" descr="MANDATORY CREDIT: NO SALES, MAGS OUT, TV OUT, INTERNET: AP MEMBERS ON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3657600"/>
            <a:ext cx="38100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9166548"/>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750"/>
                                        <p:tgtEl>
                                          <p:spTgt spid="2"/>
                                        </p:tgtEl>
                                      </p:cBhvr>
                                    </p:animEffect>
                                    <p:anim calcmode="lin" valueType="num">
                                      <p:cBhvr>
                                        <p:cTn id="8" dur="1750" fill="hold"/>
                                        <p:tgtEl>
                                          <p:spTgt spid="2"/>
                                        </p:tgtEl>
                                        <p:attrNameLst>
                                          <p:attrName>ppt_x</p:attrName>
                                        </p:attrNameLst>
                                      </p:cBhvr>
                                      <p:tavLst>
                                        <p:tav tm="0">
                                          <p:val>
                                            <p:strVal val="#ppt_x"/>
                                          </p:val>
                                        </p:tav>
                                        <p:tav tm="100000">
                                          <p:val>
                                            <p:strVal val="#ppt_x"/>
                                          </p:val>
                                        </p:tav>
                                      </p:tavLst>
                                    </p:anim>
                                    <p:anim calcmode="lin" valueType="num">
                                      <p:cBhvr>
                                        <p:cTn id="9" dur="1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750"/>
                            </p:stCondLst>
                            <p:childTnLst>
                              <p:par>
                                <p:cTn id="11" presetID="9"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1750"/>
                                        <p:tgtEl>
                                          <p:spTgt spid="3"/>
                                        </p:tgtEl>
                                      </p:cBhvr>
                                    </p:animEffect>
                                  </p:childTnLst>
                                </p:cTn>
                              </p:par>
                            </p:childTnLst>
                          </p:cTn>
                        </p:par>
                        <p:par>
                          <p:cTn id="14" fill="hold">
                            <p:stCondLst>
                              <p:cond delay="3500"/>
                            </p:stCondLst>
                            <p:childTnLst>
                              <p:par>
                                <p:cTn id="15" presetID="9" presetClass="entr" presetSubtype="0" fill="hold" nodeType="afterEffect">
                                  <p:stCondLst>
                                    <p:cond delay="0"/>
                                  </p:stCondLst>
                                  <p:childTnLst>
                                    <p:set>
                                      <p:cBhvr>
                                        <p:cTn id="16" dur="1" fill="hold">
                                          <p:stCondLst>
                                            <p:cond delay="0"/>
                                          </p:stCondLst>
                                        </p:cTn>
                                        <p:tgtEl>
                                          <p:spTgt spid="8194"/>
                                        </p:tgtEl>
                                        <p:attrNameLst>
                                          <p:attrName>style.visibility</p:attrName>
                                        </p:attrNameLst>
                                      </p:cBhvr>
                                      <p:to>
                                        <p:strVal val="visible"/>
                                      </p:to>
                                    </p:set>
                                    <p:animEffect transition="in" filter="dissolve">
                                      <p:cBhvr>
                                        <p:cTn id="17" dur="175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29617" y="304800"/>
            <a:ext cx="3753335" cy="1323439"/>
          </a:xfrm>
          <a:prstGeom prst="rect">
            <a:avLst/>
          </a:prstGeom>
          <a:noFill/>
        </p:spPr>
        <p:txBody>
          <a:bodyPr wrap="none" rtlCol="0">
            <a:spAutoFit/>
          </a:bodyPr>
          <a:lstStyle/>
          <a:p>
            <a:pPr algn="ctr"/>
            <a:r>
              <a:rPr lang="en-US" sz="3600" b="1" dirty="0" smtClean="0"/>
              <a:t>FOX8 TV- WGHP </a:t>
            </a:r>
          </a:p>
          <a:p>
            <a:endParaRPr lang="en-US" sz="4400" b="1" dirty="0"/>
          </a:p>
        </p:txBody>
      </p:sp>
      <p:sp>
        <p:nvSpPr>
          <p:cNvPr id="3" name="Rectangle 2"/>
          <p:cNvSpPr/>
          <p:nvPr/>
        </p:nvSpPr>
        <p:spPr>
          <a:xfrm>
            <a:off x="304800" y="1250360"/>
            <a:ext cx="8534400" cy="1661993"/>
          </a:xfrm>
          <a:prstGeom prst="rect">
            <a:avLst/>
          </a:prstGeom>
        </p:spPr>
        <p:txBody>
          <a:bodyPr wrap="square">
            <a:spAutoFit/>
          </a:bodyPr>
          <a:lstStyle/>
          <a:p>
            <a:r>
              <a:rPr lang="en-US" sz="2800" b="1" dirty="0"/>
              <a:t>First look inside Clemmons home of ‘devil worshipper’ accused of murder, sacrificing </a:t>
            </a:r>
            <a:r>
              <a:rPr lang="en-US" sz="2800" b="1" dirty="0" smtClean="0"/>
              <a:t>animals - </a:t>
            </a:r>
            <a:r>
              <a:rPr lang="en-US" b="1" dirty="0" smtClean="0"/>
              <a:t>Clemmons, NC</a:t>
            </a:r>
            <a:endParaRPr lang="en-US" sz="2800" b="1" dirty="0" smtClean="0"/>
          </a:p>
          <a:p>
            <a:endParaRPr lang="en-US" sz="2800" b="1" dirty="0"/>
          </a:p>
          <a:p>
            <a:r>
              <a:rPr lang="en-US" cap="all" dirty="0"/>
              <a:t>POSTED 4:10 PM, NOVEMBER 5, 2014, BY WEB </a:t>
            </a:r>
            <a:r>
              <a:rPr lang="en-US" cap="all" dirty="0" smtClean="0"/>
              <a:t>STAFFAND</a:t>
            </a:r>
            <a:r>
              <a:rPr lang="en-US" cap="all" dirty="0"/>
              <a:t> </a:t>
            </a:r>
            <a:r>
              <a:rPr lang="en-US" u="sng" cap="all" dirty="0"/>
              <a:t>WINSTON-SALEM JOURNAL</a:t>
            </a:r>
            <a:endParaRPr lang="en-US" b="1" dirty="0"/>
          </a:p>
        </p:txBody>
      </p:sp>
      <p:pic>
        <p:nvPicPr>
          <p:cNvPr id="9218" name="Picture 2" descr="Pazuza Algar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785" y="3124200"/>
            <a:ext cx="2529179" cy="3339179"/>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Squalor: Police have released stomach-turning video taken from inside the disgusting home of accused North Carolina 'Satanist killer' Pazuza Algar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3124200"/>
            <a:ext cx="5410200" cy="3524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996668"/>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750"/>
                                        <p:tgtEl>
                                          <p:spTgt spid="2"/>
                                        </p:tgtEl>
                                      </p:cBhvr>
                                    </p:animEffect>
                                    <p:anim calcmode="lin" valueType="num">
                                      <p:cBhvr>
                                        <p:cTn id="8" dur="1750" fill="hold"/>
                                        <p:tgtEl>
                                          <p:spTgt spid="2"/>
                                        </p:tgtEl>
                                        <p:attrNameLst>
                                          <p:attrName>ppt_x</p:attrName>
                                        </p:attrNameLst>
                                      </p:cBhvr>
                                      <p:tavLst>
                                        <p:tav tm="0">
                                          <p:val>
                                            <p:strVal val="#ppt_x"/>
                                          </p:val>
                                        </p:tav>
                                        <p:tav tm="100000">
                                          <p:val>
                                            <p:strVal val="#ppt_x"/>
                                          </p:val>
                                        </p:tav>
                                      </p:tavLst>
                                    </p:anim>
                                    <p:anim calcmode="lin" valueType="num">
                                      <p:cBhvr>
                                        <p:cTn id="9" dur="1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750"/>
                            </p:stCondLst>
                            <p:childTnLst>
                              <p:par>
                                <p:cTn id="11" presetID="9"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1750"/>
                                        <p:tgtEl>
                                          <p:spTgt spid="3"/>
                                        </p:tgtEl>
                                      </p:cBhvr>
                                    </p:animEffect>
                                  </p:childTnLst>
                                </p:cTn>
                              </p:par>
                            </p:childTnLst>
                          </p:cTn>
                        </p:par>
                        <p:par>
                          <p:cTn id="14" fill="hold">
                            <p:stCondLst>
                              <p:cond delay="3500"/>
                            </p:stCondLst>
                            <p:childTnLst>
                              <p:par>
                                <p:cTn id="15" presetID="9" presetClass="entr" presetSubtype="0" fill="hold" nodeType="afterEffect">
                                  <p:stCondLst>
                                    <p:cond delay="0"/>
                                  </p:stCondLst>
                                  <p:childTnLst>
                                    <p:set>
                                      <p:cBhvr>
                                        <p:cTn id="16" dur="1" fill="hold">
                                          <p:stCondLst>
                                            <p:cond delay="0"/>
                                          </p:stCondLst>
                                        </p:cTn>
                                        <p:tgtEl>
                                          <p:spTgt spid="9218"/>
                                        </p:tgtEl>
                                        <p:attrNameLst>
                                          <p:attrName>style.visibility</p:attrName>
                                        </p:attrNameLst>
                                      </p:cBhvr>
                                      <p:to>
                                        <p:strVal val="visible"/>
                                      </p:to>
                                    </p:set>
                                    <p:animEffect transition="in" filter="dissolve">
                                      <p:cBhvr>
                                        <p:cTn id="17" dur="1750"/>
                                        <p:tgtEl>
                                          <p:spTgt spid="9218"/>
                                        </p:tgtEl>
                                      </p:cBhvr>
                                    </p:animEffect>
                                  </p:childTnLst>
                                </p:cTn>
                              </p:par>
                            </p:childTnLst>
                          </p:cTn>
                        </p:par>
                        <p:par>
                          <p:cTn id="18" fill="hold">
                            <p:stCondLst>
                              <p:cond delay="5250"/>
                            </p:stCondLst>
                            <p:childTnLst>
                              <p:par>
                                <p:cTn id="19" presetID="9" presetClass="entr" presetSubtype="0" fill="hold" nodeType="afterEffect">
                                  <p:stCondLst>
                                    <p:cond delay="0"/>
                                  </p:stCondLst>
                                  <p:childTnLst>
                                    <p:set>
                                      <p:cBhvr>
                                        <p:cTn id="20" dur="1" fill="hold">
                                          <p:stCondLst>
                                            <p:cond delay="0"/>
                                          </p:stCondLst>
                                        </p:cTn>
                                        <p:tgtEl>
                                          <p:spTgt spid="9220"/>
                                        </p:tgtEl>
                                        <p:attrNameLst>
                                          <p:attrName>style.visibility</p:attrName>
                                        </p:attrNameLst>
                                      </p:cBhvr>
                                      <p:to>
                                        <p:strVal val="visible"/>
                                      </p:to>
                                    </p:set>
                                    <p:animEffect transition="in" filter="dissolve">
                                      <p:cBhvr>
                                        <p:cTn id="21" dur="175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447800"/>
            <a:ext cx="8839200" cy="646331"/>
          </a:xfrm>
          <a:prstGeom prst="rect">
            <a:avLst/>
          </a:prstGeom>
          <a:noFill/>
        </p:spPr>
        <p:txBody>
          <a:bodyPr wrap="square" rtlCol="0">
            <a:spAutoFit/>
          </a:bodyPr>
          <a:lstStyle/>
          <a:p>
            <a:pPr algn="ctr"/>
            <a:r>
              <a:rPr lang="en-US" sz="3600" b="1" dirty="0" smtClean="0"/>
              <a:t>AL.com</a:t>
            </a:r>
            <a:endParaRPr lang="en-US" sz="3600" b="1" dirty="0"/>
          </a:p>
        </p:txBody>
      </p:sp>
      <p:sp>
        <p:nvSpPr>
          <p:cNvPr id="3" name="Rectangle 2"/>
          <p:cNvSpPr/>
          <p:nvPr/>
        </p:nvSpPr>
        <p:spPr>
          <a:xfrm>
            <a:off x="304800" y="2514600"/>
            <a:ext cx="8610600" cy="1661993"/>
          </a:xfrm>
          <a:prstGeom prst="rect">
            <a:avLst/>
          </a:prstGeom>
        </p:spPr>
        <p:txBody>
          <a:bodyPr wrap="square">
            <a:spAutoFit/>
          </a:bodyPr>
          <a:lstStyle/>
          <a:p>
            <a:r>
              <a:rPr lang="en-US" sz="2800" b="1" dirty="0">
                <a:solidFill>
                  <a:srgbClr val="222222"/>
                </a:solidFill>
                <a:latin typeface="Benton Sans"/>
              </a:rPr>
              <a:t>Witches, pagans and Wiccans in Alabama: A growing culture and a struggle for </a:t>
            </a:r>
            <a:r>
              <a:rPr lang="en-US" sz="2800" b="1" dirty="0" smtClean="0">
                <a:solidFill>
                  <a:srgbClr val="222222"/>
                </a:solidFill>
                <a:latin typeface="Benton Sans"/>
              </a:rPr>
              <a:t>acceptance</a:t>
            </a:r>
          </a:p>
          <a:p>
            <a:endParaRPr lang="en-US" sz="2800" b="1" i="0" dirty="0">
              <a:solidFill>
                <a:srgbClr val="222222"/>
              </a:solidFill>
              <a:effectLst/>
              <a:latin typeface="Benton Sans"/>
            </a:endParaRPr>
          </a:p>
          <a:p>
            <a:r>
              <a:rPr lang="en-US" dirty="0"/>
              <a:t>By Kathryn </a:t>
            </a:r>
            <a:r>
              <a:rPr lang="en-US" dirty="0" smtClean="0"/>
              <a:t>Jacoby on </a:t>
            </a:r>
            <a:r>
              <a:rPr lang="en-US" dirty="0"/>
              <a:t>October 24, 2014 </a:t>
            </a:r>
            <a:endParaRPr lang="en-US" b="1" i="0" dirty="0">
              <a:effectLst/>
              <a:latin typeface="Benton Sans"/>
            </a:endParaRPr>
          </a:p>
        </p:txBody>
      </p:sp>
    </p:spTree>
    <p:extLst>
      <p:ext uri="{BB962C8B-B14F-4D97-AF65-F5344CB8AC3E}">
        <p14:creationId xmlns:p14="http://schemas.microsoft.com/office/powerpoint/2010/main" val="1496267357"/>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750"/>
                                        <p:tgtEl>
                                          <p:spTgt spid="2"/>
                                        </p:tgtEl>
                                      </p:cBhvr>
                                    </p:animEffect>
                                    <p:anim calcmode="lin" valueType="num">
                                      <p:cBhvr>
                                        <p:cTn id="8" dur="1750" fill="hold"/>
                                        <p:tgtEl>
                                          <p:spTgt spid="2"/>
                                        </p:tgtEl>
                                        <p:attrNameLst>
                                          <p:attrName>ppt_x</p:attrName>
                                        </p:attrNameLst>
                                      </p:cBhvr>
                                      <p:tavLst>
                                        <p:tav tm="0">
                                          <p:val>
                                            <p:strVal val="#ppt_x"/>
                                          </p:val>
                                        </p:tav>
                                        <p:tav tm="100000">
                                          <p:val>
                                            <p:strVal val="#ppt_x"/>
                                          </p:val>
                                        </p:tav>
                                      </p:tavLst>
                                    </p:anim>
                                    <p:anim calcmode="lin" valueType="num">
                                      <p:cBhvr>
                                        <p:cTn id="9" dur="1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750"/>
                            </p:stCondLst>
                            <p:childTnLst>
                              <p:par>
                                <p:cTn id="11" presetID="9"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1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3661" y="444557"/>
            <a:ext cx="8534400" cy="800219"/>
          </a:xfrm>
          <a:prstGeom prst="rect">
            <a:avLst/>
          </a:prstGeom>
          <a:noFill/>
        </p:spPr>
        <p:txBody>
          <a:bodyPr wrap="square" rtlCol="0">
            <a:spAutoFit/>
          </a:bodyPr>
          <a:lstStyle/>
          <a:p>
            <a:pPr algn="ctr"/>
            <a:r>
              <a:rPr lang="en-US" sz="2800" dirty="0" smtClean="0"/>
              <a:t>Natural News</a:t>
            </a:r>
          </a:p>
          <a:p>
            <a:pPr algn="ctr"/>
            <a:r>
              <a:rPr lang="en-US" dirty="0" smtClean="0"/>
              <a:t>America’s truth news bureau, read by 7 + million and growing</a:t>
            </a:r>
            <a:endParaRPr lang="en-US" dirty="0"/>
          </a:p>
        </p:txBody>
      </p:sp>
      <p:sp>
        <p:nvSpPr>
          <p:cNvPr id="4" name="Rectangle 3"/>
          <p:cNvSpPr/>
          <p:nvPr/>
        </p:nvSpPr>
        <p:spPr>
          <a:xfrm>
            <a:off x="161261" y="1470898"/>
            <a:ext cx="8839200" cy="2339102"/>
          </a:xfrm>
          <a:prstGeom prst="rect">
            <a:avLst/>
          </a:prstGeom>
        </p:spPr>
        <p:txBody>
          <a:bodyPr wrap="square">
            <a:spAutoFit/>
          </a:bodyPr>
          <a:lstStyle/>
          <a:p>
            <a:r>
              <a:rPr lang="en-US" sz="2800" b="1" dirty="0"/>
              <a:t>Fox network launching new TV series that glorifies Lucifer; marketed with pro-Satan tweets</a:t>
            </a:r>
          </a:p>
          <a:p>
            <a:endParaRPr lang="en-US" dirty="0" smtClean="0"/>
          </a:p>
          <a:p>
            <a:pPr algn="ctr"/>
            <a:r>
              <a:rPr lang="en-US" dirty="0" smtClean="0"/>
              <a:t>Sunday</a:t>
            </a:r>
            <a:r>
              <a:rPr lang="en-US" dirty="0"/>
              <a:t>, May 24, 2015 by: Ethan A. Huff, staff writer</a:t>
            </a:r>
          </a:p>
          <a:p>
            <a:r>
              <a:rPr lang="en-US" dirty="0"/>
              <a:t/>
            </a:r>
            <a:br>
              <a:rPr lang="en-US" dirty="0"/>
            </a:br>
            <a:r>
              <a:rPr lang="en-US" dirty="0"/>
              <a:t/>
            </a:r>
            <a:br>
              <a:rPr lang="en-US" dirty="0"/>
            </a:br>
            <a:endParaRPr lang="en-US" dirty="0"/>
          </a:p>
        </p:txBody>
      </p:sp>
      <p:pic>
        <p:nvPicPr>
          <p:cNvPr id="1026" name="Picture 2" descr="Lucif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1961" y="3352800"/>
            <a:ext cx="5257800" cy="2957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801353"/>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750"/>
                                        <p:tgtEl>
                                          <p:spTgt spid="2"/>
                                        </p:tgtEl>
                                      </p:cBhvr>
                                    </p:animEffect>
                                    <p:anim calcmode="lin" valueType="num">
                                      <p:cBhvr>
                                        <p:cTn id="8" dur="1750" fill="hold"/>
                                        <p:tgtEl>
                                          <p:spTgt spid="2"/>
                                        </p:tgtEl>
                                        <p:attrNameLst>
                                          <p:attrName>ppt_x</p:attrName>
                                        </p:attrNameLst>
                                      </p:cBhvr>
                                      <p:tavLst>
                                        <p:tav tm="0">
                                          <p:val>
                                            <p:strVal val="#ppt_x"/>
                                          </p:val>
                                        </p:tav>
                                        <p:tav tm="100000">
                                          <p:val>
                                            <p:strVal val="#ppt_x"/>
                                          </p:val>
                                        </p:tav>
                                      </p:tavLst>
                                    </p:anim>
                                    <p:anim calcmode="lin" valueType="num">
                                      <p:cBhvr>
                                        <p:cTn id="9" dur="1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750"/>
                            </p:stCondLst>
                            <p:childTnLst>
                              <p:par>
                                <p:cTn id="11" presetID="9" presetClass="entr" presetSubtype="0" fill="hold"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dissolve">
                                      <p:cBhvr>
                                        <p:cTn id="13" dur="1750"/>
                                        <p:tgtEl>
                                          <p:spTgt spid="4">
                                            <p:txEl>
                                              <p:pRg st="0" end="0"/>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dissolve">
                                      <p:cBhvr>
                                        <p:cTn id="16" dur="1750"/>
                                        <p:tgtEl>
                                          <p:spTgt spid="4">
                                            <p:txEl>
                                              <p:pRg st="2" end="2"/>
                                            </p:txEl>
                                          </p:spTgt>
                                        </p:tgtEl>
                                      </p:cBhvr>
                                    </p:animEffect>
                                  </p:childTnLst>
                                </p:cTn>
                              </p:par>
                            </p:childTnLst>
                          </p:cTn>
                        </p:par>
                        <p:par>
                          <p:cTn id="17" fill="hold">
                            <p:stCondLst>
                              <p:cond delay="3500"/>
                            </p:stCondLst>
                            <p:childTnLst>
                              <p:par>
                                <p:cTn id="18" presetID="9" presetClass="entr" presetSubtype="0" fill="hold" nodeType="after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dissolve">
                                      <p:cBhvr>
                                        <p:cTn id="20" dur="175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338590"/>
            <a:ext cx="8839200" cy="523220"/>
          </a:xfrm>
          <a:prstGeom prst="rect">
            <a:avLst/>
          </a:prstGeom>
          <a:noFill/>
        </p:spPr>
        <p:txBody>
          <a:bodyPr wrap="square" rtlCol="0">
            <a:spAutoFit/>
          </a:bodyPr>
          <a:lstStyle/>
          <a:p>
            <a:pPr algn="ctr"/>
            <a:r>
              <a:rPr lang="en-US" sz="2800" b="1" dirty="0" smtClean="0"/>
              <a:t>Deadline/Hollywood</a:t>
            </a:r>
            <a:endParaRPr lang="en-US" sz="2800" b="1" dirty="0"/>
          </a:p>
        </p:txBody>
      </p:sp>
      <p:sp>
        <p:nvSpPr>
          <p:cNvPr id="5" name="Rectangle 1"/>
          <p:cNvSpPr>
            <a:spLocks noChangeArrowheads="1"/>
          </p:cNvSpPr>
          <p:nvPr/>
        </p:nvSpPr>
        <p:spPr bwMode="auto">
          <a:xfrm>
            <a:off x="381000" y="2686853"/>
            <a:ext cx="8382000" cy="2369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Balto Web Bold"/>
                <a:cs typeface="Arial" pitchFamily="34" charset="0"/>
              </a:rPr>
              <a:t>The Walking Dead’ Ratings: Season 5 Debut Shatters Cable Records As 17.3M Watch</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effectLst/>
                <a:latin typeface="Balto Web Medium"/>
                <a:cs typeface="Arial" pitchFamily="34" charset="0"/>
              </a:rPr>
              <a:t>by</a:t>
            </a:r>
            <a:r>
              <a:rPr kumimoji="0" lang="en-US" sz="1600" b="0" i="0" u="none" strike="noStrike" cap="none" normalizeH="0" baseline="0" dirty="0" smtClean="0">
                <a:ln>
                  <a:noFill/>
                </a:ln>
                <a:solidFill>
                  <a:srgbClr val="5C5C5C"/>
                </a:solidFill>
                <a:effectLst/>
                <a:latin typeface="Balto Web Medium"/>
                <a:cs typeface="Arial" pitchFamily="34" charset="0"/>
              </a:rPr>
              <a:t> </a:t>
            </a:r>
            <a:r>
              <a:rPr kumimoji="0" lang="en-US" b="0" i="0" u="none" strike="noStrike" cap="none" normalizeH="0" baseline="0" dirty="0" smtClean="0">
                <a:ln>
                  <a:noFill/>
                </a:ln>
                <a:effectLst/>
                <a:latin typeface="Balto Web Medium"/>
                <a:cs typeface="Arial" pitchFamily="34" charset="0"/>
              </a:rPr>
              <a:t>Dominic Patten  October </a:t>
            </a:r>
            <a:r>
              <a:rPr kumimoji="0" lang="en-US" b="0" i="0" u="none" strike="noStrike" cap="none" normalizeH="0" baseline="0" dirty="0" smtClean="0">
                <a:ln>
                  <a:noFill/>
                </a:ln>
                <a:solidFill>
                  <a:schemeClr val="tx1"/>
                </a:solidFill>
                <a:effectLst/>
                <a:latin typeface="Balto Web Medium"/>
                <a:cs typeface="Arial" pitchFamily="34" charset="0"/>
              </a:rPr>
              <a:t>13, 2014 1:31pm</a:t>
            </a:r>
          </a:p>
          <a:p>
            <a:pPr marL="0" marR="0" lvl="0" indent="0" algn="l" defTabSz="914400" rtl="0" eaLnBrk="0" fontAlgn="base" latinLnBrk="0" hangingPunct="0">
              <a:lnSpc>
                <a:spcPct val="100000"/>
              </a:lnSpc>
              <a:spcBef>
                <a:spcPct val="0"/>
              </a:spcBef>
              <a:spcAft>
                <a:spcPct val="0"/>
              </a:spcAft>
              <a:buClrTx/>
              <a:buSzTx/>
              <a:tabLst/>
            </a:pPr>
            <a:endParaRPr kumimoji="0" lang="en-US" sz="900" b="0" i="0" u="none" strike="noStrike" cap="none" normalizeH="0" baseline="0" dirty="0" smtClean="0">
              <a:ln>
                <a:noFill/>
              </a:ln>
              <a:solidFill>
                <a:srgbClr val="000000"/>
              </a:solidFill>
              <a:effectLst/>
              <a:latin typeface="Balto Web Medium"/>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sz="900" b="0" i="0" u="none" strike="noStrike" cap="none" normalizeH="0" baseline="0" dirty="0" smtClean="0">
                <a:ln>
                  <a:noFill/>
                </a:ln>
                <a:solidFill>
                  <a:srgbClr val="000000"/>
                </a:solidFill>
                <a:effectLst/>
                <a:latin typeface="Balto Web Medium"/>
                <a:cs typeface="Arial" pitchFamily="34" charset="0"/>
                <a:hlinkClick r:id="rId2" tooltip="Print This Article"/>
              </a:rPr>
              <a:t/>
            </a:r>
            <a:br>
              <a:rPr kumimoji="0" lang="en-US" sz="900" b="0" i="0" u="none" strike="noStrike" cap="none" normalizeH="0" baseline="0" dirty="0" smtClean="0">
                <a:ln>
                  <a:noFill/>
                </a:ln>
                <a:solidFill>
                  <a:srgbClr val="000000"/>
                </a:solidFill>
                <a:effectLst/>
                <a:latin typeface="Balto Web Medium"/>
                <a:cs typeface="Arial" pitchFamily="34" charset="0"/>
                <a:hlinkClick r:id="rId2" tooltip="Print This Article"/>
              </a:rPr>
            </a:br>
            <a:endParaRPr kumimoji="0" lang="en-US" sz="900" b="0" i="0" u="none" strike="noStrike" cap="none" normalizeH="0" baseline="0" dirty="0" smtClean="0">
              <a:ln>
                <a:noFill/>
              </a:ln>
              <a:solidFill>
                <a:schemeClr val="tx1"/>
              </a:solidFill>
              <a:effectLst/>
              <a:latin typeface="Balto Web Medium"/>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45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404022454"/>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750"/>
                                        <p:tgtEl>
                                          <p:spTgt spid="2"/>
                                        </p:tgtEl>
                                      </p:cBhvr>
                                    </p:animEffect>
                                    <p:anim calcmode="lin" valueType="num">
                                      <p:cBhvr>
                                        <p:cTn id="8" dur="1750" fill="hold"/>
                                        <p:tgtEl>
                                          <p:spTgt spid="2"/>
                                        </p:tgtEl>
                                        <p:attrNameLst>
                                          <p:attrName>ppt_x</p:attrName>
                                        </p:attrNameLst>
                                      </p:cBhvr>
                                      <p:tavLst>
                                        <p:tav tm="0">
                                          <p:val>
                                            <p:strVal val="#ppt_x"/>
                                          </p:val>
                                        </p:tav>
                                        <p:tav tm="100000">
                                          <p:val>
                                            <p:strVal val="#ppt_x"/>
                                          </p:val>
                                        </p:tav>
                                      </p:tavLst>
                                    </p:anim>
                                    <p:anim calcmode="lin" valueType="num">
                                      <p:cBhvr>
                                        <p:cTn id="9" dur="1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750"/>
                            </p:stCondLst>
                            <p:childTnLst>
                              <p:par>
                                <p:cTn id="11" presetID="9" presetClass="entr" presetSubtype="0" fill="hold" nodeType="after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dissolve">
                                      <p:cBhvr>
                                        <p:cTn id="13" dur="1750"/>
                                        <p:tgtEl>
                                          <p:spTgt spid="5">
                                            <p:txEl>
                                              <p:pRg st="0" end="0"/>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dissolve">
                                      <p:cBhvr>
                                        <p:cTn id="16" dur="175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eWr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143000"/>
            <a:ext cx="4267200" cy="73342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04800" y="2551837"/>
            <a:ext cx="8610600" cy="1938992"/>
          </a:xfrm>
          <a:prstGeom prst="rect">
            <a:avLst/>
          </a:prstGeom>
        </p:spPr>
        <p:txBody>
          <a:bodyPr wrap="square">
            <a:spAutoFit/>
          </a:bodyPr>
          <a:lstStyle/>
          <a:p>
            <a:pPr fontAlgn="base"/>
            <a:r>
              <a:rPr lang="en-US" sz="2800" dirty="0"/>
              <a:t>‘Fear the Walking Dead’ Season 1 Smashes Cable Ratings </a:t>
            </a:r>
            <a:r>
              <a:rPr lang="en-US" sz="2800" dirty="0" smtClean="0"/>
              <a:t>Record </a:t>
            </a:r>
            <a:r>
              <a:rPr lang="en-US" sz="2800" b="1" cap="all" dirty="0" smtClean="0"/>
              <a:t>TV</a:t>
            </a:r>
            <a:r>
              <a:rPr lang="en-US" sz="2800" dirty="0"/>
              <a:t> </a:t>
            </a:r>
            <a:endParaRPr lang="en-US" sz="2800" dirty="0" smtClean="0"/>
          </a:p>
          <a:p>
            <a:pPr fontAlgn="base"/>
            <a:endParaRPr lang="en-US" sz="2800" dirty="0" smtClean="0"/>
          </a:p>
          <a:p>
            <a:pPr fontAlgn="base"/>
            <a:r>
              <a:rPr lang="en-US" dirty="0" smtClean="0"/>
              <a:t>By </a:t>
            </a:r>
            <a:r>
              <a:rPr lang="en-US" b="1" dirty="0"/>
              <a:t>Linda </a:t>
            </a:r>
            <a:r>
              <a:rPr lang="en-US" b="1" dirty="0" err="1"/>
              <a:t>Ge</a:t>
            </a:r>
            <a:r>
              <a:rPr lang="en-US" dirty="0"/>
              <a:t> on October 9, 2015</a:t>
            </a:r>
          </a:p>
          <a:p>
            <a:endParaRPr lang="en-US" dirty="0"/>
          </a:p>
        </p:txBody>
      </p:sp>
    </p:spTree>
    <p:extLst>
      <p:ext uri="{BB962C8B-B14F-4D97-AF65-F5344CB8AC3E}">
        <p14:creationId xmlns:p14="http://schemas.microsoft.com/office/powerpoint/2010/main" val="438684449"/>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750"/>
                                        <p:tgtEl>
                                          <p:spTgt spid="2050"/>
                                        </p:tgtEl>
                                      </p:cBhvr>
                                    </p:animEffect>
                                    <p:anim calcmode="lin" valueType="num">
                                      <p:cBhvr>
                                        <p:cTn id="8" dur="1750" fill="hold"/>
                                        <p:tgtEl>
                                          <p:spTgt spid="2050"/>
                                        </p:tgtEl>
                                        <p:attrNameLst>
                                          <p:attrName>ppt_x</p:attrName>
                                        </p:attrNameLst>
                                      </p:cBhvr>
                                      <p:tavLst>
                                        <p:tav tm="0">
                                          <p:val>
                                            <p:strVal val="#ppt_x"/>
                                          </p:val>
                                        </p:tav>
                                        <p:tav tm="100000">
                                          <p:val>
                                            <p:strVal val="#ppt_x"/>
                                          </p:val>
                                        </p:tav>
                                      </p:tavLst>
                                    </p:anim>
                                    <p:anim calcmode="lin" valueType="num">
                                      <p:cBhvr>
                                        <p:cTn id="9" dur="1750" fill="hold"/>
                                        <p:tgtEl>
                                          <p:spTgt spid="2050"/>
                                        </p:tgtEl>
                                        <p:attrNameLst>
                                          <p:attrName>ppt_y</p:attrName>
                                        </p:attrNameLst>
                                      </p:cBhvr>
                                      <p:tavLst>
                                        <p:tav tm="0">
                                          <p:val>
                                            <p:strVal val="#ppt_y-.1"/>
                                          </p:val>
                                        </p:tav>
                                        <p:tav tm="100000">
                                          <p:val>
                                            <p:strVal val="#ppt_y"/>
                                          </p:val>
                                        </p:tav>
                                      </p:tavLst>
                                    </p:anim>
                                  </p:childTnLst>
                                </p:cTn>
                              </p:par>
                            </p:childTnLst>
                          </p:cTn>
                        </p:par>
                        <p:par>
                          <p:cTn id="10" fill="hold">
                            <p:stCondLst>
                              <p:cond delay="1750"/>
                            </p:stCondLst>
                            <p:childTnLst>
                              <p:par>
                                <p:cTn id="11" presetID="9" presetClass="entr" presetSubtype="0"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dissolve">
                                      <p:cBhvr>
                                        <p:cTn id="13" dur="1750"/>
                                        <p:tgtEl>
                                          <p:spTgt spid="3">
                                            <p:txEl>
                                              <p:pRg st="0" end="0"/>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dissolve">
                                      <p:cBhvr>
                                        <p:cTn id="16" dur="175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7600" y="533400"/>
            <a:ext cx="1786579" cy="769441"/>
          </a:xfrm>
          <a:prstGeom prst="rect">
            <a:avLst/>
          </a:prstGeom>
          <a:noFill/>
        </p:spPr>
        <p:txBody>
          <a:bodyPr wrap="none" rtlCol="0">
            <a:spAutoFit/>
          </a:bodyPr>
          <a:lstStyle/>
          <a:p>
            <a:r>
              <a:rPr lang="en-US" sz="4400" b="1" dirty="0" smtClean="0">
                <a:solidFill>
                  <a:srgbClr val="00B0F0"/>
                </a:solidFill>
              </a:rPr>
              <a:t>People</a:t>
            </a:r>
            <a:endParaRPr lang="en-US" sz="4400" b="1" dirty="0">
              <a:solidFill>
                <a:srgbClr val="00B0F0"/>
              </a:solidFill>
            </a:endParaRPr>
          </a:p>
        </p:txBody>
      </p:sp>
      <p:sp>
        <p:nvSpPr>
          <p:cNvPr id="3" name="Rectangle 2"/>
          <p:cNvSpPr/>
          <p:nvPr/>
        </p:nvSpPr>
        <p:spPr>
          <a:xfrm>
            <a:off x="762000" y="1302841"/>
            <a:ext cx="7924800" cy="1938992"/>
          </a:xfrm>
          <a:prstGeom prst="rect">
            <a:avLst/>
          </a:prstGeom>
        </p:spPr>
        <p:txBody>
          <a:bodyPr wrap="square">
            <a:spAutoFit/>
          </a:bodyPr>
          <a:lstStyle/>
          <a:p>
            <a:r>
              <a:rPr lang="en-US" sz="2800" b="1" dirty="0">
                <a:solidFill>
                  <a:srgbClr val="000000"/>
                </a:solidFill>
                <a:latin typeface="brandon-grotesque"/>
              </a:rPr>
              <a:t>What Theresa Caputo Wants You to Know About Talking to Dead </a:t>
            </a:r>
            <a:r>
              <a:rPr lang="en-US" sz="2800" b="1" dirty="0" smtClean="0">
                <a:solidFill>
                  <a:srgbClr val="000000"/>
                </a:solidFill>
                <a:latin typeface="brandon-grotesque"/>
              </a:rPr>
              <a:t>People</a:t>
            </a:r>
          </a:p>
          <a:p>
            <a:endParaRPr lang="en-US" sz="2800" b="1" i="0" u="none" strike="noStrike" dirty="0">
              <a:solidFill>
                <a:srgbClr val="000000"/>
              </a:solidFill>
              <a:effectLst/>
              <a:latin typeface="brandon-grotesque"/>
            </a:endParaRPr>
          </a:p>
          <a:p>
            <a:r>
              <a:rPr lang="pl-PL" cap="all" dirty="0">
                <a:latin typeface="brandon-grotesque"/>
              </a:rPr>
              <a:t>BY RENNIE </a:t>
            </a:r>
            <a:r>
              <a:rPr lang="pl-PL" cap="all" dirty="0" smtClean="0">
                <a:latin typeface="brandon-grotesque"/>
              </a:rPr>
              <a:t>DYBALL</a:t>
            </a:r>
            <a:r>
              <a:rPr lang="en-US" cap="all" dirty="0">
                <a:latin typeface="brandon-grotesque"/>
              </a:rPr>
              <a:t> </a:t>
            </a:r>
            <a:r>
              <a:rPr lang="en-US" cap="all" dirty="0" smtClean="0">
                <a:latin typeface="brandon-grotesque"/>
              </a:rPr>
              <a:t> </a:t>
            </a:r>
            <a:r>
              <a:rPr lang="pl-PL" dirty="0" smtClean="0">
                <a:latin typeface="brandon-grotesque"/>
              </a:rPr>
              <a:t>08/01/2014</a:t>
            </a:r>
            <a:r>
              <a:rPr lang="pl-PL" dirty="0">
                <a:latin typeface="brandon-grotesque"/>
              </a:rPr>
              <a:t> </a:t>
            </a:r>
          </a:p>
          <a:p>
            <a:endParaRPr lang="en-US" b="1" i="0" u="none" strike="noStrike" dirty="0">
              <a:solidFill>
                <a:srgbClr val="000000"/>
              </a:solidFill>
              <a:effectLst/>
              <a:latin typeface="brandon-grotesque"/>
            </a:endParaRPr>
          </a:p>
        </p:txBody>
      </p:sp>
      <p:pic>
        <p:nvPicPr>
          <p:cNvPr id="1026" name="Picture 2" descr="http://img2.timeinc.net/people/i/2014/news/140811/theresa-caputo-43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5390" y="3124200"/>
            <a:ext cx="2667000" cy="29706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355146" y="6183868"/>
            <a:ext cx="2089033" cy="369332"/>
          </a:xfrm>
          <a:prstGeom prst="rect">
            <a:avLst/>
          </a:prstGeom>
          <a:noFill/>
        </p:spPr>
        <p:txBody>
          <a:bodyPr wrap="none" rtlCol="0">
            <a:spAutoFit/>
          </a:bodyPr>
          <a:lstStyle/>
          <a:p>
            <a:r>
              <a:rPr lang="en-US" dirty="0" smtClean="0"/>
              <a:t>Long Island Medium</a:t>
            </a:r>
            <a:endParaRPr lang="en-US" dirty="0"/>
          </a:p>
        </p:txBody>
      </p:sp>
    </p:spTree>
    <p:extLst>
      <p:ext uri="{BB962C8B-B14F-4D97-AF65-F5344CB8AC3E}">
        <p14:creationId xmlns:p14="http://schemas.microsoft.com/office/powerpoint/2010/main" val="2482358549"/>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750"/>
                                        <p:tgtEl>
                                          <p:spTgt spid="2"/>
                                        </p:tgtEl>
                                      </p:cBhvr>
                                    </p:animEffect>
                                    <p:anim calcmode="lin" valueType="num">
                                      <p:cBhvr>
                                        <p:cTn id="8" dur="1750" fill="hold"/>
                                        <p:tgtEl>
                                          <p:spTgt spid="2"/>
                                        </p:tgtEl>
                                        <p:attrNameLst>
                                          <p:attrName>ppt_x</p:attrName>
                                        </p:attrNameLst>
                                      </p:cBhvr>
                                      <p:tavLst>
                                        <p:tav tm="0">
                                          <p:val>
                                            <p:strVal val="#ppt_x"/>
                                          </p:val>
                                        </p:tav>
                                        <p:tav tm="100000">
                                          <p:val>
                                            <p:strVal val="#ppt_x"/>
                                          </p:val>
                                        </p:tav>
                                      </p:tavLst>
                                    </p:anim>
                                    <p:anim calcmode="lin" valueType="num">
                                      <p:cBhvr>
                                        <p:cTn id="9" dur="1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750"/>
                            </p:stCondLst>
                            <p:childTnLst>
                              <p:par>
                                <p:cTn id="11" presetID="9"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1750"/>
                                        <p:tgtEl>
                                          <p:spTgt spid="3"/>
                                        </p:tgtEl>
                                      </p:cBhvr>
                                    </p:animEffect>
                                  </p:childTnLst>
                                </p:cTn>
                              </p:par>
                              <p:par>
                                <p:cTn id="14" presetID="9" presetClass="entr" presetSubtype="0"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dissolve">
                                      <p:cBhvr>
                                        <p:cTn id="16" dur="1750"/>
                                        <p:tgtEl>
                                          <p:spTgt spid="1026"/>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1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0" y="553233"/>
            <a:ext cx="3032946" cy="584775"/>
          </a:xfrm>
          <a:prstGeom prst="rect">
            <a:avLst/>
          </a:prstGeom>
          <a:noFill/>
        </p:spPr>
        <p:txBody>
          <a:bodyPr wrap="none" rtlCol="0">
            <a:spAutoFit/>
          </a:bodyPr>
          <a:lstStyle/>
          <a:p>
            <a:r>
              <a:rPr lang="en-US" sz="3200" b="1" dirty="0" smtClean="0"/>
              <a:t>NEW YORK POST</a:t>
            </a:r>
            <a:endParaRPr lang="en-US" sz="3200" b="1" dirty="0"/>
          </a:p>
        </p:txBody>
      </p:sp>
      <p:sp>
        <p:nvSpPr>
          <p:cNvPr id="3" name="TextBox 2"/>
          <p:cNvSpPr txBox="1"/>
          <p:nvPr/>
        </p:nvSpPr>
        <p:spPr>
          <a:xfrm>
            <a:off x="210909" y="1295400"/>
            <a:ext cx="8913594" cy="1785104"/>
          </a:xfrm>
          <a:prstGeom prst="rect">
            <a:avLst/>
          </a:prstGeom>
          <a:noFill/>
        </p:spPr>
        <p:txBody>
          <a:bodyPr wrap="none" rtlCol="0">
            <a:spAutoFit/>
          </a:bodyPr>
          <a:lstStyle/>
          <a:p>
            <a:r>
              <a:rPr lang="en-US" sz="2800" b="1" dirty="0" err="1" smtClean="0">
                <a:solidFill>
                  <a:schemeClr val="bg1"/>
                </a:solidFill>
              </a:rPr>
              <a:t>Syfi</a:t>
            </a:r>
            <a:r>
              <a:rPr lang="en-US" sz="2800" b="1" dirty="0" smtClean="0">
                <a:solidFill>
                  <a:schemeClr val="bg1"/>
                </a:solidFill>
              </a:rPr>
              <a:t> Series ‘Childhoods End’ spawns awesome satanic alien</a:t>
            </a:r>
          </a:p>
          <a:p>
            <a:endParaRPr lang="en-US" sz="2800" b="1" dirty="0" smtClean="0">
              <a:solidFill>
                <a:schemeClr val="bg1"/>
              </a:solidFill>
            </a:endParaRPr>
          </a:p>
          <a:p>
            <a:r>
              <a:rPr lang="en-US" dirty="0" smtClean="0">
                <a:latin typeface="proxima-nova"/>
              </a:rPr>
              <a:t>By</a:t>
            </a:r>
            <a:r>
              <a:rPr lang="en-US" dirty="0">
                <a:latin typeface="proxima-nova"/>
              </a:rPr>
              <a:t> Eric </a:t>
            </a:r>
            <a:r>
              <a:rPr lang="en-US" dirty="0" err="1" smtClean="0">
                <a:latin typeface="proxima-nova"/>
              </a:rPr>
              <a:t>Hegedus</a:t>
            </a:r>
            <a:r>
              <a:rPr lang="en-US" dirty="0" smtClean="0">
                <a:latin typeface="Times New Roman"/>
              </a:rPr>
              <a:t>  </a:t>
            </a:r>
            <a:r>
              <a:rPr lang="en-US" dirty="0" smtClean="0">
                <a:latin typeface="proxima-nova"/>
              </a:rPr>
              <a:t>December </a:t>
            </a:r>
            <a:r>
              <a:rPr lang="en-US" dirty="0">
                <a:latin typeface="proxima-nova"/>
              </a:rPr>
              <a:t>15, 2015 </a:t>
            </a:r>
          </a:p>
          <a:p>
            <a:r>
              <a:rPr lang="en-US" dirty="0"/>
              <a:t/>
            </a:r>
            <a:br>
              <a:rPr lang="en-US" dirty="0"/>
            </a:br>
            <a:endParaRPr lang="en-US" dirty="0">
              <a:solidFill>
                <a:schemeClr val="bg1"/>
              </a:solidFill>
            </a:endParaRPr>
          </a:p>
        </p:txBody>
      </p:sp>
      <p:sp>
        <p:nvSpPr>
          <p:cNvPr id="5" name="TextBox 4"/>
          <p:cNvSpPr txBox="1"/>
          <p:nvPr/>
        </p:nvSpPr>
        <p:spPr>
          <a:xfrm>
            <a:off x="210909" y="3099241"/>
            <a:ext cx="8707127" cy="3293209"/>
          </a:xfrm>
          <a:prstGeom prst="rect">
            <a:avLst/>
          </a:prstGeom>
          <a:noFill/>
        </p:spPr>
        <p:txBody>
          <a:bodyPr wrap="square" rtlCol="0">
            <a:spAutoFit/>
          </a:bodyPr>
          <a:lstStyle/>
          <a:p>
            <a:r>
              <a:rPr lang="en-US" dirty="0" smtClean="0"/>
              <a:t>These awesome aliens and their leader KARELLEN bring PEACE, EQUITY, JUSTICE to the world.  They eliminate HUNGER, WAR, POLLUTION, GOVERNMENTS,</a:t>
            </a:r>
            <a:r>
              <a:rPr lang="en-US" sz="2800" dirty="0" smtClean="0"/>
              <a:t>*</a:t>
            </a:r>
          </a:p>
          <a:p>
            <a:pPr marL="285750" indent="-285750">
              <a:buFont typeface="Arial" pitchFamily="34" charset="0"/>
              <a:buChar char="•"/>
            </a:pPr>
            <a:r>
              <a:rPr lang="en-US" dirty="0" smtClean="0">
                <a:solidFill>
                  <a:srgbClr val="FFFF00"/>
                </a:solidFill>
              </a:rPr>
              <a:t>Brings peace between the Arabs and Jews. </a:t>
            </a:r>
          </a:p>
          <a:p>
            <a:pPr marL="285750" indent="-285750">
              <a:buFont typeface="Arial" pitchFamily="34" charset="0"/>
              <a:buChar char="•"/>
            </a:pPr>
            <a:r>
              <a:rPr lang="en-US" dirty="0" smtClean="0">
                <a:solidFill>
                  <a:srgbClr val="FFFF00"/>
                </a:solidFill>
              </a:rPr>
              <a:t>They are able to resurrect dead loved ones.</a:t>
            </a:r>
          </a:p>
          <a:p>
            <a:pPr marL="285750" indent="-285750">
              <a:buFont typeface="Arial" pitchFamily="34" charset="0"/>
              <a:buChar char="•"/>
            </a:pPr>
            <a:r>
              <a:rPr lang="en-US" dirty="0" smtClean="0">
                <a:solidFill>
                  <a:srgbClr val="FFFF00"/>
                </a:solidFill>
              </a:rPr>
              <a:t>Brings in one world gov’t (World Federation)</a:t>
            </a:r>
          </a:p>
          <a:p>
            <a:pPr marL="285750" indent="-285750">
              <a:buFont typeface="Arial" pitchFamily="34" charset="0"/>
              <a:buChar char="•"/>
            </a:pPr>
            <a:r>
              <a:rPr lang="en-US" dirty="0" smtClean="0">
                <a:solidFill>
                  <a:srgbClr val="FFFF00"/>
                </a:solidFill>
              </a:rPr>
              <a:t>Ends hunger, poverty, disease, crime, extends life span (basically eliminates the  curse of sin and death placed on earth by God)</a:t>
            </a:r>
          </a:p>
          <a:p>
            <a:pPr marL="285750" indent="-285750">
              <a:buFont typeface="Arial" pitchFamily="34" charset="0"/>
              <a:buChar char="•"/>
            </a:pPr>
            <a:r>
              <a:rPr lang="en-US" dirty="0" smtClean="0">
                <a:solidFill>
                  <a:srgbClr val="FFFF00"/>
                </a:solidFill>
              </a:rPr>
              <a:t>Ushers in the ‘Golden Age of Man’</a:t>
            </a:r>
          </a:p>
          <a:p>
            <a:endParaRPr lang="en-US" dirty="0" smtClean="0">
              <a:solidFill>
                <a:srgbClr val="FFFF00"/>
              </a:solidFill>
            </a:endParaRPr>
          </a:p>
          <a:p>
            <a:endParaRPr lang="en-US" dirty="0" smtClean="0"/>
          </a:p>
          <a:p>
            <a:r>
              <a:rPr lang="en-US" dirty="0" smtClean="0"/>
              <a:t>*</a:t>
            </a:r>
            <a:r>
              <a:rPr lang="en-US" dirty="0" smtClean="0">
                <a:solidFill>
                  <a:srgbClr val="FFFF00"/>
                </a:solidFill>
              </a:rPr>
              <a:t>Not in original book –written by </a:t>
            </a:r>
            <a:r>
              <a:rPr lang="en-US" dirty="0" err="1" smtClean="0">
                <a:solidFill>
                  <a:srgbClr val="FFFF00"/>
                </a:solidFill>
              </a:rPr>
              <a:t>Authur</a:t>
            </a:r>
            <a:r>
              <a:rPr lang="en-US" dirty="0" smtClean="0">
                <a:solidFill>
                  <a:srgbClr val="FFFF00"/>
                </a:solidFill>
              </a:rPr>
              <a:t> C. Clark</a:t>
            </a:r>
          </a:p>
        </p:txBody>
      </p:sp>
    </p:spTree>
    <p:extLst>
      <p:ext uri="{BB962C8B-B14F-4D97-AF65-F5344CB8AC3E}">
        <p14:creationId xmlns:p14="http://schemas.microsoft.com/office/powerpoint/2010/main" val="1200609684"/>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750"/>
                                        <p:tgtEl>
                                          <p:spTgt spid="2"/>
                                        </p:tgtEl>
                                      </p:cBhvr>
                                    </p:animEffect>
                                    <p:anim calcmode="lin" valueType="num">
                                      <p:cBhvr>
                                        <p:cTn id="8" dur="1750" fill="hold"/>
                                        <p:tgtEl>
                                          <p:spTgt spid="2"/>
                                        </p:tgtEl>
                                        <p:attrNameLst>
                                          <p:attrName>ppt_x</p:attrName>
                                        </p:attrNameLst>
                                      </p:cBhvr>
                                      <p:tavLst>
                                        <p:tav tm="0">
                                          <p:val>
                                            <p:strVal val="#ppt_x"/>
                                          </p:val>
                                        </p:tav>
                                        <p:tav tm="100000">
                                          <p:val>
                                            <p:strVal val="#ppt_x"/>
                                          </p:val>
                                        </p:tav>
                                      </p:tavLst>
                                    </p:anim>
                                    <p:anim calcmode="lin" valueType="num">
                                      <p:cBhvr>
                                        <p:cTn id="9" dur="1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750"/>
                            </p:stCondLst>
                            <p:childTnLst>
                              <p:par>
                                <p:cTn id="11" presetID="9"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1750"/>
                                        <p:tgtEl>
                                          <p:spTgt spid="3"/>
                                        </p:tgtEl>
                                      </p:cBhvr>
                                    </p:animEffect>
                                  </p:childTnLst>
                                </p:cTn>
                              </p:par>
                              <p:par>
                                <p:cTn id="14" presetID="9" presetClass="entr" presetSubtype="0" fill="hold" nodeType="with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dissolve">
                                      <p:cBhvr>
                                        <p:cTn id="16" dur="1750"/>
                                        <p:tgtEl>
                                          <p:spTgt spid="5">
                                            <p:txEl>
                                              <p:pRg st="0" end="0"/>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dissolve">
                                      <p:cBhvr>
                                        <p:cTn id="19" dur="1750"/>
                                        <p:tgtEl>
                                          <p:spTgt spid="5">
                                            <p:txEl>
                                              <p:pRg st="1" end="1"/>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dissolve">
                                      <p:cBhvr>
                                        <p:cTn id="22" dur="1750"/>
                                        <p:tgtEl>
                                          <p:spTgt spid="5">
                                            <p:txEl>
                                              <p:pRg st="2" end="2"/>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dissolve">
                                      <p:cBhvr>
                                        <p:cTn id="25" dur="1750"/>
                                        <p:tgtEl>
                                          <p:spTgt spid="5">
                                            <p:txEl>
                                              <p:pRg st="3" end="3"/>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Effect transition="in" filter="dissolve">
                                      <p:cBhvr>
                                        <p:cTn id="28" dur="1750"/>
                                        <p:tgtEl>
                                          <p:spTgt spid="5">
                                            <p:txEl>
                                              <p:pRg st="4" end="4"/>
                                            </p:txEl>
                                          </p:spTgt>
                                        </p:tgtEl>
                                      </p:cBhvr>
                                    </p:animEffect>
                                  </p:childTnLst>
                                </p:cTn>
                              </p:par>
                              <p:par>
                                <p:cTn id="29" presetID="9" presetClass="entr" presetSubtype="0" fill="hold" nodeType="with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Effect transition="in" filter="dissolve">
                                      <p:cBhvr>
                                        <p:cTn id="31" dur="1750"/>
                                        <p:tgtEl>
                                          <p:spTgt spid="5">
                                            <p:txEl>
                                              <p:pRg st="5" end="5"/>
                                            </p:txEl>
                                          </p:spTgt>
                                        </p:tgtEl>
                                      </p:cBhvr>
                                    </p:animEffect>
                                  </p:childTnLst>
                                </p:cTn>
                              </p:par>
                              <p:par>
                                <p:cTn id="32" presetID="9" presetClass="entr" presetSubtype="0" fill="hold" nodeType="withEffect">
                                  <p:stCondLst>
                                    <p:cond delay="0"/>
                                  </p:stCondLst>
                                  <p:childTnLst>
                                    <p:set>
                                      <p:cBhvr>
                                        <p:cTn id="33" dur="1" fill="hold">
                                          <p:stCondLst>
                                            <p:cond delay="0"/>
                                          </p:stCondLst>
                                        </p:cTn>
                                        <p:tgtEl>
                                          <p:spTgt spid="5">
                                            <p:txEl>
                                              <p:pRg st="8" end="8"/>
                                            </p:txEl>
                                          </p:spTgt>
                                        </p:tgtEl>
                                        <p:attrNameLst>
                                          <p:attrName>style.visibility</p:attrName>
                                        </p:attrNameLst>
                                      </p:cBhvr>
                                      <p:to>
                                        <p:strVal val="visible"/>
                                      </p:to>
                                    </p:set>
                                    <p:animEffect transition="in" filter="dissolve">
                                      <p:cBhvr>
                                        <p:cTn id="34" dur="175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609600"/>
            <a:ext cx="8458200" cy="923330"/>
          </a:xfrm>
          <a:prstGeom prst="rect">
            <a:avLst/>
          </a:prstGeom>
          <a:noFill/>
        </p:spPr>
        <p:txBody>
          <a:bodyPr wrap="square" rtlCol="0">
            <a:spAutoFit/>
          </a:bodyPr>
          <a:lstStyle/>
          <a:p>
            <a:r>
              <a:rPr lang="en-US" dirty="0" smtClean="0"/>
              <a:t>The Wonderful and Compassionate Leader of these Aliens that bring heaven to earth</a:t>
            </a:r>
          </a:p>
          <a:p>
            <a:r>
              <a:rPr lang="en-US" dirty="0" smtClean="0"/>
              <a:t>Is KARELLEN.  He is greeted by children as he makes his appearance to humanity for the first time after bringing peace to the world</a:t>
            </a:r>
            <a:endParaRPr lang="en-US" dirty="0"/>
          </a:p>
        </p:txBody>
      </p:sp>
      <p:sp>
        <p:nvSpPr>
          <p:cNvPr id="4" name="TextBox 3"/>
          <p:cNvSpPr txBox="1"/>
          <p:nvPr/>
        </p:nvSpPr>
        <p:spPr>
          <a:xfrm>
            <a:off x="3763554" y="1762780"/>
            <a:ext cx="1693092" cy="523220"/>
          </a:xfrm>
          <a:prstGeom prst="rect">
            <a:avLst/>
          </a:prstGeom>
          <a:noFill/>
        </p:spPr>
        <p:txBody>
          <a:bodyPr wrap="none" rtlCol="0">
            <a:spAutoFit/>
          </a:bodyPr>
          <a:lstStyle/>
          <a:p>
            <a:r>
              <a:rPr lang="en-US" sz="2800" b="1" dirty="0" smtClean="0"/>
              <a:t>KARELLEN</a:t>
            </a:r>
            <a:endParaRPr lang="en-US" sz="2800" b="1" dirty="0"/>
          </a:p>
        </p:txBody>
      </p:sp>
      <p:pic>
        <p:nvPicPr>
          <p:cNvPr id="1026" name="Picture 2" descr="http://www.ew.com/sites/default/files/i/2015/12/11/clip_03b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2971800"/>
            <a:ext cx="4340225" cy="327660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1311" y="2971800"/>
            <a:ext cx="4162619" cy="3276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3874008"/>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750"/>
                                        <p:tgtEl>
                                          <p:spTgt spid="3"/>
                                        </p:tgtEl>
                                      </p:cBhvr>
                                    </p:animEffect>
                                    <p:anim calcmode="lin" valueType="num">
                                      <p:cBhvr>
                                        <p:cTn id="8" dur="1750" fill="hold"/>
                                        <p:tgtEl>
                                          <p:spTgt spid="3"/>
                                        </p:tgtEl>
                                        <p:attrNameLst>
                                          <p:attrName>ppt_x</p:attrName>
                                        </p:attrNameLst>
                                      </p:cBhvr>
                                      <p:tavLst>
                                        <p:tav tm="0">
                                          <p:val>
                                            <p:strVal val="#ppt_x"/>
                                          </p:val>
                                        </p:tav>
                                        <p:tav tm="100000">
                                          <p:val>
                                            <p:strVal val="#ppt_x"/>
                                          </p:val>
                                        </p:tav>
                                      </p:tavLst>
                                    </p:anim>
                                    <p:anim calcmode="lin" valueType="num">
                                      <p:cBhvr>
                                        <p:cTn id="9" dur="175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750"/>
                            </p:stCondLst>
                            <p:childTnLst>
                              <p:par>
                                <p:cTn id="11" presetID="9"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1750"/>
                                        <p:tgtEl>
                                          <p:spTgt spid="4"/>
                                        </p:tgtEl>
                                      </p:cBhvr>
                                    </p:animEffect>
                                  </p:childTnLst>
                                </p:cTn>
                              </p:par>
                            </p:childTnLst>
                          </p:cTn>
                        </p:par>
                        <p:par>
                          <p:cTn id="14" fill="hold">
                            <p:stCondLst>
                              <p:cond delay="3500"/>
                            </p:stCondLst>
                            <p:childTnLst>
                              <p:par>
                                <p:cTn id="15" presetID="9" presetClass="entr" presetSubtype="0" fill="hold" nodeType="after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dissolve">
                                      <p:cBhvr>
                                        <p:cTn id="17" dur="1750"/>
                                        <p:tgtEl>
                                          <p:spTgt spid="1026"/>
                                        </p:tgtEl>
                                      </p:cBhvr>
                                    </p:animEffect>
                                  </p:childTnLst>
                                </p:cTn>
                              </p:par>
                            </p:childTnLst>
                          </p:cTn>
                        </p:par>
                        <p:par>
                          <p:cTn id="18" fill="hold">
                            <p:stCondLst>
                              <p:cond delay="5250"/>
                            </p:stCondLst>
                            <p:childTnLst>
                              <p:par>
                                <p:cTn id="19" presetID="9" presetClass="entr" presetSubtype="0" fill="hold" nodeType="afterEffect">
                                  <p:stCondLst>
                                    <p:cond delay="0"/>
                                  </p:stCondLst>
                                  <p:childTnLst>
                                    <p:set>
                                      <p:cBhvr>
                                        <p:cTn id="20" dur="1" fill="hold">
                                          <p:stCondLst>
                                            <p:cond delay="0"/>
                                          </p:stCondLst>
                                        </p:cTn>
                                        <p:tgtEl>
                                          <p:spTgt spid="1027"/>
                                        </p:tgtEl>
                                        <p:attrNameLst>
                                          <p:attrName>style.visibility</p:attrName>
                                        </p:attrNameLst>
                                      </p:cBhvr>
                                      <p:to>
                                        <p:strVal val="visible"/>
                                      </p:to>
                                    </p:set>
                                    <p:animEffect transition="in" filter="dissolve">
                                      <p:cBhvr>
                                        <p:cTn id="21" dur="175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646123"/>
            <a:ext cx="8305800" cy="1015663"/>
          </a:xfrm>
          <a:prstGeom prst="rect">
            <a:avLst/>
          </a:prstGeom>
          <a:noFill/>
        </p:spPr>
        <p:txBody>
          <a:bodyPr wrap="square" rtlCol="0">
            <a:spAutoFit/>
          </a:bodyPr>
          <a:lstStyle/>
          <a:p>
            <a:pPr algn="ctr"/>
            <a:r>
              <a:rPr lang="en-US" sz="6000" dirty="0" err="1" smtClean="0"/>
              <a:t>Vox</a:t>
            </a:r>
            <a:r>
              <a:rPr lang="en-US" sz="6000" dirty="0" smtClean="0"/>
              <a:t> </a:t>
            </a:r>
            <a:r>
              <a:rPr lang="en-US" sz="2800" dirty="0" smtClean="0"/>
              <a:t>Explainers</a:t>
            </a:r>
            <a:endParaRPr lang="en-US" sz="6000" dirty="0"/>
          </a:p>
        </p:txBody>
      </p:sp>
      <p:sp>
        <p:nvSpPr>
          <p:cNvPr id="4" name="Rectangle 3"/>
          <p:cNvSpPr/>
          <p:nvPr/>
        </p:nvSpPr>
        <p:spPr>
          <a:xfrm>
            <a:off x="239038" y="1981200"/>
            <a:ext cx="8458200" cy="1508105"/>
          </a:xfrm>
          <a:prstGeom prst="rect">
            <a:avLst/>
          </a:prstGeom>
        </p:spPr>
        <p:txBody>
          <a:bodyPr wrap="square">
            <a:spAutoFit/>
          </a:bodyPr>
          <a:lstStyle/>
          <a:p>
            <a:r>
              <a:rPr lang="en-US" sz="2800" b="1" dirty="0"/>
              <a:t>"Charlie, Charlie, are you there?" Why teens are summoning demons, explained.</a:t>
            </a:r>
          </a:p>
          <a:p>
            <a:endParaRPr lang="en-US" i="1" dirty="0" smtClean="0"/>
          </a:p>
          <a:p>
            <a:r>
              <a:rPr lang="en-US" i="1" dirty="0" smtClean="0"/>
              <a:t>Updated </a:t>
            </a:r>
            <a:r>
              <a:rPr lang="en-US" i="1" dirty="0"/>
              <a:t>by Phil Edwards on June 5, 2015</a:t>
            </a:r>
          </a:p>
        </p:txBody>
      </p:sp>
      <p:pic>
        <p:nvPicPr>
          <p:cNvPr id="3074" name="Picture 2" descr="https://cdn2.vox-cdn.com/thumbor/551RFFNwK2fBtdDAWLQjdaI60gw=/0x0:5760x3840/1280x720/cdn0.vox-cdn.com/uploads/chorus_image/image/46481424/charliecharlie_2.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78458" y="3882980"/>
            <a:ext cx="4179359" cy="2438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2082557"/>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750"/>
                                        <p:tgtEl>
                                          <p:spTgt spid="2"/>
                                        </p:tgtEl>
                                      </p:cBhvr>
                                    </p:animEffect>
                                    <p:anim calcmode="lin" valueType="num">
                                      <p:cBhvr>
                                        <p:cTn id="8" dur="1750" fill="hold"/>
                                        <p:tgtEl>
                                          <p:spTgt spid="2"/>
                                        </p:tgtEl>
                                        <p:attrNameLst>
                                          <p:attrName>ppt_x</p:attrName>
                                        </p:attrNameLst>
                                      </p:cBhvr>
                                      <p:tavLst>
                                        <p:tav tm="0">
                                          <p:val>
                                            <p:strVal val="#ppt_x"/>
                                          </p:val>
                                        </p:tav>
                                        <p:tav tm="100000">
                                          <p:val>
                                            <p:strVal val="#ppt_x"/>
                                          </p:val>
                                        </p:tav>
                                      </p:tavLst>
                                    </p:anim>
                                    <p:anim calcmode="lin" valueType="num">
                                      <p:cBhvr>
                                        <p:cTn id="9" dur="1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750"/>
                            </p:stCondLst>
                            <p:childTnLst>
                              <p:par>
                                <p:cTn id="11" presetID="9"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1750"/>
                                        <p:tgtEl>
                                          <p:spTgt spid="4"/>
                                        </p:tgtEl>
                                      </p:cBhvr>
                                    </p:animEffect>
                                  </p:childTnLst>
                                </p:cTn>
                              </p:par>
                            </p:childTnLst>
                          </p:cTn>
                        </p:par>
                        <p:par>
                          <p:cTn id="14" fill="hold">
                            <p:stCondLst>
                              <p:cond delay="3500"/>
                            </p:stCondLst>
                            <p:childTnLst>
                              <p:par>
                                <p:cTn id="15" presetID="9" presetClass="entr" presetSubtype="0" fill="hold" nodeType="after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dissolve">
                                      <p:cBhvr>
                                        <p:cTn id="17" dur="175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 y="1308019"/>
            <a:ext cx="8991600" cy="1323439"/>
          </a:xfrm>
          <a:prstGeom prst="rect">
            <a:avLst/>
          </a:prstGeom>
          <a:noFill/>
        </p:spPr>
        <p:txBody>
          <a:bodyPr wrap="square" rtlCol="0">
            <a:spAutoFit/>
          </a:bodyPr>
          <a:lstStyle/>
          <a:p>
            <a:pPr algn="ctr"/>
            <a:r>
              <a:rPr lang="en-US" sz="4000" dirty="0" smtClean="0"/>
              <a:t>The Following are News </a:t>
            </a:r>
            <a:r>
              <a:rPr lang="en-US" sz="4000" dirty="0"/>
              <a:t>H</a:t>
            </a:r>
            <a:r>
              <a:rPr lang="en-US" sz="4000" dirty="0" smtClean="0"/>
              <a:t>eadlines</a:t>
            </a:r>
          </a:p>
          <a:p>
            <a:pPr algn="ctr"/>
            <a:r>
              <a:rPr lang="en-US" sz="4000" dirty="0" smtClean="0"/>
              <a:t> from Around the World and the USA.</a:t>
            </a:r>
            <a:endParaRPr lang="en-US" sz="4000" dirty="0"/>
          </a:p>
        </p:txBody>
      </p:sp>
    </p:spTree>
    <p:extLst>
      <p:ext uri="{BB962C8B-B14F-4D97-AF65-F5344CB8AC3E}">
        <p14:creationId xmlns:p14="http://schemas.microsoft.com/office/powerpoint/2010/main" val="853193332"/>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1"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MailOnline US - news, sport, celebrity, science and health stor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428624"/>
            <a:ext cx="4514850" cy="86677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04800" y="1859340"/>
            <a:ext cx="8534400" cy="3200876"/>
          </a:xfrm>
          <a:prstGeom prst="rect">
            <a:avLst/>
          </a:prstGeom>
        </p:spPr>
        <p:txBody>
          <a:bodyPr wrap="square">
            <a:spAutoFit/>
          </a:bodyPr>
          <a:lstStyle/>
          <a:p>
            <a:r>
              <a:rPr lang="en-US" sz="2800" dirty="0"/>
              <a:t>The two US 12-year-olds obsessed with online ghost stories 'who lured classmate into woods and stabbed her 19 times' to prove 'Slender Man' myth was real</a:t>
            </a:r>
            <a:br>
              <a:rPr lang="en-US" sz="2800" dirty="0"/>
            </a:br>
            <a:r>
              <a:rPr lang="en-US" sz="2800" dirty="0"/>
              <a:t/>
            </a:r>
            <a:br>
              <a:rPr lang="en-US" sz="2800" dirty="0"/>
            </a:br>
            <a:r>
              <a:rPr lang="en-US" dirty="0"/>
              <a:t>By </a:t>
            </a:r>
            <a:r>
              <a:rPr lang="en-US" cap="all" dirty="0"/>
              <a:t>MICHAEL ZENNIE</a:t>
            </a:r>
            <a:r>
              <a:rPr lang="en-US" dirty="0"/>
              <a:t> and </a:t>
            </a:r>
            <a:r>
              <a:rPr lang="en-US" cap="all" dirty="0"/>
              <a:t>ASSOCIATED PRESS REPORTER</a:t>
            </a:r>
            <a:endParaRPr lang="en-US" dirty="0"/>
          </a:p>
          <a:p>
            <a:r>
              <a:rPr lang="en-US" b="1" cap="all" dirty="0"/>
              <a:t>PUBLISHED:</a:t>
            </a:r>
            <a:r>
              <a:rPr lang="en-US" dirty="0"/>
              <a:t> 12:03 EST, 2 June 2014</a:t>
            </a:r>
          </a:p>
          <a:p>
            <a:r>
              <a:rPr lang="en-US" dirty="0"/>
              <a:t/>
            </a:r>
            <a:br>
              <a:rPr lang="en-US" dirty="0"/>
            </a:br>
            <a:r>
              <a:rPr lang="en-US" dirty="0"/>
              <a:t/>
            </a:r>
            <a:br>
              <a:rPr lang="en-US" dirty="0"/>
            </a:br>
            <a:endParaRPr lang="en-US" dirty="0"/>
          </a:p>
        </p:txBody>
      </p:sp>
    </p:spTree>
    <p:extLst>
      <p:ext uri="{BB962C8B-B14F-4D97-AF65-F5344CB8AC3E}">
        <p14:creationId xmlns:p14="http://schemas.microsoft.com/office/powerpoint/2010/main" val="1719531055"/>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750"/>
                                        <p:tgtEl>
                                          <p:spTgt spid="2"/>
                                        </p:tgtEl>
                                      </p:cBhvr>
                                    </p:animEffect>
                                    <p:anim calcmode="lin" valueType="num">
                                      <p:cBhvr>
                                        <p:cTn id="8" dur="1750" fill="hold"/>
                                        <p:tgtEl>
                                          <p:spTgt spid="2"/>
                                        </p:tgtEl>
                                        <p:attrNameLst>
                                          <p:attrName>ppt_x</p:attrName>
                                        </p:attrNameLst>
                                      </p:cBhvr>
                                      <p:tavLst>
                                        <p:tav tm="0">
                                          <p:val>
                                            <p:strVal val="#ppt_x"/>
                                          </p:val>
                                        </p:tav>
                                        <p:tav tm="100000">
                                          <p:val>
                                            <p:strVal val="#ppt_x"/>
                                          </p:val>
                                        </p:tav>
                                      </p:tavLst>
                                    </p:anim>
                                    <p:anim calcmode="lin" valueType="num">
                                      <p:cBhvr>
                                        <p:cTn id="9" dur="1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750"/>
                            </p:stCondLst>
                            <p:childTnLst>
                              <p:par>
                                <p:cTn id="11" presetID="9" presetClass="entr" presetSubtype="0"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dissolve">
                                      <p:cBhvr>
                                        <p:cTn id="13" dur="1750"/>
                                        <p:tgtEl>
                                          <p:spTgt spid="3">
                                            <p:txEl>
                                              <p:pRg st="0" end="0"/>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dissolve">
                                      <p:cBhvr>
                                        <p:cTn id="16" dur="175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1290" y="515034"/>
            <a:ext cx="7620000" cy="646331"/>
          </a:xfrm>
          <a:prstGeom prst="rect">
            <a:avLst/>
          </a:prstGeom>
          <a:noFill/>
        </p:spPr>
        <p:txBody>
          <a:bodyPr wrap="square" rtlCol="0">
            <a:spAutoFit/>
          </a:bodyPr>
          <a:lstStyle/>
          <a:p>
            <a:pPr algn="ctr"/>
            <a:r>
              <a:rPr lang="en-US" sz="3600" b="1" dirty="0" smtClean="0"/>
              <a:t>DAILEY NEWS</a:t>
            </a:r>
            <a:endParaRPr lang="en-US" sz="3600" b="1" dirty="0"/>
          </a:p>
        </p:txBody>
      </p:sp>
      <p:sp>
        <p:nvSpPr>
          <p:cNvPr id="3" name="Rectangle 2"/>
          <p:cNvSpPr/>
          <p:nvPr/>
        </p:nvSpPr>
        <p:spPr>
          <a:xfrm>
            <a:off x="838200" y="1300285"/>
            <a:ext cx="7391400" cy="1846659"/>
          </a:xfrm>
          <a:prstGeom prst="rect">
            <a:avLst/>
          </a:prstGeom>
        </p:spPr>
        <p:txBody>
          <a:bodyPr wrap="square">
            <a:spAutoFit/>
          </a:bodyPr>
          <a:lstStyle/>
          <a:p>
            <a:pPr fontAlgn="base"/>
            <a:r>
              <a:rPr lang="en-US" sz="2400" b="1" dirty="0"/>
              <a:t>La Santa </a:t>
            </a:r>
            <a:r>
              <a:rPr lang="en-US" sz="2400" b="1" dirty="0" err="1"/>
              <a:t>Muerte</a:t>
            </a:r>
            <a:r>
              <a:rPr lang="en-US" sz="2400" b="1" dirty="0"/>
              <a:t>, skeleton saint popular among those in drug trade, gaining popularity in U.S</a:t>
            </a:r>
            <a:r>
              <a:rPr lang="en-US" sz="2400" b="1" dirty="0" smtClean="0"/>
              <a:t>.</a:t>
            </a:r>
          </a:p>
          <a:p>
            <a:pPr fontAlgn="base"/>
            <a:endParaRPr lang="en-US" sz="2400" b="1" dirty="0" smtClean="0"/>
          </a:p>
          <a:p>
            <a:pPr fontAlgn="base"/>
            <a:r>
              <a:rPr lang="en-US" cap="all" dirty="0" smtClean="0"/>
              <a:t>THE </a:t>
            </a:r>
            <a:r>
              <a:rPr lang="en-US" cap="all" dirty="0"/>
              <a:t>ASSOCIATED </a:t>
            </a:r>
            <a:r>
              <a:rPr lang="en-US" cap="all" dirty="0" smtClean="0"/>
              <a:t>PRESS </a:t>
            </a:r>
            <a:r>
              <a:rPr lang="en-US" dirty="0" smtClean="0"/>
              <a:t>Monday</a:t>
            </a:r>
            <a:r>
              <a:rPr lang="en-US" dirty="0"/>
              <a:t>, March 4, 2013, </a:t>
            </a:r>
          </a:p>
          <a:p>
            <a:pPr fontAlgn="base"/>
            <a:endParaRPr lang="en-US" sz="2400" b="1"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1415" y="3352800"/>
            <a:ext cx="3104969" cy="3146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9036795"/>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750"/>
                                        <p:tgtEl>
                                          <p:spTgt spid="2"/>
                                        </p:tgtEl>
                                      </p:cBhvr>
                                    </p:animEffect>
                                    <p:anim calcmode="lin" valueType="num">
                                      <p:cBhvr>
                                        <p:cTn id="8" dur="1750" fill="hold"/>
                                        <p:tgtEl>
                                          <p:spTgt spid="2"/>
                                        </p:tgtEl>
                                        <p:attrNameLst>
                                          <p:attrName>ppt_x</p:attrName>
                                        </p:attrNameLst>
                                      </p:cBhvr>
                                      <p:tavLst>
                                        <p:tav tm="0">
                                          <p:val>
                                            <p:strVal val="#ppt_x"/>
                                          </p:val>
                                        </p:tav>
                                        <p:tav tm="100000">
                                          <p:val>
                                            <p:strVal val="#ppt_x"/>
                                          </p:val>
                                        </p:tav>
                                      </p:tavLst>
                                    </p:anim>
                                    <p:anim calcmode="lin" valueType="num">
                                      <p:cBhvr>
                                        <p:cTn id="9" dur="1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750"/>
                            </p:stCondLst>
                            <p:childTnLst>
                              <p:par>
                                <p:cTn id="11" presetID="9"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1750"/>
                                        <p:tgtEl>
                                          <p:spTgt spid="3"/>
                                        </p:tgtEl>
                                      </p:cBhvr>
                                    </p:animEffect>
                                  </p:childTnLst>
                                </p:cTn>
                              </p:par>
                            </p:childTnLst>
                          </p:cTn>
                        </p:par>
                        <p:par>
                          <p:cTn id="14" fill="hold">
                            <p:stCondLst>
                              <p:cond delay="3500"/>
                            </p:stCondLst>
                            <p:childTnLst>
                              <p:par>
                                <p:cTn id="15" presetID="9" presetClass="entr" presetSubtype="0" fill="hold" nodeType="after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dissolve">
                                      <p:cBhvr>
                                        <p:cTn id="17" dur="175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43200" y="914400"/>
            <a:ext cx="3372205" cy="1046440"/>
          </a:xfrm>
          <a:prstGeom prst="rect">
            <a:avLst/>
          </a:prstGeom>
          <a:noFill/>
        </p:spPr>
        <p:txBody>
          <a:bodyPr wrap="none" rtlCol="0">
            <a:spAutoFit/>
          </a:bodyPr>
          <a:lstStyle/>
          <a:p>
            <a:r>
              <a:rPr lang="en-US" sz="4400" dirty="0" err="1" smtClean="0">
                <a:solidFill>
                  <a:srgbClr val="00B0F0"/>
                </a:solidFill>
              </a:rPr>
              <a:t>Newsmax</a:t>
            </a:r>
            <a:endParaRPr lang="en-US" sz="4400" dirty="0" smtClean="0">
              <a:solidFill>
                <a:srgbClr val="00B0F0"/>
              </a:solidFill>
            </a:endParaRPr>
          </a:p>
          <a:p>
            <a:r>
              <a:rPr lang="en-US" dirty="0">
                <a:solidFill>
                  <a:srgbClr val="00B0F0"/>
                </a:solidFill>
              </a:rPr>
              <a:t> </a:t>
            </a:r>
            <a:r>
              <a:rPr lang="en-US" dirty="0" smtClean="0">
                <a:solidFill>
                  <a:srgbClr val="00B0F0"/>
                </a:solidFill>
              </a:rPr>
              <a:t>                   independent </a:t>
            </a:r>
            <a:r>
              <a:rPr lang="en-US" dirty="0" err="1" smtClean="0">
                <a:solidFill>
                  <a:srgbClr val="00B0F0"/>
                </a:solidFill>
              </a:rPr>
              <a:t>american</a:t>
            </a:r>
            <a:endParaRPr lang="en-US" dirty="0">
              <a:solidFill>
                <a:srgbClr val="00B0F0"/>
              </a:solidFill>
            </a:endParaRPr>
          </a:p>
        </p:txBody>
      </p:sp>
      <p:sp>
        <p:nvSpPr>
          <p:cNvPr id="4" name="Rectangle 3"/>
          <p:cNvSpPr/>
          <p:nvPr/>
        </p:nvSpPr>
        <p:spPr>
          <a:xfrm>
            <a:off x="279748" y="2235121"/>
            <a:ext cx="8534400" cy="2339102"/>
          </a:xfrm>
          <a:prstGeom prst="rect">
            <a:avLst/>
          </a:prstGeom>
        </p:spPr>
        <p:txBody>
          <a:bodyPr wrap="square">
            <a:spAutoFit/>
          </a:bodyPr>
          <a:lstStyle/>
          <a:p>
            <a:r>
              <a:rPr lang="en-US" sz="2800" b="1" dirty="0"/>
              <a:t>Franklin Graham Rips US 'Fascination and Obsession With Death'</a:t>
            </a:r>
          </a:p>
          <a:p>
            <a:endParaRPr lang="en-US" b="1" dirty="0" smtClean="0"/>
          </a:p>
          <a:p>
            <a:r>
              <a:rPr lang="en-US" b="1" dirty="0" smtClean="0"/>
              <a:t>By </a:t>
            </a:r>
            <a:r>
              <a:rPr lang="en-US" b="1" dirty="0"/>
              <a:t>Jason </a:t>
            </a:r>
            <a:r>
              <a:rPr lang="en-US" b="1" dirty="0" err="1"/>
              <a:t>Devaney</a:t>
            </a:r>
            <a:r>
              <a:rPr lang="en-US" b="1" dirty="0"/>
              <a:t>   |  </a:t>
            </a:r>
            <a:r>
              <a:rPr lang="en-US" dirty="0"/>
              <a:t> Monday, 12 Jan 2015</a:t>
            </a:r>
          </a:p>
          <a:p>
            <a:r>
              <a:rPr lang="en-US" dirty="0"/>
              <a:t/>
            </a:r>
            <a:br>
              <a:rPr lang="en-US" dirty="0"/>
            </a:br>
            <a:r>
              <a:rPr lang="en-US" dirty="0"/>
              <a:t/>
            </a:r>
            <a:br>
              <a:rPr lang="en-US" dirty="0"/>
            </a:br>
            <a:endParaRPr lang="en-US" dirty="0"/>
          </a:p>
        </p:txBody>
      </p:sp>
    </p:spTree>
    <p:extLst>
      <p:ext uri="{BB962C8B-B14F-4D97-AF65-F5344CB8AC3E}">
        <p14:creationId xmlns:p14="http://schemas.microsoft.com/office/powerpoint/2010/main" val="3082182504"/>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750"/>
                                        <p:tgtEl>
                                          <p:spTgt spid="2"/>
                                        </p:tgtEl>
                                      </p:cBhvr>
                                    </p:animEffect>
                                    <p:anim calcmode="lin" valueType="num">
                                      <p:cBhvr>
                                        <p:cTn id="8" dur="1750" fill="hold"/>
                                        <p:tgtEl>
                                          <p:spTgt spid="2"/>
                                        </p:tgtEl>
                                        <p:attrNameLst>
                                          <p:attrName>ppt_x</p:attrName>
                                        </p:attrNameLst>
                                      </p:cBhvr>
                                      <p:tavLst>
                                        <p:tav tm="0">
                                          <p:val>
                                            <p:strVal val="#ppt_x"/>
                                          </p:val>
                                        </p:tav>
                                        <p:tav tm="100000">
                                          <p:val>
                                            <p:strVal val="#ppt_x"/>
                                          </p:val>
                                        </p:tav>
                                      </p:tavLst>
                                    </p:anim>
                                    <p:anim calcmode="lin" valueType="num">
                                      <p:cBhvr>
                                        <p:cTn id="9" dur="1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750"/>
                            </p:stCondLst>
                            <p:childTnLst>
                              <p:par>
                                <p:cTn id="11" presetID="9" presetClass="entr" presetSubtype="0" fill="hold"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dissolve">
                                      <p:cBhvr>
                                        <p:cTn id="13" dur="1750"/>
                                        <p:tgtEl>
                                          <p:spTgt spid="4">
                                            <p:txEl>
                                              <p:pRg st="0" end="0"/>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dissolve">
                                      <p:cBhvr>
                                        <p:cTn id="16" dur="175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91230" y="438411"/>
            <a:ext cx="8610600" cy="523220"/>
          </a:xfrm>
          <a:prstGeom prst="rect">
            <a:avLst/>
          </a:prstGeom>
          <a:noFill/>
        </p:spPr>
        <p:txBody>
          <a:bodyPr wrap="square" rtlCol="0">
            <a:spAutoFit/>
          </a:bodyPr>
          <a:lstStyle/>
          <a:p>
            <a:pPr algn="ctr"/>
            <a:r>
              <a:rPr lang="en-US" sz="2800" dirty="0" smtClean="0"/>
              <a:t>Abandoned House - Tallassee, AL</a:t>
            </a:r>
            <a:endParaRPr lang="en-US" sz="2800" dirty="0"/>
          </a:p>
        </p:txBody>
      </p:sp>
      <p:pic>
        <p:nvPicPr>
          <p:cNvPr id="1026" name="Picture 2" descr="C:\Users\Rick\Pictures\Tyreisis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066800"/>
            <a:ext cx="2960318" cy="330443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Rick\Pictures\66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6015" y="1057405"/>
            <a:ext cx="2766188" cy="32004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ttp://www.jesus-is-savior.com/False%20Religions/Wicca%20&amp;%20Witchcraft/triang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4574749"/>
            <a:ext cx="1190625" cy="10858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028825" y="4560927"/>
            <a:ext cx="3632613" cy="923330"/>
          </a:xfrm>
          <a:prstGeom prst="rect">
            <a:avLst/>
          </a:prstGeom>
          <a:noFill/>
        </p:spPr>
        <p:txBody>
          <a:bodyPr wrap="square" rtlCol="0">
            <a:spAutoFit/>
          </a:bodyPr>
          <a:lstStyle/>
          <a:p>
            <a:r>
              <a:rPr lang="en-US" sz="1200" dirty="0" err="1"/>
              <a:t>Thaumaturgic</a:t>
            </a:r>
            <a:r>
              <a:rPr lang="en-US" sz="1200" dirty="0"/>
              <a:t> Triangle   Used for magical purposes in casting of spells and the summoning of demons. Found near ritual sites. believed to be the door through which the demon will be called</a:t>
            </a:r>
            <a:r>
              <a:rPr lang="en-US" dirty="0"/>
              <a:t>.</a:t>
            </a:r>
          </a:p>
        </p:txBody>
      </p:sp>
      <p:sp>
        <p:nvSpPr>
          <p:cNvPr id="4" name="Rectangle 3"/>
          <p:cNvSpPr/>
          <p:nvPr/>
        </p:nvSpPr>
        <p:spPr>
          <a:xfrm>
            <a:off x="838200" y="5791200"/>
            <a:ext cx="4572000" cy="923330"/>
          </a:xfrm>
          <a:prstGeom prst="rect">
            <a:avLst/>
          </a:prstGeom>
        </p:spPr>
        <p:txBody>
          <a:bodyPr>
            <a:spAutoFit/>
          </a:bodyPr>
          <a:lstStyle/>
          <a:p>
            <a:r>
              <a:rPr lang="en-US" b="1" dirty="0" err="1" smtClean="0"/>
              <a:t>Tyreism</a:t>
            </a:r>
            <a:r>
              <a:rPr lang="en-US" b="1" dirty="0" smtClean="0"/>
              <a:t> ?? =</a:t>
            </a:r>
            <a:r>
              <a:rPr lang="en-US" b="1" dirty="0" err="1" smtClean="0"/>
              <a:t>Tritheism</a:t>
            </a:r>
            <a:r>
              <a:rPr lang="en-US" b="1" dirty="0"/>
              <a:t>:</a:t>
            </a:r>
            <a:r>
              <a:rPr lang="en-US" dirty="0"/>
              <a:t> The belief in the existence of three deities. This is one form of polytheism.</a:t>
            </a:r>
          </a:p>
        </p:txBody>
      </p:sp>
    </p:spTree>
    <p:extLst>
      <p:ext uri="{BB962C8B-B14F-4D97-AF65-F5344CB8AC3E}">
        <p14:creationId xmlns:p14="http://schemas.microsoft.com/office/powerpoint/2010/main" val="2988352309"/>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crossroad.to/images/Symbols/quartered.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373" y="5029200"/>
            <a:ext cx="1462414" cy="12192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Rick\Pictures\quartered circl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91952" y="914400"/>
            <a:ext cx="5334000" cy="38820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979634" y="5072979"/>
            <a:ext cx="7011966" cy="1569660"/>
          </a:xfrm>
          <a:prstGeom prst="rect">
            <a:avLst/>
          </a:prstGeom>
        </p:spPr>
        <p:txBody>
          <a:bodyPr wrap="square">
            <a:spAutoFit/>
          </a:bodyPr>
          <a:lstStyle/>
          <a:p>
            <a:r>
              <a:rPr lang="en-US" sz="1600" dirty="0"/>
              <a:t>CIRCLE (Quartered): The sacred circle filled with a cross, four equal lines pointing from the center to the spirits of the north, east, south, and west -- or to the basic element: earth, water, air (or wind), and fire. In Native American traditions, it forms the basic pattern of the MEDICINE WHEEL and plays a vital part in major spiritual rituals. Many contemporary pagans consider it their main symbol for transmitting the energy of the goddess.</a:t>
            </a:r>
          </a:p>
        </p:txBody>
      </p:sp>
      <p:sp>
        <p:nvSpPr>
          <p:cNvPr id="4" name="Rectangle 3"/>
          <p:cNvSpPr/>
          <p:nvPr/>
        </p:nvSpPr>
        <p:spPr>
          <a:xfrm>
            <a:off x="1891952" y="304800"/>
            <a:ext cx="5334000" cy="523220"/>
          </a:xfrm>
          <a:prstGeom prst="rect">
            <a:avLst/>
          </a:prstGeom>
        </p:spPr>
        <p:txBody>
          <a:bodyPr wrap="square">
            <a:spAutoFit/>
          </a:bodyPr>
          <a:lstStyle/>
          <a:p>
            <a:pPr algn="ctr"/>
            <a:r>
              <a:rPr lang="en-US" sz="2800" dirty="0"/>
              <a:t>Tallassee, AL – 1\6\16</a:t>
            </a:r>
          </a:p>
        </p:txBody>
      </p:sp>
    </p:spTree>
    <p:extLst>
      <p:ext uri="{BB962C8B-B14F-4D97-AF65-F5344CB8AC3E}">
        <p14:creationId xmlns:p14="http://schemas.microsoft.com/office/powerpoint/2010/main" val="3955106281"/>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ymboldictionary.net/library/graphics/symbols/nonagra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4876800"/>
            <a:ext cx="1428750" cy="14478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073057" y="5109999"/>
            <a:ext cx="4572000" cy="1477328"/>
          </a:xfrm>
          <a:prstGeom prst="rect">
            <a:avLst/>
          </a:prstGeom>
        </p:spPr>
        <p:txBody>
          <a:bodyPr>
            <a:spAutoFit/>
          </a:bodyPr>
          <a:lstStyle/>
          <a:p>
            <a:r>
              <a:rPr lang="en-US" dirty="0"/>
              <a:t> </a:t>
            </a:r>
            <a:r>
              <a:rPr lang="en-US" b="1" dirty="0" smtClean="0"/>
              <a:t>enneagram - </a:t>
            </a:r>
            <a:r>
              <a:rPr lang="en-US" dirty="0" smtClean="0"/>
              <a:t>said </a:t>
            </a:r>
            <a:r>
              <a:rPr lang="en-US" dirty="0"/>
              <a:t>to represent the underlying geometry of the universe</a:t>
            </a:r>
            <a:r>
              <a:rPr lang="en-US" dirty="0" smtClean="0"/>
              <a:t>.</a:t>
            </a:r>
            <a:r>
              <a:rPr lang="en-US" dirty="0"/>
              <a:t> well known emblem of the Baha’i faith, symbolizing the value of the word </a:t>
            </a:r>
            <a:r>
              <a:rPr lang="en-US" i="1" dirty="0" err="1"/>
              <a:t>baha</a:t>
            </a:r>
            <a:r>
              <a:rPr lang="en-US" dirty="0"/>
              <a:t>, “glory</a:t>
            </a:r>
            <a:r>
              <a:rPr lang="en-US" dirty="0" smtClean="0"/>
              <a:t>.”</a:t>
            </a:r>
            <a:r>
              <a:rPr lang="en-US" dirty="0"/>
              <a:t> which emphasizes the spiritual unity of all </a:t>
            </a:r>
            <a:r>
              <a:rPr lang="en-US" u="sng" dirty="0" smtClean="0"/>
              <a:t>humankind.</a:t>
            </a:r>
            <a:endParaRPr lang="en-US" dirty="0"/>
          </a:p>
        </p:txBody>
      </p:sp>
      <p:pic>
        <p:nvPicPr>
          <p:cNvPr id="3075" name="Picture 3" descr="C:\Users\Rick\Pictures\ennegra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62150" y="1219200"/>
            <a:ext cx="4895850" cy="31242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962150" y="381000"/>
            <a:ext cx="4895849" cy="523220"/>
          </a:xfrm>
          <a:prstGeom prst="rect">
            <a:avLst/>
          </a:prstGeom>
        </p:spPr>
        <p:txBody>
          <a:bodyPr wrap="square">
            <a:spAutoFit/>
          </a:bodyPr>
          <a:lstStyle/>
          <a:p>
            <a:pPr algn="ctr"/>
            <a:r>
              <a:rPr lang="en-US" sz="2800" dirty="0"/>
              <a:t>Tallassee, AL – 1\6\16</a:t>
            </a:r>
          </a:p>
        </p:txBody>
      </p:sp>
    </p:spTree>
    <p:extLst>
      <p:ext uri="{BB962C8B-B14F-4D97-AF65-F5344CB8AC3E}">
        <p14:creationId xmlns:p14="http://schemas.microsoft.com/office/powerpoint/2010/main" val="4056183436"/>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Rick\Pictures\Screenshot_2016-01-31-13-58-1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71600"/>
            <a:ext cx="3733800" cy="5105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3400" y="685800"/>
            <a:ext cx="8153400" cy="523220"/>
          </a:xfrm>
          <a:prstGeom prst="rect">
            <a:avLst/>
          </a:prstGeom>
          <a:noFill/>
        </p:spPr>
        <p:txBody>
          <a:bodyPr wrap="square" rtlCol="0">
            <a:spAutoFit/>
          </a:bodyPr>
          <a:lstStyle/>
          <a:p>
            <a:pPr algn="ctr"/>
            <a:r>
              <a:rPr lang="en-US" sz="2800" dirty="0" smtClean="0"/>
              <a:t>Desk, Tallassee, AL – January, 2016</a:t>
            </a:r>
            <a:endParaRPr lang="en-US" sz="2800" dirty="0"/>
          </a:p>
        </p:txBody>
      </p:sp>
      <p:pic>
        <p:nvPicPr>
          <p:cNvPr id="1027" name="Picture 3" descr="C:\Users\Rick\Pictures\Screenshot_2016-01-31-13-58-3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9175" y="1386214"/>
            <a:ext cx="3857625"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6101713"/>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6386" y="2057400"/>
            <a:ext cx="8305800" cy="1815882"/>
          </a:xfrm>
          <a:prstGeom prst="rect">
            <a:avLst/>
          </a:prstGeom>
        </p:spPr>
        <p:txBody>
          <a:bodyPr wrap="square">
            <a:spAutoFit/>
          </a:bodyPr>
          <a:lstStyle/>
          <a:p>
            <a:r>
              <a:rPr lang="en-US" sz="2800" dirty="0"/>
              <a:t>“There are two equal and opposite errors into which our race can fall about the devils.  One is to disbelieve in their existence.  The other is to believe, and to feel an excessive and unhealthy interest in them.” – </a:t>
            </a:r>
            <a:r>
              <a:rPr lang="en-US" sz="2800" i="1" dirty="0"/>
              <a:t>C.S. Lewis</a:t>
            </a:r>
            <a:endParaRPr lang="en-US" sz="2800" dirty="0"/>
          </a:p>
        </p:txBody>
      </p:sp>
    </p:spTree>
    <p:extLst>
      <p:ext uri="{BB962C8B-B14F-4D97-AF65-F5344CB8AC3E}">
        <p14:creationId xmlns:p14="http://schemas.microsoft.com/office/powerpoint/2010/main" val="12197588"/>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2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8704" y="1870502"/>
            <a:ext cx="8610600" cy="1569660"/>
          </a:xfrm>
          <a:prstGeom prst="rect">
            <a:avLst/>
          </a:prstGeom>
          <a:noFill/>
        </p:spPr>
        <p:txBody>
          <a:bodyPr wrap="square" lIns="91440" tIns="45720" rIns="91440" bIns="45720">
            <a:spAutoFit/>
          </a:bodyPr>
          <a:lstStyle/>
          <a:p>
            <a:pPr algn="ctr"/>
            <a:r>
              <a:rPr lang="en-US" sz="96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UFO’s &amp; Aliens</a:t>
            </a:r>
            <a:endParaRPr lang="en-US" sz="9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4" name="di-evantile_glazed-univers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15488" y="228600"/>
            <a:ext cx="487363" cy="487363"/>
          </a:xfrm>
          <a:prstGeom prst="rect">
            <a:avLst/>
          </a:prstGeom>
        </p:spPr>
      </p:pic>
    </p:spTree>
    <p:extLst>
      <p:ext uri="{BB962C8B-B14F-4D97-AF65-F5344CB8AC3E}">
        <p14:creationId xmlns:p14="http://schemas.microsoft.com/office/powerpoint/2010/main" val="129093685"/>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8"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295400"/>
            <a:ext cx="8534400" cy="769441"/>
          </a:xfrm>
          <a:prstGeom prst="rect">
            <a:avLst/>
          </a:prstGeom>
          <a:noFill/>
        </p:spPr>
        <p:txBody>
          <a:bodyPr wrap="square" rtlCol="0">
            <a:spAutoFit/>
          </a:bodyPr>
          <a:lstStyle/>
          <a:p>
            <a:pPr algn="ctr"/>
            <a:r>
              <a:rPr lang="en-US" sz="4400" b="1" dirty="0" smtClean="0">
                <a:solidFill>
                  <a:schemeClr val="bg1"/>
                </a:solidFill>
              </a:rPr>
              <a:t>CP </a:t>
            </a:r>
            <a:r>
              <a:rPr lang="en-US" sz="4400" b="1" dirty="0" smtClean="0">
                <a:solidFill>
                  <a:srgbClr val="00B0F0"/>
                </a:solidFill>
              </a:rPr>
              <a:t>World</a:t>
            </a:r>
            <a:endParaRPr lang="en-US" sz="4400" b="1" dirty="0">
              <a:solidFill>
                <a:schemeClr val="bg1"/>
              </a:solidFill>
            </a:endParaRPr>
          </a:p>
        </p:txBody>
      </p:sp>
      <p:sp>
        <p:nvSpPr>
          <p:cNvPr id="3" name="Rectangle 2"/>
          <p:cNvSpPr/>
          <p:nvPr/>
        </p:nvSpPr>
        <p:spPr>
          <a:xfrm>
            <a:off x="304800" y="2136339"/>
            <a:ext cx="8534400" cy="2769989"/>
          </a:xfrm>
          <a:prstGeom prst="rect">
            <a:avLst/>
          </a:prstGeom>
        </p:spPr>
        <p:txBody>
          <a:bodyPr wrap="square">
            <a:spAutoFit/>
          </a:bodyPr>
          <a:lstStyle/>
          <a:p>
            <a:r>
              <a:rPr lang="en-US" sz="2800" b="1" dirty="0"/>
              <a:t>Vatican Astronomer Says Alien Life Will Be Discovered, But Will Not Prove or Disprove </a:t>
            </a:r>
            <a:r>
              <a:rPr lang="en-US" sz="2800" b="1" dirty="0" smtClean="0"/>
              <a:t>God.</a:t>
            </a:r>
          </a:p>
          <a:p>
            <a:endParaRPr lang="en-US" sz="2800" b="1" dirty="0"/>
          </a:p>
          <a:p>
            <a:r>
              <a:rPr lang="en-US" dirty="0"/>
              <a:t>By </a:t>
            </a:r>
            <a:r>
              <a:rPr lang="en-US" dirty="0" err="1"/>
              <a:t>Stoyan</a:t>
            </a:r>
            <a:r>
              <a:rPr lang="en-US" dirty="0"/>
              <a:t> </a:t>
            </a:r>
            <a:r>
              <a:rPr lang="en-US" dirty="0" err="1"/>
              <a:t>Zaimov</a:t>
            </a:r>
            <a:r>
              <a:rPr lang="en-US" dirty="0"/>
              <a:t> , Christian Post </a:t>
            </a:r>
            <a:r>
              <a:rPr lang="en-US" dirty="0" smtClean="0"/>
              <a:t>Reporter </a:t>
            </a:r>
            <a:r>
              <a:rPr lang="en-US" i="1" dirty="0" smtClean="0"/>
              <a:t>September </a:t>
            </a:r>
            <a:r>
              <a:rPr lang="en-US" i="1" dirty="0"/>
              <a:t>22, </a:t>
            </a:r>
            <a:r>
              <a:rPr lang="en-US" i="1" dirty="0" smtClean="0"/>
              <a:t>2014</a:t>
            </a:r>
            <a:r>
              <a:rPr lang="en-US" dirty="0" smtClean="0"/>
              <a:t> </a:t>
            </a:r>
            <a:r>
              <a:rPr lang="en-US" dirty="0"/>
              <a:t/>
            </a:r>
            <a:br>
              <a:rPr lang="en-US" dirty="0"/>
            </a:br>
            <a:endParaRPr lang="en-US" dirty="0"/>
          </a:p>
          <a:p>
            <a:endParaRPr lang="en-US" b="1" dirty="0"/>
          </a:p>
          <a:p>
            <a:r>
              <a:rPr lang="en-US" dirty="0"/>
              <a:t/>
            </a:r>
            <a:br>
              <a:rPr lang="en-US" dirty="0"/>
            </a:br>
            <a:endParaRPr lang="en-US" dirty="0"/>
          </a:p>
        </p:txBody>
      </p:sp>
    </p:spTree>
    <p:extLst>
      <p:ext uri="{BB962C8B-B14F-4D97-AF65-F5344CB8AC3E}">
        <p14:creationId xmlns:p14="http://schemas.microsoft.com/office/powerpoint/2010/main" val="4039838673"/>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750"/>
                                        <p:tgtEl>
                                          <p:spTgt spid="2"/>
                                        </p:tgtEl>
                                      </p:cBhvr>
                                    </p:animEffect>
                                    <p:anim calcmode="lin" valueType="num">
                                      <p:cBhvr>
                                        <p:cTn id="8" dur="1750" fill="hold"/>
                                        <p:tgtEl>
                                          <p:spTgt spid="2"/>
                                        </p:tgtEl>
                                        <p:attrNameLst>
                                          <p:attrName>ppt_x</p:attrName>
                                        </p:attrNameLst>
                                      </p:cBhvr>
                                      <p:tavLst>
                                        <p:tav tm="0">
                                          <p:val>
                                            <p:strVal val="#ppt_x"/>
                                          </p:val>
                                        </p:tav>
                                        <p:tav tm="100000">
                                          <p:val>
                                            <p:strVal val="#ppt_x"/>
                                          </p:val>
                                        </p:tav>
                                      </p:tavLst>
                                    </p:anim>
                                    <p:anim calcmode="lin" valueType="num">
                                      <p:cBhvr>
                                        <p:cTn id="9" dur="1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750"/>
                            </p:stCondLst>
                            <p:childTnLst>
                              <p:par>
                                <p:cTn id="11" presetID="9"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1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opus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676400"/>
            <a:ext cx="2971800" cy="952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00833" y="2828836"/>
            <a:ext cx="8285967" cy="1508105"/>
          </a:xfrm>
          <a:prstGeom prst="rect">
            <a:avLst/>
          </a:prstGeom>
        </p:spPr>
        <p:txBody>
          <a:bodyPr wrap="square">
            <a:spAutoFit/>
          </a:bodyPr>
          <a:lstStyle/>
          <a:p>
            <a:pPr algn="ctr" fontAlgn="base"/>
            <a:r>
              <a:rPr lang="en-US" sz="2800" b="1" dirty="0"/>
              <a:t>U.S. post-Christian population soars in 2015</a:t>
            </a:r>
          </a:p>
          <a:p>
            <a:pPr algn="ctr" fontAlgn="base"/>
            <a:endParaRPr lang="en-US" sz="2800" b="1" dirty="0" smtClean="0"/>
          </a:p>
          <a:p>
            <a:pPr algn="ctr" fontAlgn="base"/>
            <a:endParaRPr lang="en-US" b="1" dirty="0"/>
          </a:p>
          <a:p>
            <a:pPr algn="ctr" fontAlgn="base"/>
            <a:r>
              <a:rPr lang="en-US" b="1" dirty="0" smtClean="0"/>
              <a:t>By </a:t>
            </a:r>
            <a:r>
              <a:rPr lang="en-US" b="1" dirty="0"/>
              <a:t>Michael F. </a:t>
            </a:r>
            <a:r>
              <a:rPr lang="en-US" b="1" dirty="0" err="1"/>
              <a:t>Haverluck</a:t>
            </a:r>
            <a:r>
              <a:rPr lang="en-US" b="1" dirty="0"/>
              <a:t>, </a:t>
            </a:r>
            <a:r>
              <a:rPr lang="en-US" b="1" dirty="0" smtClean="0"/>
              <a:t>OneNewsNow.com</a:t>
            </a:r>
            <a:r>
              <a:rPr lang="en-US" dirty="0"/>
              <a:t> </a:t>
            </a:r>
            <a:r>
              <a:rPr lang="en-US" dirty="0" smtClean="0"/>
              <a:t> September </a:t>
            </a:r>
            <a:r>
              <a:rPr lang="en-US" dirty="0"/>
              <a:t>28, 2015 6:47 am</a:t>
            </a:r>
          </a:p>
        </p:txBody>
      </p:sp>
    </p:spTree>
    <p:extLst>
      <p:ext uri="{BB962C8B-B14F-4D97-AF65-F5344CB8AC3E}">
        <p14:creationId xmlns:p14="http://schemas.microsoft.com/office/powerpoint/2010/main" val="2578199194"/>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750"/>
                                        <p:tgtEl>
                                          <p:spTgt spid="2050"/>
                                        </p:tgtEl>
                                      </p:cBhvr>
                                    </p:animEffect>
                                    <p:anim calcmode="lin" valueType="num">
                                      <p:cBhvr>
                                        <p:cTn id="8" dur="1750" fill="hold"/>
                                        <p:tgtEl>
                                          <p:spTgt spid="2050"/>
                                        </p:tgtEl>
                                        <p:attrNameLst>
                                          <p:attrName>ppt_x</p:attrName>
                                        </p:attrNameLst>
                                      </p:cBhvr>
                                      <p:tavLst>
                                        <p:tav tm="0">
                                          <p:val>
                                            <p:strVal val="#ppt_x"/>
                                          </p:val>
                                        </p:tav>
                                        <p:tav tm="100000">
                                          <p:val>
                                            <p:strVal val="#ppt_x"/>
                                          </p:val>
                                        </p:tav>
                                      </p:tavLst>
                                    </p:anim>
                                    <p:anim calcmode="lin" valueType="num">
                                      <p:cBhvr>
                                        <p:cTn id="9" dur="1750" fill="hold"/>
                                        <p:tgtEl>
                                          <p:spTgt spid="2050"/>
                                        </p:tgtEl>
                                        <p:attrNameLst>
                                          <p:attrName>ppt_y</p:attrName>
                                        </p:attrNameLst>
                                      </p:cBhvr>
                                      <p:tavLst>
                                        <p:tav tm="0">
                                          <p:val>
                                            <p:strVal val="#ppt_y-.1"/>
                                          </p:val>
                                        </p:tav>
                                        <p:tav tm="100000">
                                          <p:val>
                                            <p:strVal val="#ppt_y"/>
                                          </p:val>
                                        </p:tav>
                                      </p:tavLst>
                                    </p:anim>
                                  </p:childTnLst>
                                </p:cTn>
                              </p:par>
                            </p:childTnLst>
                          </p:cTn>
                        </p:par>
                        <p:par>
                          <p:cTn id="10" fill="hold">
                            <p:stCondLst>
                              <p:cond delay="1750"/>
                            </p:stCondLst>
                            <p:childTnLst>
                              <p:par>
                                <p:cTn id="11" presetID="9"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1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xopolitics-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2912" y="580373"/>
            <a:ext cx="5486400" cy="86742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39247" y="1981200"/>
            <a:ext cx="8382000" cy="1508105"/>
          </a:xfrm>
          <a:prstGeom prst="rect">
            <a:avLst/>
          </a:prstGeom>
        </p:spPr>
        <p:txBody>
          <a:bodyPr wrap="square">
            <a:spAutoFit/>
          </a:bodyPr>
          <a:lstStyle/>
          <a:p>
            <a:r>
              <a:rPr lang="en-US" sz="2800" cap="all" dirty="0"/>
              <a:t>VATICAN PREPARING STATEMENT ON EXTRATERRESTRIAL LIFE</a:t>
            </a:r>
          </a:p>
          <a:p>
            <a:endParaRPr lang="en-US" cap="all" dirty="0" smtClean="0"/>
          </a:p>
          <a:p>
            <a:r>
              <a:rPr lang="en-US" cap="all" dirty="0" smtClean="0"/>
              <a:t>WRITTEN </a:t>
            </a:r>
            <a:r>
              <a:rPr lang="en-US" cap="all" dirty="0"/>
              <a:t>BY </a:t>
            </a:r>
            <a:r>
              <a:rPr lang="en-US" cap="all" dirty="0">
                <a:hlinkClick r:id="rId3" tooltip="Dr Michael Salla"/>
              </a:rPr>
              <a:t>DR MICHAEL SALLA</a:t>
            </a:r>
            <a:r>
              <a:rPr lang="en-US" cap="all" dirty="0"/>
              <a:t> ON JULY 23, 2014.</a:t>
            </a:r>
          </a:p>
        </p:txBody>
      </p:sp>
      <p:sp>
        <p:nvSpPr>
          <p:cNvPr id="4" name="Rectangle 3"/>
          <p:cNvSpPr/>
          <p:nvPr/>
        </p:nvSpPr>
        <p:spPr>
          <a:xfrm>
            <a:off x="228600" y="3995678"/>
            <a:ext cx="8686800" cy="1477328"/>
          </a:xfrm>
          <a:prstGeom prst="rect">
            <a:avLst/>
          </a:prstGeom>
        </p:spPr>
        <p:txBody>
          <a:bodyPr wrap="square">
            <a:spAutoFit/>
          </a:bodyPr>
          <a:lstStyle/>
          <a:p>
            <a:r>
              <a:rPr lang="en-US" b="1" dirty="0"/>
              <a:t>The Vatican’s scientific interest in extraterrestrial life was publicly revealed for the first time in May 2008 when the head of the Vatican Observatory, </a:t>
            </a:r>
            <a:r>
              <a:rPr lang="en-US" b="1" dirty="0" err="1"/>
              <a:t>Fr</a:t>
            </a:r>
            <a:r>
              <a:rPr lang="en-US" b="1" dirty="0"/>
              <a:t> Gabriel </a:t>
            </a:r>
            <a:r>
              <a:rPr lang="en-US" b="1" dirty="0" err="1"/>
              <a:t>Funes</a:t>
            </a:r>
            <a:r>
              <a:rPr lang="en-US" b="1" dirty="0"/>
              <a:t>, also a Jesuit, gave an interview to the Vatican newspaper, </a:t>
            </a:r>
            <a:r>
              <a:rPr lang="en-US" b="1" dirty="0" err="1"/>
              <a:t>L’Osservatore</a:t>
            </a:r>
            <a:r>
              <a:rPr lang="en-US" b="1" dirty="0"/>
              <a:t> Romano. </a:t>
            </a:r>
            <a:r>
              <a:rPr lang="en-US" b="1" u="sng" dirty="0" err="1"/>
              <a:t>Funes</a:t>
            </a:r>
            <a:r>
              <a:rPr lang="en-US" b="1" u="sng" dirty="0"/>
              <a:t> made a series of startling statements about how extraterrestrial life is likely to be more ethically evolved than humans, and can be welcomed as brothers. </a:t>
            </a:r>
          </a:p>
        </p:txBody>
      </p:sp>
    </p:spTree>
    <p:extLst>
      <p:ext uri="{BB962C8B-B14F-4D97-AF65-F5344CB8AC3E}">
        <p14:creationId xmlns:p14="http://schemas.microsoft.com/office/powerpoint/2010/main" val="3405322391"/>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750"/>
                                        <p:tgtEl>
                                          <p:spTgt spid="1026"/>
                                        </p:tgtEl>
                                      </p:cBhvr>
                                    </p:animEffect>
                                    <p:anim calcmode="lin" valueType="num">
                                      <p:cBhvr>
                                        <p:cTn id="8" dur="1750" fill="hold"/>
                                        <p:tgtEl>
                                          <p:spTgt spid="1026"/>
                                        </p:tgtEl>
                                        <p:attrNameLst>
                                          <p:attrName>ppt_x</p:attrName>
                                        </p:attrNameLst>
                                      </p:cBhvr>
                                      <p:tavLst>
                                        <p:tav tm="0">
                                          <p:val>
                                            <p:strVal val="#ppt_x"/>
                                          </p:val>
                                        </p:tav>
                                        <p:tav tm="100000">
                                          <p:val>
                                            <p:strVal val="#ppt_x"/>
                                          </p:val>
                                        </p:tav>
                                      </p:tavLst>
                                    </p:anim>
                                    <p:anim calcmode="lin" valueType="num">
                                      <p:cBhvr>
                                        <p:cTn id="9" dur="1750" fill="hold"/>
                                        <p:tgtEl>
                                          <p:spTgt spid="1026"/>
                                        </p:tgtEl>
                                        <p:attrNameLst>
                                          <p:attrName>ppt_y</p:attrName>
                                        </p:attrNameLst>
                                      </p:cBhvr>
                                      <p:tavLst>
                                        <p:tav tm="0">
                                          <p:val>
                                            <p:strVal val="#ppt_y-.1"/>
                                          </p:val>
                                        </p:tav>
                                        <p:tav tm="100000">
                                          <p:val>
                                            <p:strVal val="#ppt_y"/>
                                          </p:val>
                                        </p:tav>
                                      </p:tavLst>
                                    </p:anim>
                                  </p:childTnLst>
                                </p:cTn>
                              </p:par>
                            </p:childTnLst>
                          </p:cTn>
                        </p:par>
                        <p:par>
                          <p:cTn id="10" fill="hold">
                            <p:stCondLst>
                              <p:cond delay="1750"/>
                            </p:stCondLst>
                            <p:childTnLst>
                              <p:par>
                                <p:cTn id="11" presetID="9"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1750"/>
                                        <p:tgtEl>
                                          <p:spTgt spid="2"/>
                                        </p:tgtEl>
                                      </p:cBhvr>
                                    </p:animEffect>
                                  </p:childTnLst>
                                </p:cTn>
                              </p:par>
                            </p:childTnLst>
                          </p:cTn>
                        </p:par>
                        <p:par>
                          <p:cTn id="14" fill="hold">
                            <p:stCondLst>
                              <p:cond delay="3500"/>
                            </p:stCondLst>
                            <p:childTnLst>
                              <p:par>
                                <p:cTn id="15" presetID="9"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1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e Event Chronic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838200"/>
            <a:ext cx="3810000" cy="128587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57200" y="2828836"/>
            <a:ext cx="8229600" cy="1508105"/>
          </a:xfrm>
          <a:prstGeom prst="rect">
            <a:avLst/>
          </a:prstGeom>
        </p:spPr>
        <p:txBody>
          <a:bodyPr wrap="square">
            <a:spAutoFit/>
          </a:bodyPr>
          <a:lstStyle/>
          <a:p>
            <a:pPr fontAlgn="base"/>
            <a:r>
              <a:rPr lang="en-US" sz="2800" dirty="0"/>
              <a:t>NASA Follows Vatican’s Footsteps, Holds Conference to Prepare the World for Extraterrestrial Life</a:t>
            </a:r>
          </a:p>
          <a:p>
            <a:pPr fontAlgn="base"/>
            <a:endParaRPr lang="en-US" i="1" dirty="0" smtClean="0"/>
          </a:p>
          <a:p>
            <a:pPr fontAlgn="base"/>
            <a:r>
              <a:rPr lang="en-US" i="1" dirty="0" smtClean="0"/>
              <a:t>by</a:t>
            </a:r>
            <a:r>
              <a:rPr lang="en-US" i="1" dirty="0"/>
              <a:t> </a:t>
            </a:r>
            <a:r>
              <a:rPr lang="en-US" b="1" cap="all" dirty="0">
                <a:hlinkClick r:id="rId3" tooltip="Posts by Editor"/>
              </a:rPr>
              <a:t>EDITOR</a:t>
            </a:r>
            <a:r>
              <a:rPr lang="en-US" i="1" dirty="0"/>
              <a:t> on SEPTEMBER 24, 2014 </a:t>
            </a:r>
          </a:p>
        </p:txBody>
      </p:sp>
    </p:spTree>
    <p:extLst>
      <p:ext uri="{BB962C8B-B14F-4D97-AF65-F5344CB8AC3E}">
        <p14:creationId xmlns:p14="http://schemas.microsoft.com/office/powerpoint/2010/main" val="346850339"/>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750"/>
                                        <p:tgtEl>
                                          <p:spTgt spid="2050"/>
                                        </p:tgtEl>
                                      </p:cBhvr>
                                    </p:animEffect>
                                    <p:anim calcmode="lin" valueType="num">
                                      <p:cBhvr>
                                        <p:cTn id="8" dur="1750" fill="hold"/>
                                        <p:tgtEl>
                                          <p:spTgt spid="2050"/>
                                        </p:tgtEl>
                                        <p:attrNameLst>
                                          <p:attrName>ppt_x</p:attrName>
                                        </p:attrNameLst>
                                      </p:cBhvr>
                                      <p:tavLst>
                                        <p:tav tm="0">
                                          <p:val>
                                            <p:strVal val="#ppt_x"/>
                                          </p:val>
                                        </p:tav>
                                        <p:tav tm="100000">
                                          <p:val>
                                            <p:strVal val="#ppt_x"/>
                                          </p:val>
                                        </p:tav>
                                      </p:tavLst>
                                    </p:anim>
                                    <p:anim calcmode="lin" valueType="num">
                                      <p:cBhvr>
                                        <p:cTn id="9" dur="1750" fill="hold"/>
                                        <p:tgtEl>
                                          <p:spTgt spid="2050"/>
                                        </p:tgtEl>
                                        <p:attrNameLst>
                                          <p:attrName>ppt_y</p:attrName>
                                        </p:attrNameLst>
                                      </p:cBhvr>
                                      <p:tavLst>
                                        <p:tav tm="0">
                                          <p:val>
                                            <p:strVal val="#ppt_y-.1"/>
                                          </p:val>
                                        </p:tav>
                                        <p:tav tm="100000">
                                          <p:val>
                                            <p:strVal val="#ppt_y"/>
                                          </p:val>
                                        </p:tav>
                                      </p:tavLst>
                                    </p:anim>
                                  </p:childTnLst>
                                </p:cTn>
                              </p:par>
                            </p:childTnLst>
                          </p:cTn>
                        </p:par>
                        <p:par>
                          <p:cTn id="10" fill="hold">
                            <p:stCondLst>
                              <p:cond delay="1750"/>
                            </p:stCondLst>
                            <p:childTnLst>
                              <p:par>
                                <p:cTn id="11" presetID="9"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1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isclose.t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599553"/>
            <a:ext cx="3048000" cy="7048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57200" y="1580346"/>
            <a:ext cx="8229600" cy="954107"/>
          </a:xfrm>
          <a:prstGeom prst="rect">
            <a:avLst/>
          </a:prstGeom>
        </p:spPr>
        <p:txBody>
          <a:bodyPr wrap="square">
            <a:spAutoFit/>
          </a:bodyPr>
          <a:lstStyle/>
          <a:p>
            <a:r>
              <a:rPr lang="en-US" sz="2800" dirty="0"/>
              <a:t>NASA CONFIRMS EXTRATERRESTRIAL LIFE DOES EXIST ON OTHER PLANETS</a:t>
            </a:r>
          </a:p>
        </p:txBody>
      </p:sp>
      <p:pic>
        <p:nvPicPr>
          <p:cNvPr id="3076" name="Picture 4" descr="Space Planets Nasa Telesco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978104"/>
            <a:ext cx="5181600" cy="3510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9923660"/>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750"/>
                                        <p:tgtEl>
                                          <p:spTgt spid="3074"/>
                                        </p:tgtEl>
                                      </p:cBhvr>
                                    </p:animEffect>
                                    <p:anim calcmode="lin" valueType="num">
                                      <p:cBhvr>
                                        <p:cTn id="8" dur="1750" fill="hold"/>
                                        <p:tgtEl>
                                          <p:spTgt spid="3074"/>
                                        </p:tgtEl>
                                        <p:attrNameLst>
                                          <p:attrName>ppt_x</p:attrName>
                                        </p:attrNameLst>
                                      </p:cBhvr>
                                      <p:tavLst>
                                        <p:tav tm="0">
                                          <p:val>
                                            <p:strVal val="#ppt_x"/>
                                          </p:val>
                                        </p:tav>
                                        <p:tav tm="100000">
                                          <p:val>
                                            <p:strVal val="#ppt_x"/>
                                          </p:val>
                                        </p:tav>
                                      </p:tavLst>
                                    </p:anim>
                                    <p:anim calcmode="lin" valueType="num">
                                      <p:cBhvr>
                                        <p:cTn id="9" dur="1750" fill="hold"/>
                                        <p:tgtEl>
                                          <p:spTgt spid="3074"/>
                                        </p:tgtEl>
                                        <p:attrNameLst>
                                          <p:attrName>ppt_y</p:attrName>
                                        </p:attrNameLst>
                                      </p:cBhvr>
                                      <p:tavLst>
                                        <p:tav tm="0">
                                          <p:val>
                                            <p:strVal val="#ppt_y-.1"/>
                                          </p:val>
                                        </p:tav>
                                        <p:tav tm="100000">
                                          <p:val>
                                            <p:strVal val="#ppt_y"/>
                                          </p:val>
                                        </p:tav>
                                      </p:tavLst>
                                    </p:anim>
                                  </p:childTnLst>
                                </p:cTn>
                              </p:par>
                            </p:childTnLst>
                          </p:cTn>
                        </p:par>
                        <p:par>
                          <p:cTn id="10" fill="hold">
                            <p:stCondLst>
                              <p:cond delay="1750"/>
                            </p:stCondLst>
                            <p:childTnLst>
                              <p:par>
                                <p:cTn id="11" presetID="9"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1750"/>
                                        <p:tgtEl>
                                          <p:spTgt spid="2"/>
                                        </p:tgtEl>
                                      </p:cBhvr>
                                    </p:animEffect>
                                  </p:childTnLst>
                                </p:cTn>
                              </p:par>
                            </p:childTnLst>
                          </p:cTn>
                        </p:par>
                        <p:par>
                          <p:cTn id="14" fill="hold">
                            <p:stCondLst>
                              <p:cond delay="3500"/>
                            </p:stCondLst>
                            <p:childTnLst>
                              <p:par>
                                <p:cTn id="15" presetID="9" presetClass="entr" presetSubtype="0" fill="hold" nodeType="after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dissolve">
                                      <p:cBhvr>
                                        <p:cTn id="17" dur="175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www.nasa.gov/sites/all/themes/custom/nasatwo/images/nasa-logo.sv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https://www.nasa.gov/sites/all/themes/custom/nasatwo/images/nasa-logo.sv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838200"/>
            <a:ext cx="2133600"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471239" y="2142044"/>
            <a:ext cx="1550168" cy="369332"/>
          </a:xfrm>
          <a:prstGeom prst="rect">
            <a:avLst/>
          </a:prstGeom>
        </p:spPr>
        <p:txBody>
          <a:bodyPr wrap="none">
            <a:spAutoFit/>
          </a:bodyPr>
          <a:lstStyle/>
          <a:p>
            <a:r>
              <a:rPr lang="en-US" dirty="0"/>
              <a:t>www.nasa.gov</a:t>
            </a:r>
          </a:p>
        </p:txBody>
      </p:sp>
      <p:sp>
        <p:nvSpPr>
          <p:cNvPr id="5" name="Rectangle 4"/>
          <p:cNvSpPr/>
          <p:nvPr/>
        </p:nvSpPr>
        <p:spPr>
          <a:xfrm>
            <a:off x="307975" y="2690336"/>
            <a:ext cx="8531225" cy="1077218"/>
          </a:xfrm>
          <a:prstGeom prst="rect">
            <a:avLst/>
          </a:prstGeom>
        </p:spPr>
        <p:txBody>
          <a:bodyPr wrap="square">
            <a:spAutoFit/>
          </a:bodyPr>
          <a:lstStyle/>
          <a:p>
            <a:r>
              <a:rPr lang="en-US" dirty="0"/>
              <a:t>July 14, 2014</a:t>
            </a:r>
          </a:p>
          <a:p>
            <a:endParaRPr lang="en-US" dirty="0"/>
          </a:p>
          <a:p>
            <a:r>
              <a:rPr lang="en-US" sz="2800" b="1" dirty="0"/>
              <a:t>Finding Life Beyond Earth is Within Reach</a:t>
            </a:r>
          </a:p>
        </p:txBody>
      </p:sp>
    </p:spTree>
    <p:extLst>
      <p:ext uri="{BB962C8B-B14F-4D97-AF65-F5344CB8AC3E}">
        <p14:creationId xmlns:p14="http://schemas.microsoft.com/office/powerpoint/2010/main" val="3356721331"/>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01"/>
                                        </p:tgtEl>
                                        <p:attrNameLst>
                                          <p:attrName>style.visibility</p:attrName>
                                        </p:attrNameLst>
                                      </p:cBhvr>
                                      <p:to>
                                        <p:strVal val="visible"/>
                                      </p:to>
                                    </p:set>
                                    <p:animEffect transition="in" filter="fade">
                                      <p:cBhvr>
                                        <p:cTn id="7" dur="1750"/>
                                        <p:tgtEl>
                                          <p:spTgt spid="4101"/>
                                        </p:tgtEl>
                                      </p:cBhvr>
                                    </p:animEffect>
                                    <p:anim calcmode="lin" valueType="num">
                                      <p:cBhvr>
                                        <p:cTn id="8" dur="1750" fill="hold"/>
                                        <p:tgtEl>
                                          <p:spTgt spid="4101"/>
                                        </p:tgtEl>
                                        <p:attrNameLst>
                                          <p:attrName>ppt_x</p:attrName>
                                        </p:attrNameLst>
                                      </p:cBhvr>
                                      <p:tavLst>
                                        <p:tav tm="0">
                                          <p:val>
                                            <p:strVal val="#ppt_x"/>
                                          </p:val>
                                        </p:tav>
                                        <p:tav tm="100000">
                                          <p:val>
                                            <p:strVal val="#ppt_x"/>
                                          </p:val>
                                        </p:tav>
                                      </p:tavLst>
                                    </p:anim>
                                    <p:anim calcmode="lin" valueType="num">
                                      <p:cBhvr>
                                        <p:cTn id="9" dur="1750" fill="hold"/>
                                        <p:tgtEl>
                                          <p:spTgt spid="4101"/>
                                        </p:tgtEl>
                                        <p:attrNameLst>
                                          <p:attrName>ppt_y</p:attrName>
                                        </p:attrNameLst>
                                      </p:cBhvr>
                                      <p:tavLst>
                                        <p:tav tm="0">
                                          <p:val>
                                            <p:strVal val="#ppt_y-.1"/>
                                          </p:val>
                                        </p:tav>
                                        <p:tav tm="100000">
                                          <p:val>
                                            <p:strVal val="#ppt_y"/>
                                          </p:val>
                                        </p:tav>
                                      </p:tavLst>
                                    </p:anim>
                                  </p:childTnLst>
                                </p:cTn>
                              </p:par>
                            </p:childTnLst>
                          </p:cTn>
                        </p:par>
                        <p:par>
                          <p:cTn id="10" fill="hold">
                            <p:stCondLst>
                              <p:cond delay="1750"/>
                            </p:stCondLst>
                            <p:childTnLst>
                              <p:par>
                                <p:cTn id="11" presetID="1"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1750"/>
                            </p:stCondLst>
                            <p:childTnLst>
                              <p:par>
                                <p:cTn id="14" presetID="9"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ssolve">
                                      <p:cBhvr>
                                        <p:cTn id="16" dur="1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xpress_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914400"/>
            <a:ext cx="4191000" cy="7239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50729" y="2057400"/>
            <a:ext cx="8412271" cy="3477875"/>
          </a:xfrm>
          <a:prstGeom prst="rect">
            <a:avLst/>
          </a:prstGeom>
        </p:spPr>
        <p:txBody>
          <a:bodyPr wrap="square">
            <a:spAutoFit/>
          </a:bodyPr>
          <a:lstStyle/>
          <a:p>
            <a:r>
              <a:rPr lang="en-US" sz="2800" dirty="0">
                <a:solidFill>
                  <a:srgbClr val="292221"/>
                </a:solidFill>
                <a:latin typeface="Georgia"/>
              </a:rPr>
              <a:t>Aliens may have visited: Shock Hillary Clinton claim as she vows to open 'UFO cover </a:t>
            </a:r>
            <a:r>
              <a:rPr lang="en-US" sz="2800" dirty="0" smtClean="0">
                <a:solidFill>
                  <a:srgbClr val="292221"/>
                </a:solidFill>
                <a:latin typeface="Georgia"/>
              </a:rPr>
              <a:t>up‘</a:t>
            </a:r>
          </a:p>
          <a:p>
            <a:endParaRPr lang="en-US" sz="2800" dirty="0" smtClean="0"/>
          </a:p>
          <a:p>
            <a:r>
              <a:rPr lang="en-US" sz="2400" dirty="0"/>
              <a:t> "I think we may have been visited already. We don’t know for sure</a:t>
            </a:r>
            <a:r>
              <a:rPr lang="en-US" sz="2400" dirty="0" smtClean="0"/>
              <a:t>.” – </a:t>
            </a:r>
            <a:r>
              <a:rPr lang="en-US" sz="2400" i="1" dirty="0" smtClean="0"/>
              <a:t>Hillary Clinton</a:t>
            </a:r>
          </a:p>
          <a:p>
            <a:endParaRPr lang="en-US" sz="2400" b="0" i="1" dirty="0">
              <a:solidFill>
                <a:srgbClr val="292221"/>
              </a:solidFill>
              <a:effectLst/>
              <a:latin typeface="Georgia"/>
            </a:endParaRPr>
          </a:p>
          <a:p>
            <a:r>
              <a:rPr lang="en-US" dirty="0"/>
              <a:t>By </a:t>
            </a:r>
            <a:r>
              <a:rPr lang="en-US" cap="all" dirty="0">
                <a:hlinkClick r:id="rId3"/>
              </a:rPr>
              <a:t>JON </a:t>
            </a:r>
            <a:r>
              <a:rPr lang="en-US" cap="all" dirty="0" smtClean="0">
                <a:hlinkClick r:id="rId3"/>
              </a:rPr>
              <a:t>AUSTIN</a:t>
            </a:r>
            <a:r>
              <a:rPr lang="en-US" dirty="0"/>
              <a:t> </a:t>
            </a:r>
            <a:r>
              <a:rPr lang="en-US" dirty="0" smtClean="0"/>
              <a:t>PUBLISHED</a:t>
            </a:r>
            <a:r>
              <a:rPr lang="en-US" dirty="0"/>
              <a:t>: 12:33, Mon, Jan 4, 2016</a:t>
            </a:r>
          </a:p>
          <a:p>
            <a:endParaRPr lang="en-US" b="0" i="0" dirty="0">
              <a:solidFill>
                <a:srgbClr val="292221"/>
              </a:solidFill>
              <a:effectLst/>
              <a:latin typeface="Georgia"/>
            </a:endParaRPr>
          </a:p>
          <a:p>
            <a:endParaRPr lang="en-US" sz="2800" b="0" i="0" dirty="0">
              <a:solidFill>
                <a:srgbClr val="292221"/>
              </a:solidFill>
              <a:effectLst/>
              <a:latin typeface="Georgia"/>
            </a:endParaRPr>
          </a:p>
        </p:txBody>
      </p:sp>
    </p:spTree>
    <p:extLst>
      <p:ext uri="{BB962C8B-B14F-4D97-AF65-F5344CB8AC3E}">
        <p14:creationId xmlns:p14="http://schemas.microsoft.com/office/powerpoint/2010/main" val="795980271"/>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750"/>
                                        <p:tgtEl>
                                          <p:spTgt spid="1026"/>
                                        </p:tgtEl>
                                      </p:cBhvr>
                                    </p:animEffect>
                                    <p:anim calcmode="lin" valueType="num">
                                      <p:cBhvr>
                                        <p:cTn id="8" dur="1750" fill="hold"/>
                                        <p:tgtEl>
                                          <p:spTgt spid="1026"/>
                                        </p:tgtEl>
                                        <p:attrNameLst>
                                          <p:attrName>ppt_x</p:attrName>
                                        </p:attrNameLst>
                                      </p:cBhvr>
                                      <p:tavLst>
                                        <p:tav tm="0">
                                          <p:val>
                                            <p:strVal val="#ppt_x"/>
                                          </p:val>
                                        </p:tav>
                                        <p:tav tm="100000">
                                          <p:val>
                                            <p:strVal val="#ppt_x"/>
                                          </p:val>
                                        </p:tav>
                                      </p:tavLst>
                                    </p:anim>
                                    <p:anim calcmode="lin" valueType="num">
                                      <p:cBhvr>
                                        <p:cTn id="9" dur="1750" fill="hold"/>
                                        <p:tgtEl>
                                          <p:spTgt spid="1026"/>
                                        </p:tgtEl>
                                        <p:attrNameLst>
                                          <p:attrName>ppt_y</p:attrName>
                                        </p:attrNameLst>
                                      </p:cBhvr>
                                      <p:tavLst>
                                        <p:tav tm="0">
                                          <p:val>
                                            <p:strVal val="#ppt_y-.1"/>
                                          </p:val>
                                        </p:tav>
                                        <p:tav tm="100000">
                                          <p:val>
                                            <p:strVal val="#ppt_y"/>
                                          </p:val>
                                        </p:tav>
                                      </p:tavLst>
                                    </p:anim>
                                  </p:childTnLst>
                                </p:cTn>
                              </p:par>
                            </p:childTnLst>
                          </p:cTn>
                        </p:par>
                        <p:par>
                          <p:cTn id="10" fill="hold">
                            <p:stCondLst>
                              <p:cond delay="1750"/>
                            </p:stCondLst>
                            <p:childTnLst>
                              <p:par>
                                <p:cTn id="11" presetID="9"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1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1981200"/>
            <a:ext cx="7924800" cy="1508105"/>
          </a:xfrm>
          <a:prstGeom prst="rect">
            <a:avLst/>
          </a:prstGeom>
        </p:spPr>
        <p:txBody>
          <a:bodyPr wrap="square">
            <a:spAutoFit/>
          </a:bodyPr>
          <a:lstStyle/>
          <a:p>
            <a:r>
              <a:rPr lang="en-US" sz="2800" dirty="0"/>
              <a:t>"We all know that UFOs are real. All we need to ask is where do they come from, and what do they want?"</a:t>
            </a:r>
          </a:p>
          <a:p>
            <a:r>
              <a:rPr lang="en-US" i="1" dirty="0"/>
              <a:t>  </a:t>
            </a:r>
            <a:endParaRPr lang="en-US" i="1" dirty="0" smtClean="0"/>
          </a:p>
          <a:p>
            <a:r>
              <a:rPr lang="en-US" i="1" dirty="0" smtClean="0"/>
              <a:t> </a:t>
            </a:r>
            <a:r>
              <a:rPr lang="en-US" i="1" dirty="0"/>
              <a:t>Apollo 14 Astronaut Capt. Edgar Mitchell</a:t>
            </a:r>
            <a:endParaRPr lang="en-US" dirty="0"/>
          </a:p>
        </p:txBody>
      </p:sp>
    </p:spTree>
    <p:extLst>
      <p:ext uri="{BB962C8B-B14F-4D97-AF65-F5344CB8AC3E}">
        <p14:creationId xmlns:p14="http://schemas.microsoft.com/office/powerpoint/2010/main" val="1593347244"/>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143000"/>
            <a:ext cx="8229600" cy="224676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2800" b="1" dirty="0" smtClean="0">
                <a:effectLst>
                  <a:outerShdw blurRad="38100" dist="38100" dir="2700000" algn="tl">
                    <a:srgbClr val="000000">
                      <a:alpha val="43137"/>
                    </a:srgbClr>
                  </a:outerShdw>
                </a:effectLst>
              </a:rPr>
              <a:t>Ephesians </a:t>
            </a:r>
            <a:r>
              <a:rPr lang="en-US" sz="2800" b="1" dirty="0">
                <a:effectLst>
                  <a:outerShdw blurRad="38100" dist="38100" dir="2700000" algn="tl">
                    <a:srgbClr val="000000">
                      <a:alpha val="43137"/>
                    </a:srgbClr>
                  </a:outerShdw>
                </a:effectLst>
              </a:rPr>
              <a:t>6:12  </a:t>
            </a:r>
            <a:endParaRPr lang="en-US" sz="2800" b="1" dirty="0" smtClean="0">
              <a:effectLst>
                <a:outerShdw blurRad="38100" dist="38100" dir="2700000" algn="tl">
                  <a:srgbClr val="000000">
                    <a:alpha val="43137"/>
                  </a:srgbClr>
                </a:outerShdw>
              </a:effectLst>
            </a:endParaRPr>
          </a:p>
          <a:p>
            <a:pPr algn="ctr"/>
            <a:r>
              <a:rPr lang="en-US" sz="2800" b="1" dirty="0" smtClean="0">
                <a:effectLst>
                  <a:outerShdw blurRad="38100" dist="38100" dir="2700000" algn="tl">
                    <a:srgbClr val="000000">
                      <a:alpha val="43137"/>
                    </a:srgbClr>
                  </a:outerShdw>
                </a:effectLst>
              </a:rPr>
              <a:t>For </a:t>
            </a:r>
            <a:r>
              <a:rPr lang="en-US" sz="2800" b="1" dirty="0">
                <a:effectLst>
                  <a:outerShdw blurRad="38100" dist="38100" dir="2700000" algn="tl">
                    <a:srgbClr val="000000">
                      <a:alpha val="43137"/>
                    </a:srgbClr>
                  </a:outerShdw>
                </a:effectLst>
              </a:rPr>
              <a:t>we wrestle not against flesh and blood, but against principalities, against powers, against the rulers of the darkness of this world, against spiritual wickedness in high </a:t>
            </a:r>
            <a:r>
              <a:rPr lang="en-US" sz="2800" b="1" i="1" dirty="0">
                <a:effectLst>
                  <a:outerShdw blurRad="38100" dist="38100" dir="2700000" algn="tl">
                    <a:srgbClr val="000000">
                      <a:alpha val="43137"/>
                    </a:srgbClr>
                  </a:outerShdw>
                </a:effectLst>
              </a:rPr>
              <a:t>places.</a:t>
            </a:r>
            <a:r>
              <a:rPr lang="en-US" sz="2800" b="1" dirty="0">
                <a:effectLst>
                  <a:outerShdw blurRad="38100" dist="38100" dir="2700000" algn="tl">
                    <a:srgbClr val="000000">
                      <a:alpha val="43137"/>
                    </a:srgbClr>
                  </a:outerShdw>
                </a:effectLst>
              </a:rPr>
              <a:t> </a:t>
            </a:r>
          </a:p>
        </p:txBody>
      </p:sp>
      <p:sp>
        <p:nvSpPr>
          <p:cNvPr id="3" name="TextBox 2"/>
          <p:cNvSpPr txBox="1"/>
          <p:nvPr/>
        </p:nvSpPr>
        <p:spPr>
          <a:xfrm>
            <a:off x="457201" y="4263025"/>
            <a:ext cx="8229600" cy="646331"/>
          </a:xfrm>
          <a:prstGeom prst="rect">
            <a:avLst/>
          </a:prstGeom>
          <a:noFill/>
        </p:spPr>
        <p:txBody>
          <a:bodyPr wrap="square" rtlCol="0">
            <a:spAutoFit/>
          </a:bodyPr>
          <a:lstStyle/>
          <a:p>
            <a:r>
              <a:rPr lang="en-US" i="1" dirty="0" smtClean="0"/>
              <a:t>“The believer’s enemies are the demonic hosts of Satan, always assembled for mortal combat”  </a:t>
            </a:r>
            <a:r>
              <a:rPr lang="en-US" dirty="0" smtClean="0"/>
              <a:t>Charles Caldwell Ryrie – Commentary, Ryrie Study Bible</a:t>
            </a:r>
            <a:endParaRPr lang="en-US" dirty="0"/>
          </a:p>
        </p:txBody>
      </p:sp>
    </p:spTree>
    <p:extLst>
      <p:ext uri="{BB962C8B-B14F-4D97-AF65-F5344CB8AC3E}">
        <p14:creationId xmlns:p14="http://schemas.microsoft.com/office/powerpoint/2010/main" val="624685987"/>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3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1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219200"/>
            <a:ext cx="8229600" cy="3170099"/>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3200" b="1" dirty="0" smtClean="0"/>
              <a:t>Matthew 16:2-3 </a:t>
            </a:r>
          </a:p>
          <a:p>
            <a:r>
              <a:rPr lang="en-US" sz="2800" dirty="0" smtClean="0"/>
              <a:t>2He </a:t>
            </a:r>
            <a:r>
              <a:rPr lang="en-US" sz="2800" dirty="0"/>
              <a:t>answered and said unto them, </a:t>
            </a:r>
            <a:r>
              <a:rPr lang="en-US" sz="2800" dirty="0">
                <a:solidFill>
                  <a:srgbClr val="FF0000"/>
                </a:solidFill>
              </a:rPr>
              <a:t>When it is evening, ye say, </a:t>
            </a:r>
            <a:r>
              <a:rPr lang="en-US" sz="2800" i="1" dirty="0">
                <a:solidFill>
                  <a:srgbClr val="FF0000"/>
                </a:solidFill>
              </a:rPr>
              <a:t>It will be</a:t>
            </a:r>
            <a:r>
              <a:rPr lang="en-US" sz="2800" dirty="0">
                <a:solidFill>
                  <a:srgbClr val="FF0000"/>
                </a:solidFill>
              </a:rPr>
              <a:t> fair weather: for the sky is red. </a:t>
            </a:r>
            <a:endParaRPr lang="en-US" sz="2800" dirty="0" smtClean="0">
              <a:solidFill>
                <a:srgbClr val="FF0000"/>
              </a:solidFill>
            </a:endParaRPr>
          </a:p>
          <a:p>
            <a:r>
              <a:rPr lang="en-US" sz="2800" dirty="0" smtClean="0">
                <a:solidFill>
                  <a:srgbClr val="FF0000"/>
                </a:solidFill>
              </a:rPr>
              <a:t>3And </a:t>
            </a:r>
            <a:r>
              <a:rPr lang="en-US" sz="2800" dirty="0">
                <a:solidFill>
                  <a:srgbClr val="FF0000"/>
                </a:solidFill>
              </a:rPr>
              <a:t>in the morning, </a:t>
            </a:r>
            <a:r>
              <a:rPr lang="en-US" sz="2800" i="1" dirty="0">
                <a:solidFill>
                  <a:srgbClr val="FF0000"/>
                </a:solidFill>
              </a:rPr>
              <a:t>It will be</a:t>
            </a:r>
            <a:r>
              <a:rPr lang="en-US" sz="2800" dirty="0">
                <a:solidFill>
                  <a:srgbClr val="FF0000"/>
                </a:solidFill>
              </a:rPr>
              <a:t> foul weather to day: for the sky is red and </a:t>
            </a:r>
            <a:r>
              <a:rPr lang="en-US" sz="2800" dirty="0" err="1">
                <a:solidFill>
                  <a:srgbClr val="FF0000"/>
                </a:solidFill>
              </a:rPr>
              <a:t>lowring</a:t>
            </a:r>
            <a:r>
              <a:rPr lang="en-US" sz="2800" dirty="0">
                <a:solidFill>
                  <a:srgbClr val="FF0000"/>
                </a:solidFill>
              </a:rPr>
              <a:t>. O </a:t>
            </a:r>
            <a:r>
              <a:rPr lang="en-US" sz="2800" i="1" dirty="0">
                <a:solidFill>
                  <a:srgbClr val="FF0000"/>
                </a:solidFill>
              </a:rPr>
              <a:t>ye</a:t>
            </a:r>
            <a:r>
              <a:rPr lang="en-US" sz="2800" dirty="0">
                <a:solidFill>
                  <a:srgbClr val="FF0000"/>
                </a:solidFill>
              </a:rPr>
              <a:t> hypocrites, ye can discern the face of the sky; </a:t>
            </a:r>
            <a:r>
              <a:rPr lang="en-US" sz="2800" b="1" u="sng" dirty="0">
                <a:solidFill>
                  <a:srgbClr val="FF0000"/>
                </a:solidFill>
              </a:rPr>
              <a:t>but can ye not </a:t>
            </a:r>
            <a:r>
              <a:rPr lang="en-US" sz="2800" b="1" i="1" u="sng" dirty="0">
                <a:solidFill>
                  <a:srgbClr val="FF0000"/>
                </a:solidFill>
              </a:rPr>
              <a:t>discern</a:t>
            </a:r>
            <a:r>
              <a:rPr lang="en-US" sz="2800" b="1" u="sng" dirty="0">
                <a:solidFill>
                  <a:srgbClr val="FF0000"/>
                </a:solidFill>
              </a:rPr>
              <a:t> the signs of the times</a:t>
            </a:r>
            <a:r>
              <a:rPr lang="en-US" sz="2800" dirty="0"/>
              <a:t>? </a:t>
            </a:r>
          </a:p>
        </p:txBody>
      </p:sp>
    </p:spTree>
    <p:extLst>
      <p:ext uri="{BB962C8B-B14F-4D97-AF65-F5344CB8AC3E}">
        <p14:creationId xmlns:p14="http://schemas.microsoft.com/office/powerpoint/2010/main" val="1338868244"/>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Pew Research Cent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Pew Research Cente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Pew Research Center"/>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8" descr="Pew Research Center"/>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49"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1266" y="990600"/>
            <a:ext cx="6096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785254" y="1253609"/>
            <a:ext cx="2196820" cy="523220"/>
          </a:xfrm>
          <a:prstGeom prst="rect">
            <a:avLst/>
          </a:prstGeom>
          <a:noFill/>
        </p:spPr>
        <p:txBody>
          <a:bodyPr wrap="none" rtlCol="0">
            <a:spAutoFit/>
          </a:bodyPr>
          <a:lstStyle/>
          <a:p>
            <a:r>
              <a:rPr lang="en-US" sz="2800" dirty="0" smtClean="0"/>
              <a:t>Pew Research</a:t>
            </a:r>
            <a:endParaRPr lang="en-US" sz="2800" dirty="0"/>
          </a:p>
        </p:txBody>
      </p:sp>
      <p:sp>
        <p:nvSpPr>
          <p:cNvPr id="7" name="Rectangle 6"/>
          <p:cNvSpPr/>
          <p:nvPr/>
        </p:nvSpPr>
        <p:spPr>
          <a:xfrm>
            <a:off x="2173266" y="2014643"/>
            <a:ext cx="4572000" cy="1200329"/>
          </a:xfrm>
          <a:prstGeom prst="rect">
            <a:avLst/>
          </a:prstGeom>
        </p:spPr>
        <p:txBody>
          <a:bodyPr>
            <a:spAutoFit/>
          </a:bodyPr>
          <a:lstStyle/>
          <a:p>
            <a:pPr algn="ctr" fontAlgn="base"/>
            <a:r>
              <a:rPr lang="en-US" i="1" cap="all" dirty="0"/>
              <a:t/>
            </a:r>
            <a:br>
              <a:rPr lang="en-US" i="1" cap="all" dirty="0"/>
            </a:br>
            <a:r>
              <a:rPr lang="en-US" i="1" cap="all" dirty="0"/>
              <a:t>Religion &amp; Public Life</a:t>
            </a:r>
          </a:p>
          <a:p>
            <a:r>
              <a:rPr lang="en-US" cap="all" dirty="0"/>
              <a:t/>
            </a:r>
            <a:br>
              <a:rPr lang="en-US" cap="all" dirty="0"/>
            </a:br>
            <a:endParaRPr lang="en-US" dirty="0"/>
          </a:p>
        </p:txBody>
      </p:sp>
      <p:sp>
        <p:nvSpPr>
          <p:cNvPr id="8" name="Rectangle 7"/>
          <p:cNvSpPr/>
          <p:nvPr/>
        </p:nvSpPr>
        <p:spPr>
          <a:xfrm>
            <a:off x="460375" y="2690336"/>
            <a:ext cx="8378825" cy="1661993"/>
          </a:xfrm>
          <a:prstGeom prst="rect">
            <a:avLst/>
          </a:prstGeom>
        </p:spPr>
        <p:txBody>
          <a:bodyPr wrap="square">
            <a:spAutoFit/>
          </a:bodyPr>
          <a:lstStyle/>
          <a:p>
            <a:pPr fontAlgn="base"/>
            <a:r>
              <a:rPr lang="en-US" cap="all" dirty="0"/>
              <a:t>MAY 12, 2015</a:t>
            </a:r>
          </a:p>
          <a:p>
            <a:pPr fontAlgn="base"/>
            <a:r>
              <a:rPr lang="en-US" sz="2800" b="1" dirty="0"/>
              <a:t>America’s Changing Religious Landscape</a:t>
            </a:r>
          </a:p>
          <a:p>
            <a:pPr fontAlgn="base"/>
            <a:r>
              <a:rPr lang="en-US" sz="2800" i="1" dirty="0"/>
              <a:t>Christians Decline Sharply as Share of Population; Unaffiliated and Other Faiths Continue to Grow</a:t>
            </a:r>
          </a:p>
        </p:txBody>
      </p:sp>
    </p:spTree>
    <p:extLst>
      <p:ext uri="{BB962C8B-B14F-4D97-AF65-F5344CB8AC3E}">
        <p14:creationId xmlns:p14="http://schemas.microsoft.com/office/powerpoint/2010/main" val="4286711375"/>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1447800"/>
            <a:ext cx="7772400" cy="3108543"/>
          </a:xfrm>
          <a:prstGeom prst="rect">
            <a:avLst/>
          </a:prstGeom>
        </p:spPr>
        <p:txBody>
          <a:bodyPr wrap="square">
            <a:spAutoFit/>
          </a:bodyPr>
          <a:lstStyle/>
          <a:p>
            <a:pPr algn="ctr"/>
            <a:r>
              <a:rPr lang="en-US" sz="2800" b="1" dirty="0"/>
              <a:t>The Paganizing of America</a:t>
            </a:r>
            <a:endParaRPr lang="en-US" sz="2800" dirty="0"/>
          </a:p>
          <a:p>
            <a:r>
              <a:rPr lang="en-US" sz="2800" b="1" dirty="0"/>
              <a:t> </a:t>
            </a:r>
            <a:endParaRPr lang="en-US" sz="2800" dirty="0"/>
          </a:p>
          <a:p>
            <a:r>
              <a:rPr lang="en-US" sz="2800" b="1" dirty="0"/>
              <a:t>I Timothy 4:1</a:t>
            </a:r>
            <a:endParaRPr lang="en-US" sz="2800" dirty="0"/>
          </a:p>
          <a:p>
            <a:r>
              <a:rPr lang="en-US" sz="2800" dirty="0"/>
              <a:t> </a:t>
            </a:r>
          </a:p>
          <a:p>
            <a:r>
              <a:rPr lang="en-US" sz="2800" dirty="0"/>
              <a:t>1Now the Spirit </a:t>
            </a:r>
            <a:r>
              <a:rPr lang="en-US" sz="2800" dirty="0" err="1"/>
              <a:t>speaketh</a:t>
            </a:r>
            <a:r>
              <a:rPr lang="en-US" sz="2800" dirty="0"/>
              <a:t> expressly, that in the </a:t>
            </a:r>
            <a:r>
              <a:rPr lang="en-US" sz="2800" u="sng" dirty="0"/>
              <a:t>latter times</a:t>
            </a:r>
            <a:r>
              <a:rPr lang="en-US" sz="2800" dirty="0"/>
              <a:t> some shall depart from the faith, giving heed </a:t>
            </a:r>
            <a:r>
              <a:rPr lang="en-US" sz="2800" u="sng" dirty="0"/>
              <a:t>to seducing spirits, and doctrines of devils;</a:t>
            </a:r>
            <a:endParaRPr lang="en-US" sz="2800" dirty="0"/>
          </a:p>
        </p:txBody>
      </p:sp>
    </p:spTree>
    <p:extLst>
      <p:ext uri="{BB962C8B-B14F-4D97-AF65-F5344CB8AC3E}">
        <p14:creationId xmlns:p14="http://schemas.microsoft.com/office/powerpoint/2010/main" val="701201409"/>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ilOnline US - news, sport, celebrity, science and health stor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981200"/>
            <a:ext cx="6477000" cy="1143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33400" y="3471797"/>
            <a:ext cx="8001000" cy="1508105"/>
          </a:xfrm>
          <a:prstGeom prst="rect">
            <a:avLst/>
          </a:prstGeom>
        </p:spPr>
        <p:txBody>
          <a:bodyPr wrap="square">
            <a:spAutoFit/>
          </a:bodyPr>
          <a:lstStyle/>
          <a:p>
            <a:r>
              <a:rPr lang="en-US" sz="2800" b="1" i="1" dirty="0"/>
              <a:t>Vatican to train army of exorcists to deal with rising number of ‘demonic possessions</a:t>
            </a:r>
            <a:r>
              <a:rPr lang="en-US" b="1" i="1" dirty="0"/>
              <a:t>’</a:t>
            </a:r>
            <a:br>
              <a:rPr lang="en-US" b="1" i="1" dirty="0"/>
            </a:br>
            <a:r>
              <a:rPr lang="en-US" dirty="0"/>
              <a:t/>
            </a:r>
            <a:br>
              <a:rPr lang="en-US" dirty="0"/>
            </a:br>
            <a:r>
              <a:rPr lang="en-US" dirty="0"/>
              <a:t>By </a:t>
            </a:r>
            <a:r>
              <a:rPr lang="en-US" u="sng" cap="all" dirty="0"/>
              <a:t>HANNAH ROBERTS IN ROME FOR MAILONLINE</a:t>
            </a:r>
            <a:endParaRPr lang="en-US" dirty="0"/>
          </a:p>
        </p:txBody>
      </p:sp>
    </p:spTree>
    <p:extLst>
      <p:ext uri="{BB962C8B-B14F-4D97-AF65-F5344CB8AC3E}">
        <p14:creationId xmlns:p14="http://schemas.microsoft.com/office/powerpoint/2010/main" val="710229784"/>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750"/>
                                        <p:tgtEl>
                                          <p:spTgt spid="1026"/>
                                        </p:tgtEl>
                                      </p:cBhvr>
                                    </p:animEffect>
                                    <p:anim calcmode="lin" valueType="num">
                                      <p:cBhvr>
                                        <p:cTn id="8" dur="1750" fill="hold"/>
                                        <p:tgtEl>
                                          <p:spTgt spid="1026"/>
                                        </p:tgtEl>
                                        <p:attrNameLst>
                                          <p:attrName>ppt_x</p:attrName>
                                        </p:attrNameLst>
                                      </p:cBhvr>
                                      <p:tavLst>
                                        <p:tav tm="0">
                                          <p:val>
                                            <p:strVal val="#ppt_x"/>
                                          </p:val>
                                        </p:tav>
                                        <p:tav tm="100000">
                                          <p:val>
                                            <p:strVal val="#ppt_x"/>
                                          </p:val>
                                        </p:tav>
                                      </p:tavLst>
                                    </p:anim>
                                    <p:anim calcmode="lin" valueType="num">
                                      <p:cBhvr>
                                        <p:cTn id="9" dur="1750" fill="hold"/>
                                        <p:tgtEl>
                                          <p:spTgt spid="1026"/>
                                        </p:tgtEl>
                                        <p:attrNameLst>
                                          <p:attrName>ppt_y</p:attrName>
                                        </p:attrNameLst>
                                      </p:cBhvr>
                                      <p:tavLst>
                                        <p:tav tm="0">
                                          <p:val>
                                            <p:strVal val="#ppt_y-.1"/>
                                          </p:val>
                                        </p:tav>
                                        <p:tav tm="100000">
                                          <p:val>
                                            <p:strVal val="#ppt_y"/>
                                          </p:val>
                                        </p:tav>
                                      </p:tavLst>
                                    </p:anim>
                                  </p:childTnLst>
                                </p:cTn>
                              </p:par>
                            </p:childTnLst>
                          </p:cTn>
                        </p:par>
                        <p:par>
                          <p:cTn id="10" fill="hold">
                            <p:stCondLst>
                              <p:cond delay="1750"/>
                            </p:stCondLst>
                            <p:childTnLst>
                              <p:par>
                                <p:cTn id="11" presetID="9"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1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11266" name="Picture 2" descr="Different Types of Religious Servic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295400"/>
            <a:ext cx="5965437"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752599" y="635923"/>
            <a:ext cx="5889237" cy="369332"/>
          </a:xfrm>
          <a:prstGeom prst="rect">
            <a:avLst/>
          </a:prstGeom>
        </p:spPr>
        <p:txBody>
          <a:bodyPr wrap="square">
            <a:spAutoFit/>
          </a:bodyPr>
          <a:lstStyle/>
          <a:p>
            <a:pPr algn="ctr"/>
            <a:r>
              <a:rPr lang="en-US" b="1" dirty="0"/>
              <a:t>2007 Pew Research Poll- US religious Landscape Survey</a:t>
            </a:r>
          </a:p>
        </p:txBody>
      </p:sp>
    </p:spTree>
    <p:extLst>
      <p:ext uri="{BB962C8B-B14F-4D97-AF65-F5344CB8AC3E}">
        <p14:creationId xmlns:p14="http://schemas.microsoft.com/office/powerpoint/2010/main" val="37035113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422412"/>
            <a:ext cx="8686800" cy="923330"/>
          </a:xfrm>
          <a:prstGeom prst="rect">
            <a:avLst/>
          </a:prstGeom>
        </p:spPr>
        <p:txBody>
          <a:bodyPr wrap="square">
            <a:spAutoFit/>
          </a:bodyPr>
          <a:lstStyle/>
          <a:p>
            <a:pPr marL="285750" lvl="0" indent="-285750">
              <a:buFont typeface="Wingdings" pitchFamily="2" charset="2"/>
              <a:buChar char="q"/>
            </a:pPr>
            <a:r>
              <a:rPr lang="en-US" b="1" dirty="0"/>
              <a:t>42% of Americans believe in ghosts (especially younger people), 36% each believe in creationism and UFOs, 29% believe in astrology, 26% believe in witches and 24% believe in reincarnation – that they were once another person.-</a:t>
            </a:r>
            <a:r>
              <a:rPr lang="en-US" b="1" i="1" dirty="0"/>
              <a:t>Harris Poll Dec.2013 </a:t>
            </a:r>
            <a:endParaRPr lang="en-US" b="1" dirty="0"/>
          </a:p>
        </p:txBody>
      </p:sp>
      <p:sp>
        <p:nvSpPr>
          <p:cNvPr id="6" name="Rectangle 5"/>
          <p:cNvSpPr/>
          <p:nvPr/>
        </p:nvSpPr>
        <p:spPr>
          <a:xfrm>
            <a:off x="228601" y="1447800"/>
            <a:ext cx="8458200" cy="1200329"/>
          </a:xfrm>
          <a:prstGeom prst="rect">
            <a:avLst/>
          </a:prstGeom>
        </p:spPr>
        <p:txBody>
          <a:bodyPr wrap="square">
            <a:spAutoFit/>
          </a:bodyPr>
          <a:lstStyle/>
          <a:p>
            <a:pPr marL="285750" lvl="0" indent="-285750">
              <a:buFont typeface="Wingdings" pitchFamily="2" charset="2"/>
              <a:buChar char="q"/>
            </a:pPr>
            <a:r>
              <a:rPr lang="en-US" b="1" dirty="0"/>
              <a:t>The 2001 American Religious Identification Survey (ARIS), which involved 50,000 participants, reported that the number of participants in the survey identifying themselves as deists grew at the rate of 717% between 1990 and 2001.-</a:t>
            </a:r>
            <a:r>
              <a:rPr lang="en-US" b="1" i="1" dirty="0"/>
              <a:t>2oo1 American Religious Identification Survey</a:t>
            </a:r>
            <a:endParaRPr lang="en-US" b="1" dirty="0"/>
          </a:p>
        </p:txBody>
      </p:sp>
      <p:sp>
        <p:nvSpPr>
          <p:cNvPr id="7" name="Rectangle 6"/>
          <p:cNvSpPr/>
          <p:nvPr/>
        </p:nvSpPr>
        <p:spPr>
          <a:xfrm>
            <a:off x="228602" y="2819400"/>
            <a:ext cx="8458200" cy="923330"/>
          </a:xfrm>
          <a:prstGeom prst="rect">
            <a:avLst/>
          </a:prstGeom>
        </p:spPr>
        <p:txBody>
          <a:bodyPr wrap="square">
            <a:spAutoFit/>
          </a:bodyPr>
          <a:lstStyle/>
          <a:p>
            <a:pPr marL="285750" lvl="0" indent="-285750">
              <a:buFont typeface="Wingdings" pitchFamily="2" charset="2"/>
              <a:buChar char="q"/>
            </a:pPr>
            <a:r>
              <a:rPr lang="en-US" b="1" dirty="0"/>
              <a:t>The American Religious Identification Survey gives Wicca an average annual growth of 143% for the period 1990 to 2001 (from 8,000 to 134,000 – </a:t>
            </a:r>
            <a:r>
              <a:rPr lang="en-US" b="1" i="1" dirty="0"/>
              <a:t>U.S. data</a:t>
            </a:r>
            <a:r>
              <a:rPr lang="en-US" b="1" dirty="0"/>
              <a:t> / similar for Canada &amp; Australia) – </a:t>
            </a:r>
            <a:r>
              <a:rPr lang="en-US" b="1" i="1" dirty="0"/>
              <a:t>2001 American Religious Identification Survey</a:t>
            </a:r>
            <a:endParaRPr lang="en-US" b="1" dirty="0"/>
          </a:p>
        </p:txBody>
      </p:sp>
      <p:sp>
        <p:nvSpPr>
          <p:cNvPr id="8" name="Rectangle 7"/>
          <p:cNvSpPr/>
          <p:nvPr/>
        </p:nvSpPr>
        <p:spPr>
          <a:xfrm>
            <a:off x="228602" y="3962400"/>
            <a:ext cx="8458200" cy="1815882"/>
          </a:xfrm>
          <a:prstGeom prst="rect">
            <a:avLst/>
          </a:prstGeom>
        </p:spPr>
        <p:txBody>
          <a:bodyPr wrap="square">
            <a:spAutoFit/>
          </a:bodyPr>
          <a:lstStyle/>
          <a:p>
            <a:r>
              <a:rPr lang="en-US" sz="2000" b="1" dirty="0"/>
              <a:t>More US Christians Mix In ‘Eastern New Age Beliefs- </a:t>
            </a:r>
            <a:r>
              <a:rPr lang="en-US" sz="2000" b="1" i="1" dirty="0"/>
              <a:t>USA Today Article. Dec. </a:t>
            </a:r>
            <a:r>
              <a:rPr lang="en-US" sz="2000" b="1" i="1" dirty="0" smtClean="0"/>
              <a:t>10th</a:t>
            </a:r>
            <a:r>
              <a:rPr lang="en-US" sz="2000" b="1" i="1" dirty="0"/>
              <a:t>, 2009</a:t>
            </a:r>
            <a:r>
              <a:rPr lang="en-US" sz="2000" b="1" dirty="0"/>
              <a:t>“</a:t>
            </a:r>
          </a:p>
          <a:p>
            <a:r>
              <a:rPr lang="en-US" dirty="0"/>
              <a:t> </a:t>
            </a:r>
          </a:p>
          <a:p>
            <a:r>
              <a:rPr lang="en-US" dirty="0"/>
              <a:t>“Elements of Eastern faiths and New Age thinking have been widely adopted by 65% of U.S. adults, including many who call themselves Protestants and Catholics, according to a survey by the Pew Forum on Religion &amp; Public Life released Wednesday.”</a:t>
            </a:r>
          </a:p>
        </p:txBody>
      </p:sp>
    </p:spTree>
    <p:extLst>
      <p:ext uri="{BB962C8B-B14F-4D97-AF65-F5344CB8AC3E}">
        <p14:creationId xmlns:p14="http://schemas.microsoft.com/office/powerpoint/2010/main" val="2556429445"/>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399" y="1981200"/>
            <a:ext cx="8763001" cy="830997"/>
          </a:xfrm>
          <a:prstGeom prst="rect">
            <a:avLst/>
          </a:prstGeom>
        </p:spPr>
        <p:txBody>
          <a:bodyPr wrap="square">
            <a:spAutoFit/>
          </a:bodyPr>
          <a:lstStyle/>
          <a:p>
            <a:pPr algn="ctr"/>
            <a:r>
              <a:rPr lang="en-US" sz="4800" b="1" dirty="0">
                <a:latin typeface="Copperplate Gothic Bold" pitchFamily="34" charset="0"/>
              </a:rPr>
              <a:t>The stage has been </a:t>
            </a:r>
            <a:r>
              <a:rPr lang="en-US" sz="4800" b="1" dirty="0" smtClean="0">
                <a:latin typeface="Copperplate Gothic Bold" pitchFamily="34" charset="0"/>
              </a:rPr>
              <a:t>set</a:t>
            </a:r>
            <a:endParaRPr lang="en-US" sz="4800" b="1" i="1" u="sng" dirty="0"/>
          </a:p>
        </p:txBody>
      </p:sp>
    </p:spTree>
    <p:extLst>
      <p:ext uri="{BB962C8B-B14F-4D97-AF65-F5344CB8AC3E}">
        <p14:creationId xmlns:p14="http://schemas.microsoft.com/office/powerpoint/2010/main" val="3111731206"/>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0"/>
                                        <p:tgtEl>
                                          <p:spTgt spid="2"/>
                                        </p:tgtEl>
                                      </p:cBhvr>
                                    </p:animEffect>
                                    <p:anim calcmode="lin" valueType="num">
                                      <p:cBhvr>
                                        <p:cTn id="8" dur="2500" fill="hold"/>
                                        <p:tgtEl>
                                          <p:spTgt spid="2"/>
                                        </p:tgtEl>
                                        <p:attrNameLst>
                                          <p:attrName>ppt_x</p:attrName>
                                        </p:attrNameLst>
                                      </p:cBhvr>
                                      <p:tavLst>
                                        <p:tav tm="0">
                                          <p:val>
                                            <p:strVal val="#ppt_x"/>
                                          </p:val>
                                        </p:tav>
                                        <p:tav tm="100000">
                                          <p:val>
                                            <p:strVal val="#ppt_x"/>
                                          </p:val>
                                        </p:tav>
                                      </p:tavLst>
                                    </p:anim>
                                    <p:anim calcmode="lin" valueType="num">
                                      <p:cBhvr>
                                        <p:cTn id="9" dur="2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152400"/>
            <a:ext cx="8686800" cy="1138773"/>
          </a:xfrm>
          <a:prstGeom prst="rect">
            <a:avLst/>
          </a:prstGeom>
        </p:spPr>
        <p:txBody>
          <a:bodyPr wrap="square">
            <a:spAutoFit/>
          </a:bodyPr>
          <a:lstStyle/>
          <a:p>
            <a:r>
              <a:rPr lang="en-US" sz="3200" b="1" dirty="0" smtClean="0">
                <a:latin typeface="Georgia"/>
                <a:ea typeface="Times New Roman"/>
              </a:rPr>
              <a:t>I.  Occultism </a:t>
            </a:r>
            <a:r>
              <a:rPr lang="en-US" sz="3200" b="1" dirty="0">
                <a:latin typeface="Georgia"/>
                <a:ea typeface="Times New Roman"/>
              </a:rPr>
              <a:t>in the Old Testament </a:t>
            </a:r>
            <a:r>
              <a:rPr lang="en-US" sz="3200" b="1" dirty="0" smtClean="0">
                <a:latin typeface="Georgia"/>
                <a:ea typeface="Times New Roman"/>
              </a:rPr>
              <a:t>&amp;</a:t>
            </a:r>
            <a:endParaRPr lang="en-US" sz="3200" b="1" dirty="0">
              <a:latin typeface="Georgia"/>
              <a:ea typeface="Times New Roman"/>
            </a:endParaRPr>
          </a:p>
          <a:p>
            <a:r>
              <a:rPr lang="en-US" sz="3600" b="1" dirty="0" smtClean="0">
                <a:latin typeface="Georgia"/>
                <a:ea typeface="Times New Roman"/>
              </a:rPr>
              <a:t>     </a:t>
            </a:r>
            <a:r>
              <a:rPr lang="en-US" sz="3200" b="1" dirty="0" smtClean="0">
                <a:latin typeface="Georgia"/>
                <a:ea typeface="Times New Roman"/>
              </a:rPr>
              <a:t>New </a:t>
            </a:r>
            <a:r>
              <a:rPr lang="en-US" sz="3200" b="1" dirty="0">
                <a:latin typeface="Georgia"/>
                <a:ea typeface="Times New Roman"/>
              </a:rPr>
              <a:t>Testament</a:t>
            </a:r>
            <a:endParaRPr lang="en-US" sz="3200" dirty="0">
              <a:effectLst/>
              <a:latin typeface="Times New Roman"/>
              <a:ea typeface="Times New Roman"/>
            </a:endParaRPr>
          </a:p>
        </p:txBody>
      </p:sp>
      <p:sp>
        <p:nvSpPr>
          <p:cNvPr id="5" name="Rectangle 4"/>
          <p:cNvSpPr/>
          <p:nvPr/>
        </p:nvSpPr>
        <p:spPr>
          <a:xfrm>
            <a:off x="381000" y="2380596"/>
            <a:ext cx="6429965" cy="523220"/>
          </a:xfrm>
          <a:prstGeom prst="rect">
            <a:avLst/>
          </a:prstGeom>
        </p:spPr>
        <p:txBody>
          <a:bodyPr wrap="none">
            <a:spAutoFit/>
          </a:bodyPr>
          <a:lstStyle/>
          <a:p>
            <a:pPr marL="228600" marR="0" indent="-228600">
              <a:spcBef>
                <a:spcPts val="0"/>
              </a:spcBef>
              <a:spcAft>
                <a:spcPts val="0"/>
              </a:spcAft>
            </a:pPr>
            <a:r>
              <a:rPr lang="en-US" sz="2800" b="1">
                <a:latin typeface="Georgia"/>
                <a:ea typeface="Times New Roman"/>
                <a:cs typeface="Georgia"/>
              </a:rPr>
              <a:t>Exodus </a:t>
            </a:r>
            <a:r>
              <a:rPr lang="en-US" sz="2800" b="1" smtClean="0">
                <a:latin typeface="Georgia"/>
                <a:ea typeface="Times New Roman"/>
                <a:cs typeface="Georgia"/>
              </a:rPr>
              <a:t>7:10-11, 22, 8:7, 18-19, 9:11</a:t>
            </a:r>
            <a:endParaRPr lang="en-US" sz="2800" dirty="0">
              <a:effectLst/>
              <a:latin typeface="Times New Roman"/>
              <a:ea typeface="Times New Roman"/>
            </a:endParaRPr>
          </a:p>
        </p:txBody>
      </p:sp>
      <p:sp>
        <p:nvSpPr>
          <p:cNvPr id="6" name="Rectangle 5"/>
          <p:cNvSpPr/>
          <p:nvPr/>
        </p:nvSpPr>
        <p:spPr>
          <a:xfrm>
            <a:off x="389722" y="3048000"/>
            <a:ext cx="5413661" cy="523220"/>
          </a:xfrm>
          <a:prstGeom prst="rect">
            <a:avLst/>
          </a:prstGeom>
        </p:spPr>
        <p:txBody>
          <a:bodyPr wrap="none">
            <a:spAutoFit/>
          </a:bodyPr>
          <a:lstStyle/>
          <a:p>
            <a:r>
              <a:rPr lang="en-US" sz="2800" b="1" dirty="0">
                <a:latin typeface="Georgia"/>
                <a:ea typeface="Times New Roman"/>
              </a:rPr>
              <a:t>I Samuel 28:7-8, 11, 15, 16-19</a:t>
            </a:r>
            <a:endParaRPr lang="en-US" sz="2800" dirty="0">
              <a:effectLst/>
              <a:latin typeface="Times New Roman"/>
              <a:ea typeface="Times New Roman"/>
            </a:endParaRPr>
          </a:p>
        </p:txBody>
      </p:sp>
      <p:sp>
        <p:nvSpPr>
          <p:cNvPr id="8" name="Rectangle 7"/>
          <p:cNvSpPr/>
          <p:nvPr/>
        </p:nvSpPr>
        <p:spPr>
          <a:xfrm rot="10800000" flipV="1">
            <a:off x="389015" y="3629116"/>
            <a:ext cx="3472424" cy="523220"/>
          </a:xfrm>
          <a:prstGeom prst="rect">
            <a:avLst/>
          </a:prstGeom>
        </p:spPr>
        <p:txBody>
          <a:bodyPr wrap="square">
            <a:spAutoFit/>
          </a:bodyPr>
          <a:lstStyle/>
          <a:p>
            <a:pPr marL="228600" marR="0" indent="-228600">
              <a:spcBef>
                <a:spcPts val="0"/>
              </a:spcBef>
              <a:spcAft>
                <a:spcPts val="0"/>
              </a:spcAft>
            </a:pPr>
            <a:r>
              <a:rPr lang="en-US" sz="2800" b="1" dirty="0">
                <a:latin typeface="Georgia"/>
                <a:ea typeface="Times New Roman"/>
                <a:cs typeface="Georgia"/>
              </a:rPr>
              <a:t>I Chronicles 10:13</a:t>
            </a:r>
            <a:endParaRPr lang="en-US" sz="2800" dirty="0">
              <a:effectLst/>
              <a:latin typeface="Times New Roman"/>
              <a:ea typeface="Times New Roman"/>
            </a:endParaRPr>
          </a:p>
        </p:txBody>
      </p:sp>
      <p:sp>
        <p:nvSpPr>
          <p:cNvPr id="9" name="Rectangle 8"/>
          <p:cNvSpPr/>
          <p:nvPr/>
        </p:nvSpPr>
        <p:spPr>
          <a:xfrm>
            <a:off x="389015" y="4292118"/>
            <a:ext cx="2880917" cy="523220"/>
          </a:xfrm>
          <a:prstGeom prst="rect">
            <a:avLst/>
          </a:prstGeom>
        </p:spPr>
        <p:txBody>
          <a:bodyPr wrap="none">
            <a:spAutoFit/>
          </a:bodyPr>
          <a:lstStyle/>
          <a:p>
            <a:r>
              <a:rPr lang="en-US" sz="2800" b="1" dirty="0">
                <a:latin typeface="Georgia"/>
                <a:ea typeface="Times New Roman"/>
              </a:rPr>
              <a:t>II Kings 16:2-4</a:t>
            </a:r>
            <a:endParaRPr lang="en-US" sz="2800" dirty="0">
              <a:effectLst/>
              <a:latin typeface="Times New Roman"/>
              <a:ea typeface="Times New Roman"/>
            </a:endParaRPr>
          </a:p>
        </p:txBody>
      </p:sp>
      <p:sp>
        <p:nvSpPr>
          <p:cNvPr id="10" name="Rectangle 9"/>
          <p:cNvSpPr/>
          <p:nvPr/>
        </p:nvSpPr>
        <p:spPr>
          <a:xfrm>
            <a:off x="381000" y="4953000"/>
            <a:ext cx="3350597" cy="523220"/>
          </a:xfrm>
          <a:prstGeom prst="rect">
            <a:avLst/>
          </a:prstGeom>
        </p:spPr>
        <p:txBody>
          <a:bodyPr wrap="none">
            <a:spAutoFit/>
          </a:bodyPr>
          <a:lstStyle/>
          <a:p>
            <a:r>
              <a:rPr lang="en-US" sz="2800" b="1" dirty="0">
                <a:latin typeface="Georgia"/>
                <a:ea typeface="Times New Roman"/>
                <a:cs typeface="Georgia"/>
              </a:rPr>
              <a:t>II Kings 21: 1-2, 6</a:t>
            </a:r>
            <a:endParaRPr lang="en-US" sz="2800" dirty="0">
              <a:effectLst/>
              <a:latin typeface="Times New Roman"/>
              <a:ea typeface="Times New Roman"/>
            </a:endParaRPr>
          </a:p>
        </p:txBody>
      </p:sp>
      <p:sp>
        <p:nvSpPr>
          <p:cNvPr id="11" name="Rectangle 10"/>
          <p:cNvSpPr/>
          <p:nvPr/>
        </p:nvSpPr>
        <p:spPr>
          <a:xfrm>
            <a:off x="381000" y="5562600"/>
            <a:ext cx="2582758" cy="523220"/>
          </a:xfrm>
          <a:prstGeom prst="rect">
            <a:avLst/>
          </a:prstGeom>
        </p:spPr>
        <p:txBody>
          <a:bodyPr wrap="none">
            <a:spAutoFit/>
          </a:bodyPr>
          <a:lstStyle/>
          <a:p>
            <a:pPr marL="228600" marR="0" indent="-228600">
              <a:spcBef>
                <a:spcPts val="0"/>
              </a:spcBef>
              <a:spcAft>
                <a:spcPts val="0"/>
              </a:spcAft>
            </a:pPr>
            <a:r>
              <a:rPr lang="en-US" sz="2800" b="1" dirty="0">
                <a:latin typeface="Georgia"/>
                <a:ea typeface="Times New Roman"/>
                <a:cs typeface="Georgia"/>
              </a:rPr>
              <a:t>Joshua 13:22</a:t>
            </a:r>
            <a:endParaRPr lang="en-US" sz="2800" dirty="0">
              <a:effectLst/>
              <a:latin typeface="Times New Roman"/>
              <a:ea typeface="Times New Roman"/>
            </a:endParaRPr>
          </a:p>
        </p:txBody>
      </p:sp>
      <p:sp>
        <p:nvSpPr>
          <p:cNvPr id="12" name="Rectangle 11"/>
          <p:cNvSpPr/>
          <p:nvPr/>
        </p:nvSpPr>
        <p:spPr>
          <a:xfrm>
            <a:off x="396353" y="1676400"/>
            <a:ext cx="1083951" cy="523220"/>
          </a:xfrm>
          <a:prstGeom prst="rect">
            <a:avLst/>
          </a:prstGeom>
        </p:spPr>
        <p:txBody>
          <a:bodyPr wrap="none">
            <a:spAutoFit/>
          </a:bodyPr>
          <a:lstStyle/>
          <a:p>
            <a:r>
              <a:rPr lang="en-US" sz="2800" b="1" dirty="0">
                <a:latin typeface="Georgia"/>
                <a:ea typeface="Times New Roman"/>
                <a:cs typeface="Georgia"/>
              </a:rPr>
              <a:t>{OT}</a:t>
            </a:r>
            <a:endParaRPr lang="en-US" sz="2800" dirty="0">
              <a:effectLst/>
              <a:latin typeface="Times New Roman"/>
              <a:ea typeface="Times New Roman"/>
            </a:endParaRPr>
          </a:p>
        </p:txBody>
      </p:sp>
    </p:spTree>
    <p:extLst>
      <p:ext uri="{BB962C8B-B14F-4D97-AF65-F5344CB8AC3E}">
        <p14:creationId xmlns:p14="http://schemas.microsoft.com/office/powerpoint/2010/main" val="2365922745"/>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762000"/>
            <a:ext cx="7772400" cy="923330"/>
          </a:xfrm>
          <a:prstGeom prst="rect">
            <a:avLst/>
          </a:prstGeom>
        </p:spPr>
        <p:txBody>
          <a:bodyPr wrap="square">
            <a:spAutoFit/>
          </a:bodyPr>
          <a:lstStyle/>
          <a:p>
            <a:pPr marL="285750" indent="-285750">
              <a:buFont typeface="Wingdings" pitchFamily="2" charset="2"/>
              <a:buChar char="q"/>
            </a:pPr>
            <a:r>
              <a:rPr lang="en-US" dirty="0">
                <a:latin typeface="Georgia"/>
                <a:ea typeface="Times New Roman"/>
              </a:rPr>
              <a:t>Sorcerers = Strong’s H3784 </a:t>
            </a:r>
            <a:r>
              <a:rPr lang="en-US" dirty="0" err="1">
                <a:latin typeface="Georgia"/>
                <a:ea typeface="Times New Roman"/>
              </a:rPr>
              <a:t>kâshaph</a:t>
            </a:r>
            <a:r>
              <a:rPr lang="en-US" dirty="0">
                <a:latin typeface="Georgia"/>
                <a:ea typeface="Times New Roman"/>
              </a:rPr>
              <a:t> </a:t>
            </a:r>
            <a:r>
              <a:rPr lang="en-US" i="1" dirty="0" err="1">
                <a:latin typeface="Georgia"/>
                <a:ea typeface="Times New Roman"/>
              </a:rPr>
              <a:t>kaw-shaf</a:t>
            </a:r>
            <a:r>
              <a:rPr lang="en-US" i="1" dirty="0">
                <a:latin typeface="Georgia"/>
                <a:ea typeface="Times New Roman"/>
              </a:rPr>
              <a:t>'</a:t>
            </a:r>
            <a:r>
              <a:rPr lang="en-US" dirty="0">
                <a:latin typeface="Georgia"/>
                <a:ea typeface="Times New Roman"/>
              </a:rPr>
              <a:t> A primitive root; properly to </a:t>
            </a:r>
            <a:r>
              <a:rPr lang="en-US" i="1" dirty="0">
                <a:latin typeface="Georgia"/>
                <a:ea typeface="Times New Roman"/>
              </a:rPr>
              <a:t>whisper</a:t>
            </a:r>
            <a:r>
              <a:rPr lang="en-US" dirty="0">
                <a:latin typeface="Georgia"/>
                <a:ea typeface="Times New Roman"/>
              </a:rPr>
              <a:t> a spell, that is, to </a:t>
            </a:r>
            <a:r>
              <a:rPr lang="en-US" i="1" dirty="0" err="1">
                <a:latin typeface="Georgia"/>
                <a:ea typeface="Times New Roman"/>
              </a:rPr>
              <a:t>inchant</a:t>
            </a:r>
            <a:r>
              <a:rPr lang="en-US" dirty="0">
                <a:latin typeface="Georgia"/>
                <a:ea typeface="Times New Roman"/>
              </a:rPr>
              <a:t> or </a:t>
            </a:r>
            <a:r>
              <a:rPr lang="en-US" dirty="0" err="1">
                <a:latin typeface="Georgia"/>
                <a:ea typeface="Times New Roman"/>
              </a:rPr>
              <a:t>practise</a:t>
            </a:r>
            <a:r>
              <a:rPr lang="en-US" dirty="0">
                <a:latin typeface="Georgia"/>
                <a:ea typeface="Times New Roman"/>
              </a:rPr>
              <a:t> magic: - sorcerer, (use) witch (-craft).</a:t>
            </a:r>
            <a:endParaRPr lang="en-US" sz="4400" dirty="0">
              <a:effectLst/>
              <a:latin typeface="Times New Roman"/>
              <a:ea typeface="Times New Roman"/>
            </a:endParaRPr>
          </a:p>
        </p:txBody>
      </p:sp>
      <p:sp>
        <p:nvSpPr>
          <p:cNvPr id="3" name="Rectangle 2"/>
          <p:cNvSpPr/>
          <p:nvPr/>
        </p:nvSpPr>
        <p:spPr>
          <a:xfrm>
            <a:off x="381000" y="1905000"/>
            <a:ext cx="7772400" cy="3508653"/>
          </a:xfrm>
          <a:prstGeom prst="rect">
            <a:avLst/>
          </a:prstGeom>
        </p:spPr>
        <p:txBody>
          <a:bodyPr wrap="square">
            <a:spAutoFit/>
          </a:bodyPr>
          <a:lstStyle/>
          <a:p>
            <a:pPr marL="285750" indent="-285750">
              <a:buFont typeface="Wingdings" pitchFamily="2" charset="2"/>
              <a:buChar char="q"/>
            </a:pPr>
            <a:r>
              <a:rPr lang="en-US" dirty="0" smtClean="0">
                <a:latin typeface="Georgia"/>
                <a:ea typeface="Times New Roman"/>
              </a:rPr>
              <a:t>Familiar </a:t>
            </a:r>
            <a:r>
              <a:rPr lang="en-US" dirty="0">
                <a:latin typeface="Georgia"/>
                <a:ea typeface="Times New Roman"/>
              </a:rPr>
              <a:t>spirit = </a:t>
            </a:r>
            <a:r>
              <a:rPr lang="en-US" i="1" dirty="0" err="1">
                <a:latin typeface="Georgia"/>
                <a:ea typeface="Times New Roman"/>
              </a:rPr>
              <a:t>obe</a:t>
            </a:r>
            <a:endParaRPr lang="en-US" sz="4400" dirty="0">
              <a:latin typeface="Times New Roman"/>
              <a:ea typeface="Times New Roman"/>
            </a:endParaRPr>
          </a:p>
          <a:p>
            <a:pPr marL="287338"/>
            <a:r>
              <a:rPr lang="en-US" dirty="0" smtClean="0">
                <a:latin typeface="Georgia"/>
                <a:ea typeface="Times New Roman"/>
              </a:rPr>
              <a:t> From </a:t>
            </a:r>
            <a:r>
              <a:rPr lang="en-US" dirty="0">
                <a:latin typeface="Georgia"/>
                <a:ea typeface="Times New Roman"/>
              </a:rPr>
              <a:t>the same as </a:t>
            </a:r>
            <a:r>
              <a:rPr lang="en-US" u="sng" dirty="0">
                <a:latin typeface="Georgia"/>
                <a:ea typeface="Times New Roman"/>
              </a:rPr>
              <a:t>H1</a:t>
            </a:r>
            <a:r>
              <a:rPr lang="en-US" dirty="0">
                <a:latin typeface="Georgia"/>
                <a:ea typeface="Times New Roman"/>
              </a:rPr>
              <a:t> (apparently through the idea of </a:t>
            </a:r>
            <a:r>
              <a:rPr lang="en-US" i="1" dirty="0">
                <a:latin typeface="Georgia"/>
                <a:ea typeface="Times New Roman"/>
              </a:rPr>
              <a:t>prattling</a:t>
            </a:r>
            <a:r>
              <a:rPr lang="en-US" dirty="0">
                <a:latin typeface="Georgia"/>
                <a:ea typeface="Times New Roman"/>
              </a:rPr>
              <a:t> a father’s </a:t>
            </a:r>
            <a:r>
              <a:rPr lang="en-US" dirty="0" smtClean="0">
                <a:latin typeface="Georgia"/>
                <a:ea typeface="Times New Roman"/>
              </a:rPr>
              <a:t>  name</a:t>
            </a:r>
            <a:r>
              <a:rPr lang="en-US" dirty="0">
                <a:latin typeface="Georgia"/>
                <a:ea typeface="Times New Roman"/>
              </a:rPr>
              <a:t>); properly a </a:t>
            </a:r>
            <a:r>
              <a:rPr lang="en-US" i="1" dirty="0">
                <a:latin typeface="Georgia"/>
                <a:ea typeface="Times New Roman"/>
              </a:rPr>
              <a:t>mumble</a:t>
            </a:r>
            <a:r>
              <a:rPr lang="en-US" dirty="0">
                <a:latin typeface="Georgia"/>
                <a:ea typeface="Times New Roman"/>
              </a:rPr>
              <a:t>, that is, a water </a:t>
            </a:r>
            <a:r>
              <a:rPr lang="en-US" i="1" dirty="0">
                <a:latin typeface="Georgia"/>
                <a:ea typeface="Times New Roman"/>
              </a:rPr>
              <a:t>skin</a:t>
            </a:r>
            <a:r>
              <a:rPr lang="en-US" dirty="0">
                <a:latin typeface="Georgia"/>
                <a:ea typeface="Times New Roman"/>
              </a:rPr>
              <a:t> (from its hollow </a:t>
            </a:r>
            <a:r>
              <a:rPr lang="en-US" dirty="0" smtClean="0">
                <a:latin typeface="Georgia"/>
                <a:ea typeface="Times New Roman"/>
              </a:rPr>
              <a:t>sound</a:t>
            </a:r>
            <a:r>
              <a:rPr lang="en-US" dirty="0">
                <a:latin typeface="Georgia"/>
                <a:ea typeface="Times New Roman"/>
              </a:rPr>
              <a:t>); hence a </a:t>
            </a:r>
            <a:r>
              <a:rPr lang="en-US" i="1" dirty="0">
                <a:latin typeface="Georgia"/>
                <a:ea typeface="Times New Roman"/>
              </a:rPr>
              <a:t>necromancer</a:t>
            </a:r>
            <a:r>
              <a:rPr lang="en-US" dirty="0">
                <a:latin typeface="Georgia"/>
                <a:ea typeface="Times New Roman"/>
              </a:rPr>
              <a:t> (ventriloquist, as from a jar): - </a:t>
            </a:r>
            <a:r>
              <a:rPr lang="en-US" dirty="0" smtClean="0">
                <a:latin typeface="Georgia"/>
                <a:ea typeface="Times New Roman"/>
              </a:rPr>
              <a:t>bottle</a:t>
            </a:r>
            <a:r>
              <a:rPr lang="en-US" dirty="0">
                <a:latin typeface="Georgia"/>
                <a:ea typeface="Times New Roman"/>
              </a:rPr>
              <a:t>, familiar spirit –a demon</a:t>
            </a:r>
            <a:endParaRPr lang="en-US" sz="4400" dirty="0">
              <a:latin typeface="Times New Roman"/>
              <a:ea typeface="Times New Roman"/>
            </a:endParaRPr>
          </a:p>
          <a:p>
            <a:pPr marL="285750" indent="-285750">
              <a:buFont typeface="Wingdings" pitchFamily="2" charset="2"/>
              <a:buChar char="q"/>
            </a:pPr>
            <a:r>
              <a:rPr lang="en-US" dirty="0">
                <a:latin typeface="Georgia"/>
                <a:ea typeface="Times New Roman"/>
              </a:rPr>
              <a:t>Familiar Spirit= Strong’s H178 ‘</a:t>
            </a:r>
            <a:r>
              <a:rPr lang="en-US" dirty="0" err="1">
                <a:latin typeface="Georgia"/>
                <a:ea typeface="Times New Roman"/>
              </a:rPr>
              <a:t>obe</a:t>
            </a:r>
            <a:r>
              <a:rPr lang="en-US" dirty="0">
                <a:latin typeface="Georgia"/>
                <a:ea typeface="Times New Roman"/>
              </a:rPr>
              <a:t>’</a:t>
            </a:r>
            <a:r>
              <a:rPr lang="en-US" sz="3200" dirty="0">
                <a:latin typeface="Georgia"/>
                <a:ea typeface="Times New Roman"/>
                <a:cs typeface="Georgia"/>
              </a:rPr>
              <a:t> </a:t>
            </a:r>
            <a:r>
              <a:rPr lang="en-US" dirty="0">
                <a:latin typeface="Georgia"/>
                <a:ea typeface="Times New Roman"/>
              </a:rPr>
              <a:t>hence a </a:t>
            </a:r>
            <a:r>
              <a:rPr lang="en-US" i="1" dirty="0">
                <a:latin typeface="Georgia"/>
                <a:ea typeface="Times New Roman"/>
              </a:rPr>
              <a:t>necromancer</a:t>
            </a:r>
            <a:r>
              <a:rPr lang="en-US" dirty="0">
                <a:latin typeface="Georgia"/>
                <a:ea typeface="Times New Roman"/>
              </a:rPr>
              <a:t>, The Hebrew word is used to denote a necromancer, a conjuror; particularly one who was supposed to have power to call up the dead- </a:t>
            </a:r>
            <a:r>
              <a:rPr lang="en-US" i="1" dirty="0">
                <a:latin typeface="Georgia"/>
                <a:ea typeface="Times New Roman"/>
              </a:rPr>
              <a:t>Barnes</a:t>
            </a:r>
            <a:r>
              <a:rPr lang="en-US" dirty="0">
                <a:latin typeface="Georgia"/>
                <a:ea typeface="Times New Roman"/>
              </a:rPr>
              <a:t> ;  </a:t>
            </a:r>
            <a:endParaRPr lang="en-US" sz="4400" dirty="0">
              <a:latin typeface="Times New Roman"/>
              <a:ea typeface="Times New Roman"/>
            </a:endParaRPr>
          </a:p>
          <a:p>
            <a:r>
              <a:rPr lang="en-US" dirty="0" smtClean="0">
                <a:latin typeface="Georgia"/>
                <a:ea typeface="Times New Roman"/>
              </a:rPr>
              <a:t>     A </a:t>
            </a:r>
            <a:r>
              <a:rPr lang="en-US" dirty="0">
                <a:latin typeface="Georgia"/>
                <a:ea typeface="Times New Roman"/>
              </a:rPr>
              <a:t>medium that is controlled by a demon –</a:t>
            </a:r>
            <a:r>
              <a:rPr lang="en-US" dirty="0" err="1" smtClean="0">
                <a:latin typeface="Georgia"/>
                <a:ea typeface="Times New Roman"/>
              </a:rPr>
              <a:t>Fuchtenbaum</a:t>
            </a:r>
            <a:r>
              <a:rPr lang="en-US" dirty="0" smtClean="0">
                <a:latin typeface="Georgia"/>
                <a:ea typeface="Times New Roman"/>
              </a:rPr>
              <a:t>-Demonology</a:t>
            </a:r>
          </a:p>
          <a:p>
            <a:pPr marL="287338" lvl="0"/>
            <a:r>
              <a:rPr lang="en-US" dirty="0" smtClean="0">
                <a:solidFill>
                  <a:prstClr val="white"/>
                </a:solidFill>
                <a:latin typeface="Georgia"/>
                <a:ea typeface="Times New Roman"/>
              </a:rPr>
              <a:t>The </a:t>
            </a:r>
            <a:r>
              <a:rPr lang="en-US" dirty="0">
                <a:solidFill>
                  <a:prstClr val="white"/>
                </a:solidFill>
                <a:latin typeface="Georgia"/>
                <a:ea typeface="Times New Roman"/>
              </a:rPr>
              <a:t>Doctrine Of Demons</a:t>
            </a:r>
            <a:endParaRPr lang="en-US" sz="4400" dirty="0">
              <a:solidFill>
                <a:prstClr val="white"/>
              </a:solidFill>
              <a:latin typeface="Times New Roman"/>
              <a:ea typeface="Times New Roman"/>
            </a:endParaRPr>
          </a:p>
          <a:p>
            <a:endParaRPr lang="en-US" sz="2800" dirty="0">
              <a:effectLst/>
              <a:latin typeface="Times New Roman"/>
              <a:ea typeface="Times New Roman"/>
            </a:endParaRPr>
          </a:p>
        </p:txBody>
      </p:sp>
      <p:sp>
        <p:nvSpPr>
          <p:cNvPr id="4" name="Rectangle 3"/>
          <p:cNvSpPr/>
          <p:nvPr/>
        </p:nvSpPr>
        <p:spPr>
          <a:xfrm>
            <a:off x="381000" y="5347871"/>
            <a:ext cx="7772400" cy="1200329"/>
          </a:xfrm>
          <a:prstGeom prst="rect">
            <a:avLst/>
          </a:prstGeom>
        </p:spPr>
        <p:txBody>
          <a:bodyPr wrap="square">
            <a:spAutoFit/>
          </a:bodyPr>
          <a:lstStyle/>
          <a:p>
            <a:pPr marL="285750" indent="-285750">
              <a:spcBef>
                <a:spcPts val="400"/>
              </a:spcBef>
              <a:spcAft>
                <a:spcPts val="200"/>
              </a:spcAft>
              <a:buFont typeface="Wingdings" pitchFamily="2" charset="2"/>
              <a:buChar char="q"/>
            </a:pPr>
            <a:r>
              <a:rPr lang="en-US" dirty="0" smtClean="0">
                <a:latin typeface="Georgia"/>
                <a:ea typeface="TITUS Cyberbit Basic"/>
                <a:cs typeface="TITUS Cyberbit Basic"/>
              </a:rPr>
              <a:t>Soothsayer = Strong’s </a:t>
            </a:r>
            <a:r>
              <a:rPr lang="en-US" dirty="0">
                <a:latin typeface="Georgia"/>
                <a:ea typeface="TITUS Cyberbit Basic"/>
                <a:cs typeface="TITUS Cyberbit Basic"/>
              </a:rPr>
              <a:t>H7080 </a:t>
            </a:r>
            <a:r>
              <a:rPr lang="en-US" dirty="0" err="1">
                <a:latin typeface="Georgia"/>
                <a:ea typeface="TITUS Cyberbit Basic"/>
                <a:cs typeface="TITUS Cyberbit Basic"/>
              </a:rPr>
              <a:t>qâsam</a:t>
            </a:r>
            <a:r>
              <a:rPr lang="en-US" dirty="0">
                <a:latin typeface="Georgia"/>
                <a:ea typeface="TITUS Cyberbit Basic"/>
                <a:cs typeface="TITUS Cyberbit Basic"/>
              </a:rPr>
              <a:t> -</a:t>
            </a:r>
            <a:r>
              <a:rPr lang="en-US" dirty="0">
                <a:latin typeface="Georgia"/>
                <a:ea typeface="TITUS Cyberbit Basic"/>
                <a:cs typeface="Georgia"/>
              </a:rPr>
              <a:t> </a:t>
            </a:r>
            <a:r>
              <a:rPr lang="en-US" i="1" dirty="0" err="1">
                <a:latin typeface="Georgia"/>
                <a:ea typeface="TITUS Cyberbit Basic"/>
                <a:cs typeface="Georgia"/>
              </a:rPr>
              <a:t>kaw-sam</a:t>
            </a:r>
            <a:r>
              <a:rPr lang="en-US" i="1" dirty="0">
                <a:latin typeface="Georgia"/>
                <a:ea typeface="TITUS Cyberbit Basic"/>
                <a:cs typeface="Georgia"/>
              </a:rPr>
              <a:t>' </a:t>
            </a:r>
            <a:r>
              <a:rPr lang="en-US" dirty="0">
                <a:latin typeface="Georgia"/>
                <a:ea typeface="TITUS Cyberbit Basic"/>
                <a:cs typeface="Georgia"/>
              </a:rPr>
              <a:t>A primitive root; properly to </a:t>
            </a:r>
            <a:r>
              <a:rPr lang="en-US" i="1" dirty="0">
                <a:latin typeface="Georgia"/>
                <a:ea typeface="TITUS Cyberbit Basic"/>
                <a:cs typeface="Georgia"/>
              </a:rPr>
              <a:t>distribute</a:t>
            </a:r>
            <a:r>
              <a:rPr lang="en-US" dirty="0">
                <a:latin typeface="Georgia"/>
                <a:ea typeface="TITUS Cyberbit Basic"/>
                <a:cs typeface="Georgia"/>
              </a:rPr>
              <a:t>, that is, </a:t>
            </a:r>
            <a:r>
              <a:rPr lang="en-US" i="1" dirty="0">
                <a:latin typeface="Georgia"/>
                <a:ea typeface="TITUS Cyberbit Basic"/>
                <a:cs typeface="Georgia"/>
              </a:rPr>
              <a:t>determine</a:t>
            </a:r>
            <a:r>
              <a:rPr lang="en-US" dirty="0">
                <a:latin typeface="Georgia"/>
                <a:ea typeface="TITUS Cyberbit Basic"/>
                <a:cs typeface="Georgia"/>
              </a:rPr>
              <a:t> by lot or magical scroll; by implication to </a:t>
            </a:r>
            <a:r>
              <a:rPr lang="en-US" i="1" dirty="0">
                <a:latin typeface="Georgia"/>
                <a:ea typeface="TITUS Cyberbit Basic"/>
                <a:cs typeface="Georgia"/>
              </a:rPr>
              <a:t>divine: - </a:t>
            </a:r>
            <a:r>
              <a:rPr lang="en-US" dirty="0">
                <a:latin typeface="Georgia"/>
                <a:ea typeface="TITUS Cyberbit Basic"/>
                <a:cs typeface="Georgia"/>
              </a:rPr>
              <a:t>divine (-r, -</a:t>
            </a:r>
            <a:r>
              <a:rPr lang="en-US" dirty="0" err="1">
                <a:latin typeface="Georgia"/>
                <a:ea typeface="TITUS Cyberbit Basic"/>
                <a:cs typeface="Georgia"/>
              </a:rPr>
              <a:t>ation</a:t>
            </a:r>
            <a:r>
              <a:rPr lang="en-US" dirty="0">
                <a:latin typeface="Georgia"/>
                <a:ea typeface="TITUS Cyberbit Basic"/>
                <a:cs typeface="Georgia"/>
              </a:rPr>
              <a:t>), prudent, soothsayer, use [divination].</a:t>
            </a:r>
            <a:endParaRPr lang="en-US" sz="2400" dirty="0">
              <a:effectLst/>
              <a:latin typeface="Times New Roman"/>
              <a:ea typeface="Times New Roman"/>
            </a:endParaRPr>
          </a:p>
        </p:txBody>
      </p:sp>
    </p:spTree>
    <p:extLst>
      <p:ext uri="{BB962C8B-B14F-4D97-AF65-F5344CB8AC3E}">
        <p14:creationId xmlns:p14="http://schemas.microsoft.com/office/powerpoint/2010/main" val="225456666"/>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762000"/>
            <a:ext cx="1090363" cy="523220"/>
          </a:xfrm>
          <a:prstGeom prst="rect">
            <a:avLst/>
          </a:prstGeom>
        </p:spPr>
        <p:txBody>
          <a:bodyPr wrap="none">
            <a:spAutoFit/>
          </a:bodyPr>
          <a:lstStyle/>
          <a:p>
            <a:r>
              <a:rPr lang="en-US" sz="2800" b="1" dirty="0">
                <a:latin typeface="Georgia"/>
                <a:ea typeface="Times New Roman"/>
              </a:rPr>
              <a:t>{NT}</a:t>
            </a:r>
            <a:endParaRPr lang="en-US" sz="2800" dirty="0">
              <a:effectLst/>
              <a:latin typeface="Times New Roman"/>
              <a:ea typeface="Times New Roman"/>
            </a:endParaRPr>
          </a:p>
        </p:txBody>
      </p:sp>
      <p:sp>
        <p:nvSpPr>
          <p:cNvPr id="3" name="Rectangle 2"/>
          <p:cNvSpPr/>
          <p:nvPr/>
        </p:nvSpPr>
        <p:spPr>
          <a:xfrm>
            <a:off x="685800" y="1676400"/>
            <a:ext cx="2161169" cy="523220"/>
          </a:xfrm>
          <a:prstGeom prst="rect">
            <a:avLst/>
          </a:prstGeom>
        </p:spPr>
        <p:txBody>
          <a:bodyPr wrap="none">
            <a:spAutoFit/>
          </a:bodyPr>
          <a:lstStyle/>
          <a:p>
            <a:r>
              <a:rPr lang="en-US" sz="2800" b="1" dirty="0">
                <a:latin typeface="Georgia"/>
                <a:ea typeface="Times New Roman"/>
              </a:rPr>
              <a:t>Acts 8:9-11</a:t>
            </a:r>
            <a:endParaRPr lang="en-US" sz="2800" dirty="0">
              <a:effectLst/>
              <a:latin typeface="Times New Roman"/>
              <a:ea typeface="Times New Roman"/>
            </a:endParaRPr>
          </a:p>
        </p:txBody>
      </p:sp>
      <p:sp>
        <p:nvSpPr>
          <p:cNvPr id="4" name="Rectangle 3"/>
          <p:cNvSpPr/>
          <p:nvPr/>
        </p:nvSpPr>
        <p:spPr>
          <a:xfrm>
            <a:off x="685800" y="2438400"/>
            <a:ext cx="2771913" cy="523220"/>
          </a:xfrm>
          <a:prstGeom prst="rect">
            <a:avLst/>
          </a:prstGeom>
        </p:spPr>
        <p:txBody>
          <a:bodyPr wrap="none">
            <a:spAutoFit/>
          </a:bodyPr>
          <a:lstStyle/>
          <a:p>
            <a:r>
              <a:rPr lang="en-US" sz="2800" b="1" dirty="0">
                <a:latin typeface="Georgia"/>
                <a:ea typeface="Times New Roman"/>
              </a:rPr>
              <a:t>Acts 13:6, 8-11</a:t>
            </a:r>
            <a:endParaRPr lang="en-US" sz="2800" dirty="0">
              <a:effectLst/>
              <a:latin typeface="Times New Roman"/>
              <a:ea typeface="Times New Roman"/>
            </a:endParaRPr>
          </a:p>
        </p:txBody>
      </p:sp>
    </p:spTree>
    <p:extLst>
      <p:ext uri="{BB962C8B-B14F-4D97-AF65-F5344CB8AC3E}">
        <p14:creationId xmlns:p14="http://schemas.microsoft.com/office/powerpoint/2010/main" val="324127679"/>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304800"/>
            <a:ext cx="8305800" cy="954107"/>
          </a:xfrm>
          <a:prstGeom prst="rect">
            <a:avLst/>
          </a:prstGeom>
        </p:spPr>
        <p:txBody>
          <a:bodyPr wrap="square">
            <a:spAutoFit/>
          </a:bodyPr>
          <a:lstStyle/>
          <a:p>
            <a:pPr indent="112713"/>
            <a:r>
              <a:rPr lang="en-US" sz="2800" b="1" dirty="0">
                <a:latin typeface="Georgia"/>
                <a:ea typeface="Times New Roman"/>
              </a:rPr>
              <a:t>II. Gods Prohibition against </a:t>
            </a:r>
            <a:r>
              <a:rPr lang="en-US" sz="2800" b="1" dirty="0" smtClean="0">
                <a:latin typeface="Georgia"/>
                <a:ea typeface="Times New Roman"/>
              </a:rPr>
              <a:t>Consulting</a:t>
            </a:r>
          </a:p>
          <a:p>
            <a:pPr indent="112713"/>
            <a:r>
              <a:rPr lang="en-US" sz="2800" b="1" dirty="0">
                <a:effectLst/>
                <a:latin typeface="Georgia"/>
                <a:ea typeface="Times New Roman"/>
              </a:rPr>
              <a:t> </a:t>
            </a:r>
            <a:r>
              <a:rPr lang="en-US" sz="2800" b="1" dirty="0" smtClean="0">
                <a:effectLst/>
                <a:latin typeface="Georgia"/>
                <a:ea typeface="Times New Roman"/>
              </a:rPr>
              <a:t>     </a:t>
            </a:r>
            <a:r>
              <a:rPr lang="en-US" sz="2800" b="1" dirty="0" smtClean="0">
                <a:latin typeface="Georgia"/>
                <a:ea typeface="Times New Roman"/>
              </a:rPr>
              <a:t>Spirits </a:t>
            </a:r>
            <a:r>
              <a:rPr lang="en-US" sz="2800" b="1" dirty="0">
                <a:latin typeface="Georgia"/>
                <a:ea typeface="Times New Roman"/>
              </a:rPr>
              <a:t>&amp; Occultism</a:t>
            </a:r>
            <a:endParaRPr lang="en-US" sz="2800" dirty="0">
              <a:effectLst/>
              <a:latin typeface="Times New Roman"/>
              <a:ea typeface="Times New Roman"/>
            </a:endParaRPr>
          </a:p>
        </p:txBody>
      </p:sp>
      <p:sp>
        <p:nvSpPr>
          <p:cNvPr id="3" name="Rectangle 2"/>
          <p:cNvSpPr/>
          <p:nvPr/>
        </p:nvSpPr>
        <p:spPr>
          <a:xfrm>
            <a:off x="381000" y="1371600"/>
            <a:ext cx="2640466" cy="523220"/>
          </a:xfrm>
          <a:prstGeom prst="rect">
            <a:avLst/>
          </a:prstGeom>
        </p:spPr>
        <p:txBody>
          <a:bodyPr wrap="none">
            <a:spAutoFit/>
          </a:bodyPr>
          <a:lstStyle/>
          <a:p>
            <a:pPr marL="228600" marR="0" indent="-228600">
              <a:spcBef>
                <a:spcPts val="0"/>
              </a:spcBef>
              <a:spcAft>
                <a:spcPts val="0"/>
              </a:spcAft>
            </a:pPr>
            <a:r>
              <a:rPr lang="en-US" sz="2800" b="1" dirty="0">
                <a:latin typeface="Georgia"/>
                <a:ea typeface="Times New Roman"/>
                <a:cs typeface="Georgia"/>
              </a:rPr>
              <a:t>Exodus 22:18</a:t>
            </a:r>
            <a:endParaRPr lang="en-US" sz="2800" dirty="0">
              <a:effectLst/>
              <a:latin typeface="Times New Roman"/>
              <a:ea typeface="Times New Roman"/>
            </a:endParaRPr>
          </a:p>
        </p:txBody>
      </p:sp>
      <p:sp>
        <p:nvSpPr>
          <p:cNvPr id="4" name="Rectangle 3"/>
          <p:cNvSpPr/>
          <p:nvPr/>
        </p:nvSpPr>
        <p:spPr>
          <a:xfrm>
            <a:off x="381000" y="2475557"/>
            <a:ext cx="2856164" cy="523220"/>
          </a:xfrm>
          <a:prstGeom prst="rect">
            <a:avLst/>
          </a:prstGeom>
        </p:spPr>
        <p:txBody>
          <a:bodyPr wrap="square">
            <a:spAutoFit/>
          </a:bodyPr>
          <a:lstStyle/>
          <a:p>
            <a:pPr marL="228600" marR="0" indent="-228600">
              <a:spcBef>
                <a:spcPts val="0"/>
              </a:spcBef>
              <a:spcAft>
                <a:spcPts val="0"/>
              </a:spcAft>
            </a:pPr>
            <a:r>
              <a:rPr lang="en-US" sz="2800" b="1" dirty="0">
                <a:latin typeface="Georgia"/>
                <a:ea typeface="Times New Roman"/>
                <a:cs typeface="Georgia"/>
              </a:rPr>
              <a:t>Leviticus 20:6</a:t>
            </a:r>
            <a:endParaRPr lang="en-US" sz="2800" dirty="0">
              <a:effectLst/>
              <a:latin typeface="Times New Roman"/>
              <a:ea typeface="Times New Roman"/>
            </a:endParaRPr>
          </a:p>
        </p:txBody>
      </p:sp>
      <p:sp>
        <p:nvSpPr>
          <p:cNvPr id="5" name="Rectangle 4"/>
          <p:cNvSpPr/>
          <p:nvPr/>
        </p:nvSpPr>
        <p:spPr>
          <a:xfrm>
            <a:off x="381000" y="3003489"/>
            <a:ext cx="4226731" cy="523220"/>
          </a:xfrm>
          <a:prstGeom prst="rect">
            <a:avLst/>
          </a:prstGeom>
        </p:spPr>
        <p:txBody>
          <a:bodyPr wrap="square">
            <a:spAutoFit/>
          </a:bodyPr>
          <a:lstStyle/>
          <a:p>
            <a:r>
              <a:rPr lang="en-US" sz="2800" b="1" dirty="0">
                <a:latin typeface="Georgia"/>
                <a:ea typeface="Times New Roman"/>
                <a:cs typeface="Georgia"/>
              </a:rPr>
              <a:t>Deuteronomy 18:9-14</a:t>
            </a:r>
            <a:endParaRPr lang="en-US" sz="2800" dirty="0">
              <a:effectLst/>
              <a:latin typeface="Times New Roman"/>
              <a:ea typeface="Times New Roman"/>
            </a:endParaRPr>
          </a:p>
        </p:txBody>
      </p:sp>
      <p:sp>
        <p:nvSpPr>
          <p:cNvPr id="6" name="Rectangle 5"/>
          <p:cNvSpPr/>
          <p:nvPr/>
        </p:nvSpPr>
        <p:spPr>
          <a:xfrm>
            <a:off x="381000" y="1879421"/>
            <a:ext cx="4794902" cy="523220"/>
          </a:xfrm>
          <a:prstGeom prst="rect">
            <a:avLst/>
          </a:prstGeom>
        </p:spPr>
        <p:txBody>
          <a:bodyPr wrap="none">
            <a:spAutoFit/>
          </a:bodyPr>
          <a:lstStyle/>
          <a:p>
            <a:r>
              <a:rPr lang="en-US" sz="2800" b="1" dirty="0">
                <a:latin typeface="Georgia"/>
                <a:ea typeface="Times New Roman"/>
                <a:cs typeface="Georgia"/>
              </a:rPr>
              <a:t>Leviticus 19:26, 31, 20:27</a:t>
            </a:r>
            <a:endParaRPr lang="en-US" sz="2800" dirty="0">
              <a:effectLst/>
              <a:latin typeface="Times New Roman"/>
              <a:ea typeface="Times New Roman"/>
            </a:endParaRPr>
          </a:p>
        </p:txBody>
      </p:sp>
      <p:sp>
        <p:nvSpPr>
          <p:cNvPr id="7" name="Rectangle 6"/>
          <p:cNvSpPr/>
          <p:nvPr/>
        </p:nvSpPr>
        <p:spPr>
          <a:xfrm>
            <a:off x="413359" y="3552298"/>
            <a:ext cx="2882520" cy="523220"/>
          </a:xfrm>
          <a:prstGeom prst="rect">
            <a:avLst/>
          </a:prstGeom>
        </p:spPr>
        <p:txBody>
          <a:bodyPr wrap="none">
            <a:spAutoFit/>
          </a:bodyPr>
          <a:lstStyle/>
          <a:p>
            <a:r>
              <a:rPr lang="en-US" sz="2800" b="1" dirty="0">
                <a:latin typeface="Georgia"/>
                <a:ea typeface="Times New Roman"/>
                <a:cs typeface="Georgia"/>
              </a:rPr>
              <a:t>I Samuel 15:23</a:t>
            </a:r>
            <a:endParaRPr lang="en-US" sz="2800" dirty="0">
              <a:effectLst/>
              <a:latin typeface="Times New Roman"/>
              <a:ea typeface="Times New Roman"/>
            </a:endParaRPr>
          </a:p>
        </p:txBody>
      </p:sp>
      <p:sp>
        <p:nvSpPr>
          <p:cNvPr id="8" name="Rectangle 7"/>
          <p:cNvSpPr/>
          <p:nvPr/>
        </p:nvSpPr>
        <p:spPr>
          <a:xfrm>
            <a:off x="413359" y="4075518"/>
            <a:ext cx="2199641" cy="523220"/>
          </a:xfrm>
          <a:prstGeom prst="rect">
            <a:avLst/>
          </a:prstGeom>
        </p:spPr>
        <p:txBody>
          <a:bodyPr wrap="none">
            <a:spAutoFit/>
          </a:bodyPr>
          <a:lstStyle/>
          <a:p>
            <a:r>
              <a:rPr lang="en-US" sz="2800" b="1" dirty="0">
                <a:latin typeface="Georgia"/>
                <a:ea typeface="Times New Roman"/>
                <a:cs typeface="Georgia"/>
              </a:rPr>
              <a:t>Isaiah 8:19</a:t>
            </a:r>
            <a:endParaRPr lang="en-US" sz="2800" dirty="0">
              <a:effectLst/>
              <a:latin typeface="Times New Roman"/>
              <a:ea typeface="Times New Roman"/>
            </a:endParaRPr>
          </a:p>
        </p:txBody>
      </p:sp>
      <p:sp>
        <p:nvSpPr>
          <p:cNvPr id="9" name="Rectangle 8"/>
          <p:cNvSpPr/>
          <p:nvPr/>
        </p:nvSpPr>
        <p:spPr>
          <a:xfrm>
            <a:off x="430991" y="4598738"/>
            <a:ext cx="3233578" cy="523220"/>
          </a:xfrm>
          <a:prstGeom prst="rect">
            <a:avLst/>
          </a:prstGeom>
        </p:spPr>
        <p:txBody>
          <a:bodyPr wrap="none">
            <a:spAutoFit/>
          </a:bodyPr>
          <a:lstStyle/>
          <a:p>
            <a:r>
              <a:rPr lang="en-US" sz="2800" b="1" dirty="0">
                <a:latin typeface="Georgia"/>
                <a:ea typeface="Times New Roman"/>
              </a:rPr>
              <a:t>Jeremiah 29:8-9</a:t>
            </a:r>
            <a:endParaRPr lang="en-US" sz="2800" dirty="0">
              <a:effectLst/>
              <a:latin typeface="Times New Roman"/>
              <a:ea typeface="Times New Roman"/>
            </a:endParaRPr>
          </a:p>
        </p:txBody>
      </p:sp>
      <p:sp>
        <p:nvSpPr>
          <p:cNvPr id="10" name="Rectangle 9"/>
          <p:cNvSpPr/>
          <p:nvPr/>
        </p:nvSpPr>
        <p:spPr>
          <a:xfrm>
            <a:off x="448625" y="5138526"/>
            <a:ext cx="2164375" cy="523220"/>
          </a:xfrm>
          <a:prstGeom prst="rect">
            <a:avLst/>
          </a:prstGeom>
        </p:spPr>
        <p:txBody>
          <a:bodyPr wrap="none">
            <a:spAutoFit/>
          </a:bodyPr>
          <a:lstStyle/>
          <a:p>
            <a:r>
              <a:rPr lang="en-US" sz="2800" b="1" dirty="0">
                <a:latin typeface="Georgia"/>
                <a:ea typeface="Times New Roman"/>
                <a:cs typeface="Georgia"/>
              </a:rPr>
              <a:t>Micah 5:12</a:t>
            </a:r>
            <a:endParaRPr lang="en-US" sz="2800" dirty="0">
              <a:effectLst/>
              <a:latin typeface="Times New Roman"/>
              <a:ea typeface="Times New Roman"/>
            </a:endParaRPr>
          </a:p>
        </p:txBody>
      </p:sp>
      <p:sp>
        <p:nvSpPr>
          <p:cNvPr id="11" name="Rectangle 10"/>
          <p:cNvSpPr/>
          <p:nvPr/>
        </p:nvSpPr>
        <p:spPr>
          <a:xfrm>
            <a:off x="381000" y="5675441"/>
            <a:ext cx="2637260" cy="523220"/>
          </a:xfrm>
          <a:prstGeom prst="rect">
            <a:avLst/>
          </a:prstGeom>
        </p:spPr>
        <p:txBody>
          <a:bodyPr wrap="none">
            <a:spAutoFit/>
          </a:bodyPr>
          <a:lstStyle/>
          <a:p>
            <a:r>
              <a:rPr lang="en-US" sz="2800" b="1" dirty="0">
                <a:latin typeface="Georgia"/>
                <a:ea typeface="Times New Roman"/>
                <a:cs typeface="Georgia"/>
              </a:rPr>
              <a:t>Acts 19:18-20</a:t>
            </a:r>
            <a:endParaRPr lang="en-US" sz="2800" dirty="0">
              <a:effectLst/>
              <a:latin typeface="Times New Roman"/>
              <a:ea typeface="Times New Roman"/>
            </a:endParaRPr>
          </a:p>
        </p:txBody>
      </p:sp>
      <p:sp>
        <p:nvSpPr>
          <p:cNvPr id="12" name="Rectangle 11"/>
          <p:cNvSpPr/>
          <p:nvPr/>
        </p:nvSpPr>
        <p:spPr>
          <a:xfrm>
            <a:off x="388306" y="6198661"/>
            <a:ext cx="4156908" cy="523220"/>
          </a:xfrm>
          <a:prstGeom prst="rect">
            <a:avLst/>
          </a:prstGeom>
        </p:spPr>
        <p:txBody>
          <a:bodyPr wrap="square">
            <a:spAutoFit/>
          </a:bodyPr>
          <a:lstStyle/>
          <a:p>
            <a:r>
              <a:rPr lang="en-US" sz="2800" b="1" dirty="0">
                <a:latin typeface="Georgia"/>
                <a:ea typeface="Times New Roman"/>
                <a:cs typeface="Georgia"/>
              </a:rPr>
              <a:t>Galatians 5:19-20</a:t>
            </a:r>
            <a:endParaRPr lang="en-US" sz="2800" dirty="0">
              <a:effectLst/>
              <a:latin typeface="Times New Roman"/>
              <a:ea typeface="Times New Roman"/>
            </a:endParaRPr>
          </a:p>
        </p:txBody>
      </p:sp>
    </p:spTree>
    <p:extLst>
      <p:ext uri="{BB962C8B-B14F-4D97-AF65-F5344CB8AC3E}">
        <p14:creationId xmlns:p14="http://schemas.microsoft.com/office/powerpoint/2010/main" val="2849868464"/>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685800"/>
            <a:ext cx="8763000" cy="5509200"/>
          </a:xfrm>
          <a:prstGeom prst="rect">
            <a:avLst/>
          </a:prstGeom>
        </p:spPr>
        <p:txBody>
          <a:bodyPr wrap="square">
            <a:spAutoFit/>
          </a:bodyPr>
          <a:lstStyle/>
          <a:p>
            <a:pPr marL="300990" marR="0" indent="-285750">
              <a:spcBef>
                <a:spcPts val="0"/>
              </a:spcBef>
              <a:spcAft>
                <a:spcPts val="0"/>
              </a:spcAft>
              <a:buFont typeface="Wingdings" pitchFamily="2" charset="2"/>
              <a:buChar char="q"/>
            </a:pPr>
            <a:r>
              <a:rPr lang="en-US" dirty="0" smtClean="0">
                <a:latin typeface="Georgia"/>
                <a:ea typeface="Times New Roman"/>
                <a:cs typeface="Georgia"/>
              </a:rPr>
              <a:t>Divination </a:t>
            </a:r>
            <a:r>
              <a:rPr lang="en-US" dirty="0">
                <a:latin typeface="Georgia"/>
                <a:ea typeface="Times New Roman"/>
                <a:cs typeface="Georgia"/>
              </a:rPr>
              <a:t>= Strong’s H7081 </a:t>
            </a:r>
            <a:r>
              <a:rPr lang="en-US" dirty="0" err="1">
                <a:latin typeface="Georgia"/>
                <a:ea typeface="Times New Roman"/>
                <a:cs typeface="Georgia"/>
              </a:rPr>
              <a:t>qesem</a:t>
            </a:r>
            <a:r>
              <a:rPr lang="en-US" dirty="0">
                <a:latin typeface="Georgia"/>
                <a:ea typeface="Times New Roman"/>
                <a:cs typeface="Georgia"/>
              </a:rPr>
              <a:t>- </a:t>
            </a:r>
            <a:r>
              <a:rPr lang="en-US" i="1" dirty="0" err="1">
                <a:latin typeface="Georgia"/>
                <a:ea typeface="Times New Roman"/>
                <a:cs typeface="Georgia"/>
              </a:rPr>
              <a:t>keh</a:t>
            </a:r>
            <a:r>
              <a:rPr lang="en-US" i="1" dirty="0">
                <a:latin typeface="Georgia"/>
                <a:ea typeface="Times New Roman"/>
                <a:cs typeface="Georgia"/>
              </a:rPr>
              <a:t>'-</a:t>
            </a:r>
            <a:r>
              <a:rPr lang="en-US" i="1" dirty="0" err="1">
                <a:latin typeface="Georgia"/>
                <a:ea typeface="Times New Roman"/>
                <a:cs typeface="Georgia"/>
              </a:rPr>
              <a:t>sem</a:t>
            </a:r>
            <a:endParaRPr lang="en-US" dirty="0">
              <a:latin typeface="Times New Roman"/>
              <a:ea typeface="Times New Roman"/>
            </a:endParaRPr>
          </a:p>
          <a:p>
            <a:pPr marL="228600" marR="0" indent="-228600">
              <a:spcBef>
                <a:spcPts val="0"/>
              </a:spcBef>
              <a:spcAft>
                <a:spcPts val="0"/>
              </a:spcAft>
            </a:pPr>
            <a:r>
              <a:rPr lang="en-US" dirty="0">
                <a:latin typeface="Georgia"/>
                <a:ea typeface="Times New Roman"/>
                <a:cs typeface="Georgia"/>
              </a:rPr>
              <a:t>From </a:t>
            </a:r>
            <a:r>
              <a:rPr lang="en-US" u="sng" dirty="0">
                <a:latin typeface="Georgia"/>
                <a:ea typeface="Times New Roman"/>
                <a:cs typeface="Georgia"/>
              </a:rPr>
              <a:t>H7080</a:t>
            </a:r>
            <a:r>
              <a:rPr lang="en-US" dirty="0">
                <a:latin typeface="Georgia"/>
                <a:ea typeface="Times New Roman"/>
                <a:cs typeface="Georgia"/>
              </a:rPr>
              <a:t>; a </a:t>
            </a:r>
            <a:r>
              <a:rPr lang="en-US" i="1" dirty="0">
                <a:latin typeface="Georgia"/>
                <a:ea typeface="Times New Roman"/>
                <a:cs typeface="Georgia"/>
              </a:rPr>
              <a:t>lot</a:t>
            </a:r>
            <a:r>
              <a:rPr lang="en-US" dirty="0">
                <a:latin typeface="Georgia"/>
                <a:ea typeface="Times New Roman"/>
                <a:cs typeface="Georgia"/>
              </a:rPr>
              <a:t>; also </a:t>
            </a:r>
            <a:r>
              <a:rPr lang="en-US" i="1" dirty="0">
                <a:latin typeface="Georgia"/>
                <a:ea typeface="Times New Roman"/>
                <a:cs typeface="Georgia"/>
              </a:rPr>
              <a:t>divination</a:t>
            </a:r>
            <a:r>
              <a:rPr lang="en-US" dirty="0">
                <a:latin typeface="Georgia"/>
                <a:ea typeface="Times New Roman"/>
                <a:cs typeface="Georgia"/>
              </a:rPr>
              <a:t> (including its </a:t>
            </a:r>
            <a:r>
              <a:rPr lang="en-US" i="1" dirty="0">
                <a:latin typeface="Georgia"/>
                <a:ea typeface="Times New Roman"/>
                <a:cs typeface="Georgia"/>
              </a:rPr>
              <a:t>fee</a:t>
            </a:r>
            <a:r>
              <a:rPr lang="en-US" dirty="0">
                <a:latin typeface="Georgia"/>
                <a:ea typeface="Times New Roman"/>
                <a:cs typeface="Georgia"/>
              </a:rPr>
              <a:t>), </a:t>
            </a:r>
            <a:r>
              <a:rPr lang="en-US" i="1" dirty="0">
                <a:latin typeface="Georgia"/>
                <a:ea typeface="Times New Roman"/>
                <a:cs typeface="Georgia"/>
              </a:rPr>
              <a:t>oracle: - </a:t>
            </a:r>
            <a:r>
              <a:rPr lang="en-US" dirty="0">
                <a:latin typeface="Georgia"/>
                <a:ea typeface="Times New Roman"/>
                <a:cs typeface="Georgia"/>
              </a:rPr>
              <a:t>(reward of) divination, divine sentence, witchcraft</a:t>
            </a:r>
            <a:endParaRPr lang="en-US" dirty="0">
              <a:latin typeface="Times New Roman"/>
              <a:ea typeface="Times New Roman"/>
            </a:endParaRPr>
          </a:p>
          <a:p>
            <a:pPr marL="228600" marR="0" indent="-228600">
              <a:spcBef>
                <a:spcPts val="0"/>
              </a:spcBef>
              <a:spcAft>
                <a:spcPts val="0"/>
              </a:spcAft>
            </a:pPr>
            <a:r>
              <a:rPr lang="en-US" dirty="0">
                <a:latin typeface="Georgia"/>
                <a:ea typeface="Times New Roman"/>
                <a:cs typeface="Georgia"/>
              </a:rPr>
              <a:t>{i.e. fortune telling by magical means}</a:t>
            </a:r>
            <a:endParaRPr lang="en-US" dirty="0">
              <a:latin typeface="Times New Roman"/>
              <a:ea typeface="Times New Roman"/>
            </a:endParaRPr>
          </a:p>
          <a:p>
            <a:pPr marL="228600" marR="0" indent="-228600">
              <a:spcBef>
                <a:spcPts val="0"/>
              </a:spcBef>
              <a:spcAft>
                <a:spcPts val="0"/>
              </a:spcAft>
            </a:pPr>
            <a:r>
              <a:rPr lang="en-US" dirty="0">
                <a:latin typeface="Georgia"/>
                <a:ea typeface="Times New Roman"/>
                <a:cs typeface="Georgia"/>
              </a:rPr>
              <a:t> </a:t>
            </a:r>
            <a:endParaRPr lang="en-US" dirty="0">
              <a:latin typeface="Times New Roman"/>
              <a:ea typeface="Times New Roman"/>
            </a:endParaRPr>
          </a:p>
          <a:p>
            <a:pPr marL="285750" indent="-285750">
              <a:buFont typeface="Wingdings" pitchFamily="2" charset="2"/>
              <a:buChar char="q"/>
            </a:pPr>
            <a:r>
              <a:rPr lang="en-US" dirty="0" smtClean="0">
                <a:latin typeface="Georgia"/>
                <a:ea typeface="Times New Roman"/>
                <a:cs typeface="Georgia"/>
              </a:rPr>
              <a:t>Observer </a:t>
            </a:r>
            <a:r>
              <a:rPr lang="en-US" dirty="0">
                <a:latin typeface="Georgia"/>
                <a:ea typeface="Times New Roman"/>
                <a:cs typeface="Georgia"/>
              </a:rPr>
              <a:t>of times = Strong’s H6049 ‛</a:t>
            </a:r>
            <a:r>
              <a:rPr lang="en-US" dirty="0" err="1">
                <a:latin typeface="Georgia"/>
                <a:ea typeface="Times New Roman"/>
                <a:cs typeface="Georgia"/>
              </a:rPr>
              <a:t>ânan</a:t>
            </a:r>
            <a:r>
              <a:rPr lang="en-US" dirty="0">
                <a:latin typeface="Georgia"/>
                <a:ea typeface="Times New Roman"/>
                <a:cs typeface="Georgia"/>
              </a:rPr>
              <a:t> - </a:t>
            </a:r>
            <a:r>
              <a:rPr lang="en-US" i="1" dirty="0">
                <a:latin typeface="Georgia"/>
                <a:ea typeface="Times New Roman"/>
                <a:cs typeface="Georgia"/>
              </a:rPr>
              <a:t>aw-nan'</a:t>
            </a:r>
            <a:endParaRPr lang="en-US" dirty="0">
              <a:latin typeface="Times New Roman"/>
              <a:ea typeface="Times New Roman"/>
            </a:endParaRPr>
          </a:p>
          <a:p>
            <a:r>
              <a:rPr lang="en-US" dirty="0">
                <a:latin typeface="Georgia"/>
                <a:ea typeface="Times New Roman"/>
                <a:cs typeface="Georgia"/>
              </a:rPr>
              <a:t>A primitive root; to </a:t>
            </a:r>
            <a:r>
              <a:rPr lang="en-US" i="1" dirty="0">
                <a:latin typeface="Georgia"/>
                <a:ea typeface="Times New Roman"/>
                <a:cs typeface="Georgia"/>
              </a:rPr>
              <a:t>cover</a:t>
            </a:r>
            <a:r>
              <a:rPr lang="en-US" dirty="0">
                <a:latin typeface="Georgia"/>
                <a:ea typeface="Times New Roman"/>
                <a:cs typeface="Georgia"/>
              </a:rPr>
              <a:t>; used only as denominative from </a:t>
            </a:r>
            <a:r>
              <a:rPr lang="en-US" u="sng" dirty="0">
                <a:latin typeface="Georgia"/>
                <a:ea typeface="Times New Roman"/>
                <a:cs typeface="Georgia"/>
              </a:rPr>
              <a:t>H6051</a:t>
            </a:r>
            <a:r>
              <a:rPr lang="en-US" dirty="0">
                <a:latin typeface="Georgia"/>
                <a:ea typeface="Times New Roman"/>
                <a:cs typeface="Georgia"/>
              </a:rPr>
              <a:t>, to </a:t>
            </a:r>
            <a:r>
              <a:rPr lang="en-US" i="1" dirty="0">
                <a:latin typeface="Georgia"/>
                <a:ea typeface="Times New Roman"/>
                <a:cs typeface="Georgia"/>
              </a:rPr>
              <a:t>cloud</a:t>
            </a:r>
            <a:r>
              <a:rPr lang="en-US" dirty="0">
                <a:latin typeface="Georgia"/>
                <a:ea typeface="Times New Roman"/>
                <a:cs typeface="Georgia"/>
              </a:rPr>
              <a:t> over; figuratively to </a:t>
            </a:r>
            <a:r>
              <a:rPr lang="en-US" i="1" dirty="0">
                <a:latin typeface="Georgia"/>
                <a:ea typeface="Times New Roman"/>
                <a:cs typeface="Georgia"/>
              </a:rPr>
              <a:t>act</a:t>
            </a:r>
            <a:r>
              <a:rPr lang="en-US" dirty="0">
                <a:latin typeface="Georgia"/>
                <a:ea typeface="Times New Roman"/>
                <a:cs typeface="Georgia"/>
              </a:rPr>
              <a:t> </a:t>
            </a:r>
            <a:r>
              <a:rPr lang="en-US" i="1" dirty="0">
                <a:latin typeface="Georgia"/>
                <a:ea typeface="Times New Roman"/>
                <a:cs typeface="Georgia"/>
              </a:rPr>
              <a:t>covertly</a:t>
            </a:r>
            <a:r>
              <a:rPr lang="en-US" dirty="0">
                <a:latin typeface="Georgia"/>
                <a:ea typeface="Times New Roman"/>
                <a:cs typeface="Georgia"/>
              </a:rPr>
              <a:t>, that is, </a:t>
            </a:r>
            <a:r>
              <a:rPr lang="en-US" dirty="0" err="1">
                <a:latin typeface="Georgia"/>
                <a:ea typeface="Times New Roman"/>
                <a:cs typeface="Georgia"/>
              </a:rPr>
              <a:t>practise</a:t>
            </a:r>
            <a:r>
              <a:rPr lang="en-US" dirty="0">
                <a:latin typeface="Georgia"/>
                <a:ea typeface="Times New Roman"/>
                <a:cs typeface="Georgia"/>
              </a:rPr>
              <a:t> magic: -  X bring, enchanter, </a:t>
            </a:r>
            <a:r>
              <a:rPr lang="en-US" dirty="0" err="1">
                <a:latin typeface="Georgia"/>
                <a:ea typeface="Times New Roman"/>
                <a:cs typeface="Georgia"/>
              </a:rPr>
              <a:t>Meonemin</a:t>
            </a:r>
            <a:r>
              <a:rPr lang="en-US" dirty="0">
                <a:latin typeface="Georgia"/>
                <a:ea typeface="Times New Roman"/>
                <a:cs typeface="Georgia"/>
              </a:rPr>
              <a:t>, observe (-r of) times, soothsayer, sorcerer.</a:t>
            </a:r>
            <a:endParaRPr lang="en-US" dirty="0">
              <a:latin typeface="Times New Roman"/>
              <a:ea typeface="Times New Roman"/>
            </a:endParaRPr>
          </a:p>
          <a:p>
            <a:pPr marL="285750" indent="-285750">
              <a:spcBef>
                <a:spcPts val="400"/>
              </a:spcBef>
              <a:spcAft>
                <a:spcPts val="200"/>
              </a:spcAft>
              <a:buFont typeface="Wingdings" pitchFamily="2" charset="2"/>
              <a:buChar char="q"/>
            </a:pPr>
            <a:endParaRPr lang="en-US" dirty="0" smtClean="0">
              <a:latin typeface="Georgia"/>
              <a:ea typeface="Times New Roman"/>
              <a:cs typeface="Georgia"/>
            </a:endParaRPr>
          </a:p>
          <a:p>
            <a:pPr marL="285750" indent="-285750">
              <a:spcBef>
                <a:spcPts val="400"/>
              </a:spcBef>
              <a:spcAft>
                <a:spcPts val="200"/>
              </a:spcAft>
              <a:buFont typeface="Wingdings" pitchFamily="2" charset="2"/>
              <a:buChar char="q"/>
            </a:pPr>
            <a:r>
              <a:rPr lang="en-US" dirty="0" smtClean="0">
                <a:latin typeface="Georgia"/>
                <a:ea typeface="Times New Roman"/>
                <a:cs typeface="Georgia"/>
              </a:rPr>
              <a:t>Enchanter </a:t>
            </a:r>
            <a:r>
              <a:rPr lang="en-US" dirty="0">
                <a:latin typeface="Georgia"/>
                <a:ea typeface="Times New Roman"/>
                <a:cs typeface="Georgia"/>
              </a:rPr>
              <a:t>= Strong’s H5172  </a:t>
            </a:r>
            <a:r>
              <a:rPr lang="en-US" dirty="0" err="1">
                <a:latin typeface="Georgia"/>
                <a:ea typeface="Times New Roman"/>
                <a:cs typeface="Georgia"/>
              </a:rPr>
              <a:t>nâchash</a:t>
            </a:r>
            <a:r>
              <a:rPr lang="en-US" dirty="0">
                <a:latin typeface="Georgia"/>
                <a:ea typeface="Times New Roman"/>
                <a:cs typeface="Georgia"/>
              </a:rPr>
              <a:t> - </a:t>
            </a:r>
            <a:r>
              <a:rPr lang="en-US" i="1" dirty="0" err="1">
                <a:latin typeface="Georgia"/>
                <a:ea typeface="Times New Roman"/>
                <a:cs typeface="Georgia"/>
              </a:rPr>
              <a:t>naw-khash'</a:t>
            </a:r>
            <a:r>
              <a:rPr lang="en-US" dirty="0" err="1">
                <a:latin typeface="Georgia"/>
                <a:ea typeface="Times New Roman"/>
                <a:cs typeface="Georgia"/>
              </a:rPr>
              <a:t>A</a:t>
            </a:r>
            <a:r>
              <a:rPr lang="en-US" dirty="0">
                <a:latin typeface="Georgia"/>
                <a:ea typeface="Times New Roman"/>
                <a:cs typeface="Georgia"/>
              </a:rPr>
              <a:t> primitive root; properly to </a:t>
            </a:r>
            <a:r>
              <a:rPr lang="en-US" i="1" dirty="0">
                <a:latin typeface="Georgia"/>
                <a:ea typeface="Times New Roman"/>
                <a:cs typeface="Georgia"/>
              </a:rPr>
              <a:t>hiss</a:t>
            </a:r>
            <a:r>
              <a:rPr lang="en-US" dirty="0">
                <a:latin typeface="Georgia"/>
                <a:ea typeface="Times New Roman"/>
                <a:cs typeface="Georgia"/>
              </a:rPr>
              <a:t>, that is, </a:t>
            </a:r>
            <a:r>
              <a:rPr lang="en-US" i="1" dirty="0">
                <a:latin typeface="Georgia"/>
                <a:ea typeface="Times New Roman"/>
                <a:cs typeface="Georgia"/>
              </a:rPr>
              <a:t>whisper</a:t>
            </a:r>
            <a:r>
              <a:rPr lang="en-US" dirty="0">
                <a:latin typeface="Georgia"/>
                <a:ea typeface="Times New Roman"/>
                <a:cs typeface="Georgia"/>
              </a:rPr>
              <a:t> a (magic) spell; generally to </a:t>
            </a:r>
            <a:r>
              <a:rPr lang="en-US" i="1" dirty="0">
                <a:latin typeface="Georgia"/>
                <a:ea typeface="Times New Roman"/>
                <a:cs typeface="Georgia"/>
              </a:rPr>
              <a:t>prognosticate: - </a:t>
            </a:r>
            <a:r>
              <a:rPr lang="en-US" dirty="0">
                <a:latin typeface="Georgia"/>
                <a:ea typeface="Times New Roman"/>
                <a:cs typeface="Georgia"/>
              </a:rPr>
              <a:t> X certainly, divine, enchanter, (use) X enchantment, learn by experience, X indeed, diligently observe.</a:t>
            </a:r>
            <a:endParaRPr lang="en-US" dirty="0">
              <a:latin typeface="Times New Roman"/>
              <a:ea typeface="Times New Roman"/>
            </a:endParaRPr>
          </a:p>
          <a:p>
            <a:pPr marL="228600" marR="0" indent="-228600">
              <a:spcBef>
                <a:spcPts val="0"/>
              </a:spcBef>
              <a:spcAft>
                <a:spcPts val="0"/>
              </a:spcAft>
            </a:pPr>
            <a:r>
              <a:rPr lang="en-US" dirty="0">
                <a:latin typeface="Georgia"/>
                <a:ea typeface="Times New Roman"/>
                <a:cs typeface="Georgia"/>
              </a:rPr>
              <a:t>{i.e. a magician who puts others under a demonic spell or under demonic control}</a:t>
            </a:r>
            <a:endParaRPr lang="en-US" dirty="0">
              <a:latin typeface="Times New Roman"/>
              <a:ea typeface="Times New Roman"/>
            </a:endParaRPr>
          </a:p>
          <a:p>
            <a:pPr marL="228600" marR="0" indent="-228600">
              <a:spcBef>
                <a:spcPts val="0"/>
              </a:spcBef>
              <a:spcAft>
                <a:spcPts val="0"/>
              </a:spcAft>
            </a:pPr>
            <a:r>
              <a:rPr lang="en-US" dirty="0">
                <a:latin typeface="Georgia"/>
                <a:ea typeface="Times New Roman"/>
                <a:cs typeface="Georgia"/>
              </a:rPr>
              <a:t> </a:t>
            </a:r>
            <a:endParaRPr lang="en-US" dirty="0">
              <a:latin typeface="Times New Roman"/>
              <a:ea typeface="Times New Roman"/>
            </a:endParaRPr>
          </a:p>
          <a:p>
            <a:pPr marL="285750" marR="0" indent="-285750">
              <a:spcBef>
                <a:spcPts val="0"/>
              </a:spcBef>
              <a:spcAft>
                <a:spcPts val="0"/>
              </a:spcAft>
              <a:buFont typeface="Wingdings" pitchFamily="2" charset="2"/>
              <a:buChar char="q"/>
            </a:pPr>
            <a:r>
              <a:rPr lang="en-US" dirty="0" smtClean="0">
                <a:latin typeface="Georgia"/>
                <a:ea typeface="Times New Roman"/>
                <a:cs typeface="Georgia"/>
              </a:rPr>
              <a:t>Witch </a:t>
            </a:r>
            <a:r>
              <a:rPr lang="en-US" dirty="0">
                <a:latin typeface="Georgia"/>
                <a:ea typeface="Times New Roman"/>
                <a:cs typeface="Georgia"/>
              </a:rPr>
              <a:t>=Strong’s H3784  </a:t>
            </a:r>
            <a:r>
              <a:rPr lang="en-US" dirty="0" err="1">
                <a:latin typeface="Georgia"/>
                <a:ea typeface="Times New Roman"/>
                <a:cs typeface="Georgia"/>
              </a:rPr>
              <a:t>kâshaph</a:t>
            </a:r>
            <a:r>
              <a:rPr lang="en-US" dirty="0">
                <a:latin typeface="Georgia"/>
                <a:ea typeface="Times New Roman"/>
                <a:cs typeface="Georgia"/>
              </a:rPr>
              <a:t> - </a:t>
            </a:r>
            <a:r>
              <a:rPr lang="en-US" i="1" dirty="0" err="1">
                <a:latin typeface="Georgia"/>
                <a:ea typeface="Times New Roman"/>
                <a:cs typeface="Georgia"/>
              </a:rPr>
              <a:t>kaw-shaf</a:t>
            </a:r>
            <a:r>
              <a:rPr lang="en-US" i="1" dirty="0">
                <a:latin typeface="Georgia"/>
                <a:ea typeface="Times New Roman"/>
                <a:cs typeface="Georgia"/>
              </a:rPr>
              <a:t>'</a:t>
            </a:r>
            <a:endParaRPr lang="en-US" dirty="0">
              <a:latin typeface="Times New Roman"/>
              <a:ea typeface="Times New Roman"/>
            </a:endParaRPr>
          </a:p>
          <a:p>
            <a:pPr marL="228600" marR="0" indent="-228600">
              <a:spcBef>
                <a:spcPts val="0"/>
              </a:spcBef>
              <a:spcAft>
                <a:spcPts val="0"/>
              </a:spcAft>
            </a:pPr>
            <a:r>
              <a:rPr lang="en-US" dirty="0">
                <a:latin typeface="Georgia"/>
                <a:ea typeface="Times New Roman"/>
                <a:cs typeface="Georgia"/>
              </a:rPr>
              <a:t>A primitive root; properly to </a:t>
            </a:r>
            <a:r>
              <a:rPr lang="en-US" i="1" dirty="0">
                <a:latin typeface="Georgia"/>
                <a:ea typeface="Times New Roman"/>
                <a:cs typeface="Georgia"/>
              </a:rPr>
              <a:t>whisper</a:t>
            </a:r>
            <a:r>
              <a:rPr lang="en-US" dirty="0">
                <a:latin typeface="Georgia"/>
                <a:ea typeface="Times New Roman"/>
                <a:cs typeface="Georgia"/>
              </a:rPr>
              <a:t> a spell, that is, to </a:t>
            </a:r>
            <a:r>
              <a:rPr lang="en-US" i="1" dirty="0" err="1">
                <a:latin typeface="Georgia"/>
                <a:ea typeface="Times New Roman"/>
                <a:cs typeface="Georgia"/>
              </a:rPr>
              <a:t>inchant</a:t>
            </a:r>
            <a:r>
              <a:rPr lang="en-US" dirty="0">
                <a:latin typeface="Georgia"/>
                <a:ea typeface="Times New Roman"/>
                <a:cs typeface="Georgia"/>
              </a:rPr>
              <a:t> or </a:t>
            </a:r>
            <a:r>
              <a:rPr lang="en-US" dirty="0" err="1">
                <a:latin typeface="Georgia"/>
                <a:ea typeface="Times New Roman"/>
                <a:cs typeface="Georgia"/>
              </a:rPr>
              <a:t>practise</a:t>
            </a:r>
            <a:r>
              <a:rPr lang="en-US" dirty="0">
                <a:latin typeface="Georgia"/>
                <a:ea typeface="Times New Roman"/>
                <a:cs typeface="Georgia"/>
              </a:rPr>
              <a:t> magic: - sorcerer, (use) witch (-craft).</a:t>
            </a:r>
            <a:endParaRPr lang="en-US" dirty="0">
              <a:effectLst/>
              <a:latin typeface="Times New Roman"/>
              <a:ea typeface="Times New Roman"/>
            </a:endParaRPr>
          </a:p>
        </p:txBody>
      </p:sp>
    </p:spTree>
    <p:extLst>
      <p:ext uri="{BB962C8B-B14F-4D97-AF65-F5344CB8AC3E}">
        <p14:creationId xmlns:p14="http://schemas.microsoft.com/office/powerpoint/2010/main" val="3803623709"/>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990600"/>
            <a:ext cx="8839200" cy="4062651"/>
          </a:xfrm>
          <a:prstGeom prst="rect">
            <a:avLst/>
          </a:prstGeom>
        </p:spPr>
        <p:txBody>
          <a:bodyPr wrap="square">
            <a:spAutoFit/>
          </a:bodyPr>
          <a:lstStyle/>
          <a:p>
            <a:pPr marL="285750" marR="0" indent="-285750">
              <a:spcBef>
                <a:spcPts val="0"/>
              </a:spcBef>
              <a:spcAft>
                <a:spcPts val="0"/>
              </a:spcAft>
              <a:buFont typeface="Wingdings" pitchFamily="2" charset="2"/>
              <a:buChar char="q"/>
            </a:pPr>
            <a:r>
              <a:rPr lang="en-US" dirty="0" smtClean="0">
                <a:latin typeface="Georgia"/>
                <a:ea typeface="Times New Roman"/>
                <a:cs typeface="Georgia"/>
              </a:rPr>
              <a:t>Charmer </a:t>
            </a:r>
            <a:r>
              <a:rPr lang="en-US" dirty="0">
                <a:latin typeface="Georgia"/>
                <a:ea typeface="Times New Roman"/>
                <a:cs typeface="Georgia"/>
              </a:rPr>
              <a:t>= Strong’s H2266 </a:t>
            </a:r>
            <a:r>
              <a:rPr lang="en-US" dirty="0" err="1">
                <a:latin typeface="Georgia"/>
                <a:ea typeface="Times New Roman"/>
                <a:cs typeface="Georgia"/>
              </a:rPr>
              <a:t>châbar</a:t>
            </a:r>
            <a:r>
              <a:rPr lang="en-US" dirty="0">
                <a:latin typeface="Georgia"/>
                <a:ea typeface="Times New Roman"/>
                <a:cs typeface="Georgia"/>
              </a:rPr>
              <a:t> - </a:t>
            </a:r>
            <a:r>
              <a:rPr lang="en-US" i="1" dirty="0" err="1">
                <a:latin typeface="Georgia"/>
                <a:ea typeface="Times New Roman"/>
                <a:cs typeface="Georgia"/>
              </a:rPr>
              <a:t>khaw</a:t>
            </a:r>
            <a:r>
              <a:rPr lang="en-US" i="1" dirty="0">
                <a:latin typeface="Georgia"/>
                <a:ea typeface="Times New Roman"/>
                <a:cs typeface="Georgia"/>
              </a:rPr>
              <a:t>-bar'</a:t>
            </a:r>
            <a:endParaRPr lang="en-US" sz="2400" dirty="0">
              <a:latin typeface="Times New Roman"/>
              <a:ea typeface="Times New Roman"/>
            </a:endParaRPr>
          </a:p>
          <a:p>
            <a:pPr marL="228600" marR="0" indent="-228600">
              <a:spcBef>
                <a:spcPts val="0"/>
              </a:spcBef>
              <a:spcAft>
                <a:spcPts val="0"/>
              </a:spcAft>
            </a:pPr>
            <a:r>
              <a:rPr lang="en-US" dirty="0">
                <a:latin typeface="Georgia"/>
                <a:ea typeface="Times New Roman"/>
                <a:cs typeface="Georgia"/>
              </a:rPr>
              <a:t>A primitive root; to </a:t>
            </a:r>
            <a:r>
              <a:rPr lang="en-US" i="1" dirty="0">
                <a:latin typeface="Georgia"/>
                <a:ea typeface="Times New Roman"/>
                <a:cs typeface="Georgia"/>
              </a:rPr>
              <a:t>join</a:t>
            </a:r>
            <a:r>
              <a:rPr lang="en-US" dirty="0">
                <a:latin typeface="Georgia"/>
                <a:ea typeface="Times New Roman"/>
                <a:cs typeface="Georgia"/>
              </a:rPr>
              <a:t> (literally or figuratively); specifically (by means of spells) to </a:t>
            </a:r>
            <a:r>
              <a:rPr lang="en-US" i="1" dirty="0">
                <a:latin typeface="Georgia"/>
                <a:ea typeface="Times New Roman"/>
                <a:cs typeface="Georgia"/>
              </a:rPr>
              <a:t>fascinate: - </a:t>
            </a:r>
            <a:r>
              <a:rPr lang="en-US" dirty="0">
                <a:latin typeface="Georgia"/>
                <a:ea typeface="Times New Roman"/>
                <a:cs typeface="Georgia"/>
              </a:rPr>
              <a:t>charm (-</a:t>
            </a:r>
            <a:r>
              <a:rPr lang="en-US" dirty="0" err="1">
                <a:latin typeface="Georgia"/>
                <a:ea typeface="Times New Roman"/>
                <a:cs typeface="Georgia"/>
              </a:rPr>
              <a:t>er</a:t>
            </a:r>
            <a:r>
              <a:rPr lang="en-US" dirty="0">
                <a:latin typeface="Georgia"/>
                <a:ea typeface="Times New Roman"/>
                <a:cs typeface="Georgia"/>
              </a:rPr>
              <a:t>), be compact, </a:t>
            </a:r>
            <a:endParaRPr lang="en-US" sz="2400" dirty="0">
              <a:latin typeface="Times New Roman"/>
              <a:ea typeface="Times New Roman"/>
            </a:endParaRPr>
          </a:p>
          <a:p>
            <a:pPr marL="228600" marR="0" indent="-228600">
              <a:spcBef>
                <a:spcPts val="0"/>
              </a:spcBef>
              <a:spcAft>
                <a:spcPts val="0"/>
              </a:spcAft>
            </a:pPr>
            <a:r>
              <a:rPr lang="en-US" dirty="0">
                <a:latin typeface="Georgia"/>
                <a:ea typeface="Times New Roman"/>
                <a:cs typeface="Georgia"/>
              </a:rPr>
              <a:t>couple (together), have fellowship with, heap up, join (self, together), league.</a:t>
            </a:r>
            <a:endParaRPr lang="en-US" sz="2400" dirty="0">
              <a:latin typeface="Times New Roman"/>
              <a:ea typeface="Times New Roman"/>
            </a:endParaRPr>
          </a:p>
          <a:p>
            <a:pPr marL="228600" marR="0" indent="-228600">
              <a:spcBef>
                <a:spcPts val="0"/>
              </a:spcBef>
              <a:spcAft>
                <a:spcPts val="0"/>
              </a:spcAft>
            </a:pPr>
            <a:r>
              <a:rPr lang="en-US" sz="2400" dirty="0">
                <a:latin typeface="Georgia"/>
                <a:ea typeface="Times New Roman"/>
                <a:cs typeface="Georgia"/>
              </a:rPr>
              <a:t>{</a:t>
            </a:r>
            <a:r>
              <a:rPr lang="en-US" dirty="0">
                <a:latin typeface="Georgia"/>
                <a:ea typeface="Times New Roman"/>
                <a:cs typeface="Georgia"/>
              </a:rPr>
              <a:t>i.e. one who practices magic miracles, incantations and hypnotism</a:t>
            </a:r>
            <a:r>
              <a:rPr lang="en-US" sz="2400" dirty="0">
                <a:latin typeface="Georgia"/>
                <a:ea typeface="Times New Roman"/>
                <a:cs typeface="Georgia"/>
              </a:rPr>
              <a:t>}</a:t>
            </a:r>
            <a:endParaRPr lang="en-US" sz="2400" dirty="0">
              <a:latin typeface="Times New Roman"/>
              <a:ea typeface="Times New Roman"/>
            </a:endParaRPr>
          </a:p>
          <a:p>
            <a:r>
              <a:rPr lang="en-US" dirty="0">
                <a:latin typeface="Georgia"/>
                <a:ea typeface="Times New Roman"/>
                <a:cs typeface="Georgia"/>
              </a:rPr>
              <a:t> </a:t>
            </a:r>
            <a:endParaRPr lang="en-US" sz="2400" dirty="0">
              <a:latin typeface="Times New Roman"/>
              <a:ea typeface="Times New Roman"/>
            </a:endParaRPr>
          </a:p>
          <a:p>
            <a:pPr marL="342900" indent="-342900">
              <a:buFont typeface="Wingdings" pitchFamily="2" charset="2"/>
              <a:buChar char="q"/>
            </a:pPr>
            <a:r>
              <a:rPr lang="en-US" dirty="0" smtClean="0">
                <a:latin typeface="Georgia"/>
                <a:ea typeface="Times New Roman"/>
                <a:cs typeface="Georgia"/>
              </a:rPr>
              <a:t>Necromancer </a:t>
            </a:r>
            <a:r>
              <a:rPr lang="en-US" dirty="0">
                <a:latin typeface="Georgia"/>
                <a:ea typeface="Times New Roman"/>
                <a:cs typeface="Georgia"/>
              </a:rPr>
              <a:t>= Strong’s H1875 </a:t>
            </a:r>
            <a:r>
              <a:rPr lang="en-US" dirty="0" err="1">
                <a:latin typeface="Georgia"/>
                <a:ea typeface="Times New Roman"/>
                <a:cs typeface="Georgia"/>
              </a:rPr>
              <a:t>dârash</a:t>
            </a:r>
            <a:r>
              <a:rPr lang="en-US" dirty="0">
                <a:latin typeface="Georgia"/>
                <a:ea typeface="Times New Roman"/>
                <a:cs typeface="Georgia"/>
              </a:rPr>
              <a:t> - </a:t>
            </a:r>
            <a:r>
              <a:rPr lang="en-US" i="1" dirty="0" err="1">
                <a:latin typeface="Georgia"/>
                <a:ea typeface="Times New Roman"/>
                <a:cs typeface="Georgia"/>
              </a:rPr>
              <a:t>daw</a:t>
            </a:r>
            <a:r>
              <a:rPr lang="en-US" i="1" dirty="0">
                <a:latin typeface="Georgia"/>
                <a:ea typeface="Times New Roman"/>
                <a:cs typeface="Georgia"/>
              </a:rPr>
              <a:t>-rash'</a:t>
            </a:r>
            <a:endParaRPr lang="en-US" sz="2400" dirty="0">
              <a:latin typeface="Times New Roman"/>
              <a:ea typeface="Times New Roman"/>
            </a:endParaRPr>
          </a:p>
          <a:p>
            <a:r>
              <a:rPr lang="en-US" dirty="0">
                <a:latin typeface="Georgia"/>
                <a:ea typeface="Times New Roman"/>
                <a:cs typeface="Georgia"/>
              </a:rPr>
              <a:t>A primitive root; properly to </a:t>
            </a:r>
            <a:r>
              <a:rPr lang="en-US" i="1" dirty="0">
                <a:latin typeface="Georgia"/>
                <a:ea typeface="Times New Roman"/>
                <a:cs typeface="Georgia"/>
              </a:rPr>
              <a:t>tread</a:t>
            </a:r>
            <a:r>
              <a:rPr lang="en-US" dirty="0">
                <a:latin typeface="Georgia"/>
                <a:ea typeface="Times New Roman"/>
                <a:cs typeface="Georgia"/>
              </a:rPr>
              <a:t> or </a:t>
            </a:r>
            <a:r>
              <a:rPr lang="en-US" i="1" dirty="0">
                <a:latin typeface="Georgia"/>
                <a:ea typeface="Times New Roman"/>
                <a:cs typeface="Georgia"/>
              </a:rPr>
              <a:t>frequent</a:t>
            </a:r>
            <a:r>
              <a:rPr lang="en-US" dirty="0">
                <a:latin typeface="Georgia"/>
                <a:ea typeface="Times New Roman"/>
                <a:cs typeface="Georgia"/>
              </a:rPr>
              <a:t>; usually to </a:t>
            </a:r>
            <a:r>
              <a:rPr lang="en-US" i="1" dirty="0">
                <a:latin typeface="Georgia"/>
                <a:ea typeface="Times New Roman"/>
                <a:cs typeface="Georgia"/>
              </a:rPr>
              <a:t>follow</a:t>
            </a:r>
            <a:r>
              <a:rPr lang="en-US" dirty="0">
                <a:latin typeface="Georgia"/>
                <a:ea typeface="Times New Roman"/>
                <a:cs typeface="Georgia"/>
              </a:rPr>
              <a:t> (for pursuit or search); by implication to </a:t>
            </a:r>
            <a:r>
              <a:rPr lang="en-US" i="1" dirty="0">
                <a:latin typeface="Georgia"/>
                <a:ea typeface="Times New Roman"/>
                <a:cs typeface="Georgia"/>
              </a:rPr>
              <a:t>seek</a:t>
            </a:r>
            <a:r>
              <a:rPr lang="en-US" dirty="0">
                <a:latin typeface="Georgia"/>
                <a:ea typeface="Times New Roman"/>
                <a:cs typeface="Georgia"/>
              </a:rPr>
              <a:t> or </a:t>
            </a:r>
            <a:r>
              <a:rPr lang="en-US" i="1" dirty="0">
                <a:latin typeface="Georgia"/>
                <a:ea typeface="Times New Roman"/>
                <a:cs typeface="Georgia"/>
              </a:rPr>
              <a:t>ask</a:t>
            </a:r>
            <a:r>
              <a:rPr lang="en-US" dirty="0">
                <a:latin typeface="Georgia"/>
                <a:ea typeface="Times New Roman"/>
                <a:cs typeface="Georgia"/>
              </a:rPr>
              <a:t>; specifically to </a:t>
            </a:r>
            <a:r>
              <a:rPr lang="en-US" i="1" dirty="0">
                <a:latin typeface="Georgia"/>
                <a:ea typeface="Times New Roman"/>
                <a:cs typeface="Georgia"/>
              </a:rPr>
              <a:t>worship: </a:t>
            </a:r>
            <a:r>
              <a:rPr lang="en-US" i="1" dirty="0" err="1">
                <a:latin typeface="Georgia"/>
                <a:ea typeface="Times New Roman"/>
                <a:cs typeface="Georgia"/>
              </a:rPr>
              <a:t>mûth</a:t>
            </a:r>
            <a:endParaRPr lang="en-US" sz="2400" dirty="0">
              <a:latin typeface="Times New Roman"/>
              <a:ea typeface="Times New Roman"/>
            </a:endParaRPr>
          </a:p>
          <a:p>
            <a:r>
              <a:rPr lang="en-US" i="1" dirty="0" err="1">
                <a:latin typeface="Georgia"/>
                <a:ea typeface="Times New Roman"/>
                <a:cs typeface="Georgia"/>
              </a:rPr>
              <a:t>mooth</a:t>
            </a:r>
            <a:endParaRPr lang="en-US" sz="2400" dirty="0">
              <a:latin typeface="Times New Roman"/>
              <a:ea typeface="Times New Roman"/>
            </a:endParaRPr>
          </a:p>
          <a:p>
            <a:r>
              <a:rPr lang="en-US" i="1" dirty="0">
                <a:latin typeface="Georgia"/>
                <a:ea typeface="Times New Roman"/>
                <a:cs typeface="Georgia"/>
              </a:rPr>
              <a:t>A primitive root; to die (literally or figuratively); causatively to kill: -  X at all, X crying, (be) dead (body, man, one), (put to, worthy of) death, destroy (-</a:t>
            </a:r>
            <a:r>
              <a:rPr lang="en-US" i="1" dirty="0" err="1">
                <a:latin typeface="Georgia"/>
                <a:ea typeface="Times New Roman"/>
                <a:cs typeface="Georgia"/>
              </a:rPr>
              <a:t>er</a:t>
            </a:r>
            <a:r>
              <a:rPr lang="en-US" i="1" dirty="0">
                <a:latin typeface="Georgia"/>
                <a:ea typeface="Times New Roman"/>
                <a:cs typeface="Georgia"/>
              </a:rPr>
              <a:t>), (cause to, be like to, must) die, kill, </a:t>
            </a:r>
            <a:r>
              <a:rPr lang="en-US" i="1" dirty="0" err="1">
                <a:latin typeface="Georgia"/>
                <a:ea typeface="Times New Roman"/>
                <a:cs typeface="Georgia"/>
              </a:rPr>
              <a:t>necro</a:t>
            </a:r>
            <a:r>
              <a:rPr lang="en-US" i="1" dirty="0">
                <a:latin typeface="Georgia"/>
                <a:ea typeface="Times New Roman"/>
                <a:cs typeface="Georgia"/>
              </a:rPr>
              <a:t> [-</a:t>
            </a:r>
            <a:r>
              <a:rPr lang="en-US" i="1" dirty="0" err="1">
                <a:latin typeface="Georgia"/>
                <a:ea typeface="Times New Roman"/>
                <a:cs typeface="Georgia"/>
              </a:rPr>
              <a:t>mancer</a:t>
            </a:r>
            <a:r>
              <a:rPr lang="en-US" i="1" dirty="0">
                <a:latin typeface="Georgia"/>
                <a:ea typeface="Times New Roman"/>
                <a:cs typeface="Georgia"/>
              </a:rPr>
              <a:t>],</a:t>
            </a:r>
            <a:endParaRPr lang="en-US" sz="2400" dirty="0">
              <a:latin typeface="Times New Roman"/>
              <a:ea typeface="Times New Roman"/>
            </a:endParaRPr>
          </a:p>
          <a:p>
            <a:pPr marL="228600" marR="0" indent="-228600">
              <a:spcBef>
                <a:spcPts val="0"/>
              </a:spcBef>
              <a:spcAft>
                <a:spcPts val="0"/>
              </a:spcAft>
            </a:pPr>
            <a:r>
              <a:rPr lang="en-US" dirty="0">
                <a:latin typeface="Georgia"/>
                <a:ea typeface="Times New Roman"/>
                <a:cs typeface="Georgia"/>
              </a:rPr>
              <a:t>{i.e. a medium that consults the dead}</a:t>
            </a:r>
            <a:endParaRPr lang="en-US" sz="2400" dirty="0">
              <a:effectLst/>
              <a:latin typeface="Times New Roman"/>
              <a:ea typeface="Times New Roman"/>
            </a:endParaRPr>
          </a:p>
        </p:txBody>
      </p:sp>
    </p:spTree>
    <p:extLst>
      <p:ext uri="{BB962C8B-B14F-4D97-AF65-F5344CB8AC3E}">
        <p14:creationId xmlns:p14="http://schemas.microsoft.com/office/powerpoint/2010/main" val="2697963060"/>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28800" y="2057400"/>
            <a:ext cx="5235729" cy="646331"/>
          </a:xfrm>
          <a:prstGeom prst="rect">
            <a:avLst/>
          </a:prstGeom>
        </p:spPr>
        <p:txBody>
          <a:bodyPr wrap="none">
            <a:spAutoFit/>
          </a:bodyPr>
          <a:lstStyle/>
          <a:p>
            <a:r>
              <a:rPr lang="en-US" sz="3600" b="1" dirty="0">
                <a:latin typeface="Georgia"/>
                <a:ea typeface="Times New Roman"/>
              </a:rPr>
              <a:t>III. Angels &amp; Demons</a:t>
            </a:r>
            <a:endParaRPr lang="en-US" sz="3600" dirty="0">
              <a:effectLst/>
              <a:latin typeface="Times New Roman"/>
              <a:ea typeface="Times New Roman"/>
            </a:endParaRPr>
          </a:p>
        </p:txBody>
      </p:sp>
      <p:sp>
        <p:nvSpPr>
          <p:cNvPr id="3" name="Rectangle 2"/>
          <p:cNvSpPr/>
          <p:nvPr/>
        </p:nvSpPr>
        <p:spPr>
          <a:xfrm>
            <a:off x="609600" y="2967335"/>
            <a:ext cx="7696200" cy="830997"/>
          </a:xfrm>
          <a:prstGeom prst="rect">
            <a:avLst/>
          </a:prstGeom>
        </p:spPr>
        <p:txBody>
          <a:bodyPr wrap="square">
            <a:spAutoFit/>
          </a:bodyPr>
          <a:lstStyle/>
          <a:p>
            <a:pPr algn="ctr"/>
            <a:r>
              <a:rPr lang="en-US" sz="2400" dirty="0"/>
              <a:t>“The acknowledgement of evil spirits is characteristic of </a:t>
            </a:r>
            <a:r>
              <a:rPr lang="en-US" sz="2400" dirty="0" smtClean="0"/>
              <a:t>  Christianity</a:t>
            </a:r>
            <a:r>
              <a:rPr lang="en-US" sz="2400" dirty="0"/>
              <a:t>.” –</a:t>
            </a:r>
            <a:r>
              <a:rPr lang="en-US" sz="2400" i="1" dirty="0"/>
              <a:t>Theological Essays pg.32-34</a:t>
            </a:r>
            <a:endParaRPr lang="en-US" sz="2400" dirty="0"/>
          </a:p>
        </p:txBody>
      </p:sp>
      <p:pic>
        <p:nvPicPr>
          <p:cNvPr id="4098" name="Picture 2" descr="C:\Users\Rick\Pictures\87px-Archangel_Gabriel_Outside_Jesus'_Tomb_after_Resurrection.png"/>
          <p:cNvPicPr>
            <a:picLocks noChangeAspect="1" noChangeArrowheads="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04800" y="228600"/>
            <a:ext cx="1464945" cy="2020614"/>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Rick\Pictures\The_Nephilim.png"/>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629400" y="4267200"/>
            <a:ext cx="1927132" cy="2101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7005372"/>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ailOnline US - news, sport, celebrity, science and health stor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1219200"/>
            <a:ext cx="5562600" cy="117157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143000" y="2667000"/>
            <a:ext cx="6705600" cy="2092881"/>
          </a:xfrm>
          <a:prstGeom prst="rect">
            <a:avLst/>
          </a:prstGeom>
        </p:spPr>
        <p:txBody>
          <a:bodyPr wrap="square">
            <a:spAutoFit/>
          </a:bodyPr>
          <a:lstStyle/>
          <a:p>
            <a:pPr algn="ctr"/>
            <a:r>
              <a:rPr lang="en-US" sz="2800" b="1" i="1" dirty="0"/>
              <a:t>Catholic Church is forced to recruit more exorcists after the number of 'demonic possessions' in the Philippines </a:t>
            </a:r>
            <a:r>
              <a:rPr lang="en-US" sz="2800" b="1" i="1" dirty="0" smtClean="0"/>
              <a:t>triples.</a:t>
            </a:r>
            <a:r>
              <a:rPr lang="en-US" sz="2800" b="1" i="1" dirty="0"/>
              <a:t/>
            </a:r>
            <a:br>
              <a:rPr lang="en-US" sz="2800" b="1" i="1" dirty="0"/>
            </a:br>
            <a:r>
              <a:rPr lang="en-US" sz="2800" b="1" i="1" dirty="0" smtClean="0"/>
              <a:t> </a:t>
            </a:r>
          </a:p>
          <a:p>
            <a:pPr algn="ctr"/>
            <a:r>
              <a:rPr lang="en-US" dirty="0"/>
              <a:t>By </a:t>
            </a:r>
            <a:r>
              <a:rPr lang="en-US" u="sng" cap="all" dirty="0"/>
              <a:t>SIMON TOMLINSON FOR MAILONLINE</a:t>
            </a:r>
            <a:endParaRPr lang="en-US" b="1" i="1" dirty="0"/>
          </a:p>
        </p:txBody>
      </p:sp>
    </p:spTree>
    <p:extLst>
      <p:ext uri="{BB962C8B-B14F-4D97-AF65-F5344CB8AC3E}">
        <p14:creationId xmlns:p14="http://schemas.microsoft.com/office/powerpoint/2010/main" val="653460630"/>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750"/>
                                        <p:tgtEl>
                                          <p:spTgt spid="4"/>
                                        </p:tgtEl>
                                      </p:cBhvr>
                                    </p:animEffect>
                                    <p:anim calcmode="lin" valueType="num">
                                      <p:cBhvr>
                                        <p:cTn id="8" dur="1750" fill="hold"/>
                                        <p:tgtEl>
                                          <p:spTgt spid="4"/>
                                        </p:tgtEl>
                                        <p:attrNameLst>
                                          <p:attrName>ppt_x</p:attrName>
                                        </p:attrNameLst>
                                      </p:cBhvr>
                                      <p:tavLst>
                                        <p:tav tm="0">
                                          <p:val>
                                            <p:strVal val="#ppt_x"/>
                                          </p:val>
                                        </p:tav>
                                        <p:tav tm="100000">
                                          <p:val>
                                            <p:strVal val="#ppt_x"/>
                                          </p:val>
                                        </p:tav>
                                      </p:tavLst>
                                    </p:anim>
                                    <p:anim calcmode="lin" valueType="num">
                                      <p:cBhvr>
                                        <p:cTn id="9" dur="175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750"/>
                            </p:stCondLst>
                            <p:childTnLst>
                              <p:par>
                                <p:cTn id="11" presetID="9" presetClass="entr" presetSubtype="0" fill="hold" grpId="1"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1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1582341"/>
            <a:ext cx="7772400" cy="2308324"/>
          </a:xfrm>
          <a:prstGeom prst="rect">
            <a:avLst/>
          </a:prstGeom>
        </p:spPr>
        <p:txBody>
          <a:bodyPr wrap="square">
            <a:spAutoFit/>
          </a:bodyPr>
          <a:lstStyle/>
          <a:p>
            <a:r>
              <a:rPr lang="en-US" dirty="0">
                <a:latin typeface="Georgia"/>
                <a:ea typeface="Times New Roman"/>
              </a:rPr>
              <a:t>Angels are created beings.  There is an important distinction that must be made between the Angels of God (YHVH) who are his messengers and serve Him, and the angels that fell with Lucifer\Satan. </a:t>
            </a:r>
            <a:endParaRPr lang="en-US" sz="3600" dirty="0">
              <a:latin typeface="Times New Roman"/>
              <a:ea typeface="Times New Roman"/>
            </a:endParaRPr>
          </a:p>
          <a:p>
            <a:r>
              <a:rPr lang="en-US" dirty="0">
                <a:latin typeface="Georgia"/>
                <a:ea typeface="Times New Roman"/>
              </a:rPr>
              <a:t> </a:t>
            </a:r>
            <a:endParaRPr lang="en-US" sz="3600" dirty="0">
              <a:latin typeface="Times New Roman"/>
              <a:ea typeface="Times New Roman"/>
            </a:endParaRPr>
          </a:p>
          <a:p>
            <a:r>
              <a:rPr lang="en-US" dirty="0">
                <a:latin typeface="Georgia"/>
                <a:ea typeface="Times New Roman"/>
              </a:rPr>
              <a:t>Angels (Those that did not fall with Lucifer\Satan) are the messengers of God and spiritual beings that do the will of God.  They have always appeared as men and are ministering spirits to the heirs of salvation.  They are mentioned in the Bible from Genesis to Revelation.</a:t>
            </a:r>
            <a:endParaRPr lang="en-US" sz="3600" dirty="0">
              <a:effectLst/>
              <a:latin typeface="Times New Roman"/>
              <a:ea typeface="Times New Roman"/>
            </a:endParaRPr>
          </a:p>
        </p:txBody>
      </p:sp>
    </p:spTree>
    <p:extLst>
      <p:ext uri="{BB962C8B-B14F-4D97-AF65-F5344CB8AC3E}">
        <p14:creationId xmlns:p14="http://schemas.microsoft.com/office/powerpoint/2010/main" val="543755332"/>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533400"/>
            <a:ext cx="7543800" cy="2123658"/>
          </a:xfrm>
          <a:prstGeom prst="rect">
            <a:avLst/>
          </a:prstGeom>
        </p:spPr>
        <p:txBody>
          <a:bodyPr wrap="square">
            <a:spAutoFit/>
          </a:bodyPr>
          <a:lstStyle/>
          <a:p>
            <a:r>
              <a:rPr lang="en-US" sz="2400" dirty="0">
                <a:latin typeface="Georgia"/>
                <a:ea typeface="Times New Roman"/>
              </a:rPr>
              <a:t> </a:t>
            </a:r>
            <a:r>
              <a:rPr lang="en-US" dirty="0">
                <a:latin typeface="Georgia"/>
                <a:ea typeface="Times New Roman"/>
              </a:rPr>
              <a:t>In the Bible, </a:t>
            </a:r>
            <a:r>
              <a:rPr lang="en-US" dirty="0" smtClean="0">
                <a:latin typeface="Georgia"/>
                <a:ea typeface="Times New Roman"/>
              </a:rPr>
              <a:t>Angels</a:t>
            </a:r>
            <a:r>
              <a:rPr lang="en-US" dirty="0">
                <a:latin typeface="Georgia"/>
                <a:ea typeface="Times New Roman"/>
              </a:rPr>
              <a:t>: </a:t>
            </a:r>
            <a:endParaRPr lang="en-US" dirty="0">
              <a:latin typeface="Times New Roman"/>
              <a:ea typeface="Times New Roman"/>
            </a:endParaRPr>
          </a:p>
          <a:p>
            <a:r>
              <a:rPr lang="en-US" dirty="0">
                <a:latin typeface="Georgia"/>
                <a:ea typeface="Times New Roman"/>
              </a:rPr>
              <a:t> </a:t>
            </a:r>
            <a:endParaRPr lang="en-US" dirty="0">
              <a:latin typeface="Times New Roman"/>
              <a:ea typeface="Times New Roman"/>
            </a:endParaRPr>
          </a:p>
          <a:p>
            <a:r>
              <a:rPr lang="en-US" dirty="0" smtClean="0">
                <a:latin typeface="Georgia"/>
                <a:ea typeface="Times New Roman"/>
              </a:rPr>
              <a:t>1. Were </a:t>
            </a:r>
            <a:r>
              <a:rPr lang="en-US" dirty="0">
                <a:latin typeface="Georgia"/>
                <a:ea typeface="Times New Roman"/>
              </a:rPr>
              <a:t>never said to enter into anyone. </a:t>
            </a:r>
            <a:endParaRPr lang="en-US" dirty="0" smtClean="0">
              <a:latin typeface="Georgia"/>
              <a:ea typeface="Times New Roman"/>
            </a:endParaRPr>
          </a:p>
          <a:p>
            <a:r>
              <a:rPr lang="en-US" dirty="0" smtClean="0">
                <a:latin typeface="Georgia"/>
                <a:ea typeface="Times New Roman"/>
              </a:rPr>
              <a:t>2</a:t>
            </a:r>
            <a:r>
              <a:rPr lang="en-US" dirty="0">
                <a:latin typeface="Georgia"/>
                <a:ea typeface="Times New Roman"/>
              </a:rPr>
              <a:t>. Have no affection for bodies, either as habitations or vehicles </a:t>
            </a:r>
            <a:r>
              <a:rPr lang="en-US" dirty="0" smtClean="0">
                <a:latin typeface="Georgia"/>
                <a:ea typeface="Times New Roman"/>
              </a:rPr>
              <a:t>of</a:t>
            </a:r>
          </a:p>
          <a:p>
            <a:r>
              <a:rPr lang="en-US" dirty="0" smtClean="0">
                <a:latin typeface="Georgia"/>
                <a:ea typeface="Times New Roman"/>
              </a:rPr>
              <a:t>    </a:t>
            </a:r>
            <a:r>
              <a:rPr lang="en-US" dirty="0">
                <a:latin typeface="Georgia"/>
                <a:ea typeface="Times New Roman"/>
              </a:rPr>
              <a:t>action.</a:t>
            </a:r>
            <a:endParaRPr lang="en-US" dirty="0">
              <a:latin typeface="Times New Roman"/>
              <a:ea typeface="Times New Roman"/>
            </a:endParaRPr>
          </a:p>
          <a:p>
            <a:r>
              <a:rPr lang="en-US" dirty="0" smtClean="0">
                <a:latin typeface="Georgia"/>
                <a:ea typeface="Times New Roman"/>
              </a:rPr>
              <a:t>3</a:t>
            </a:r>
            <a:r>
              <a:rPr lang="en-US" dirty="0">
                <a:latin typeface="Georgia"/>
                <a:ea typeface="Times New Roman"/>
              </a:rPr>
              <a:t>. Have no inclination or favoring for tombs and monuments of </a:t>
            </a:r>
            <a:r>
              <a:rPr lang="en-US" dirty="0" smtClean="0">
                <a:latin typeface="Georgia"/>
                <a:ea typeface="Times New Roman"/>
              </a:rPr>
              <a:t>the</a:t>
            </a:r>
          </a:p>
          <a:p>
            <a:r>
              <a:rPr lang="en-US" dirty="0" smtClean="0">
                <a:latin typeface="Georgia"/>
                <a:ea typeface="Times New Roman"/>
              </a:rPr>
              <a:t>    dead</a:t>
            </a:r>
            <a:r>
              <a:rPr lang="en-US" dirty="0">
                <a:latin typeface="Georgia"/>
                <a:ea typeface="Times New Roman"/>
              </a:rPr>
              <a:t>. </a:t>
            </a:r>
            <a:endParaRPr lang="en-US" dirty="0">
              <a:effectLst/>
              <a:latin typeface="Times New Roman"/>
              <a:ea typeface="Times New Roman"/>
            </a:endParaRPr>
          </a:p>
        </p:txBody>
      </p:sp>
      <p:sp>
        <p:nvSpPr>
          <p:cNvPr id="3" name="Rectangle 2"/>
          <p:cNvSpPr/>
          <p:nvPr/>
        </p:nvSpPr>
        <p:spPr>
          <a:xfrm>
            <a:off x="457200" y="2743200"/>
            <a:ext cx="8534400" cy="2585323"/>
          </a:xfrm>
          <a:prstGeom prst="rect">
            <a:avLst/>
          </a:prstGeom>
        </p:spPr>
        <p:txBody>
          <a:bodyPr wrap="square">
            <a:spAutoFit/>
          </a:bodyPr>
          <a:lstStyle/>
          <a:p>
            <a:r>
              <a:rPr lang="en-US" dirty="0">
                <a:latin typeface="Georgia"/>
                <a:ea typeface="Times New Roman"/>
              </a:rPr>
              <a:t> </a:t>
            </a:r>
            <a:endParaRPr lang="en-US" dirty="0" smtClean="0">
              <a:latin typeface="Georgia"/>
              <a:ea typeface="Times New Roman"/>
            </a:endParaRPr>
          </a:p>
          <a:p>
            <a:r>
              <a:rPr lang="en-US" dirty="0" smtClean="0">
                <a:latin typeface="Georgia"/>
                <a:ea typeface="Times New Roman"/>
              </a:rPr>
              <a:t>On </a:t>
            </a:r>
            <a:r>
              <a:rPr lang="en-US" dirty="0">
                <a:latin typeface="Georgia"/>
                <a:ea typeface="Times New Roman"/>
              </a:rPr>
              <a:t>the other hand, demons: </a:t>
            </a:r>
            <a:endParaRPr lang="en-US" dirty="0">
              <a:latin typeface="Times New Roman"/>
              <a:ea typeface="Times New Roman"/>
            </a:endParaRPr>
          </a:p>
          <a:p>
            <a:r>
              <a:rPr lang="en-US" dirty="0">
                <a:latin typeface="Georgia"/>
                <a:ea typeface="Times New Roman"/>
              </a:rPr>
              <a:t> </a:t>
            </a:r>
            <a:endParaRPr lang="en-US" dirty="0">
              <a:latin typeface="Times New Roman"/>
              <a:ea typeface="Times New Roman"/>
            </a:endParaRPr>
          </a:p>
          <a:p>
            <a:r>
              <a:rPr lang="en-US" dirty="0">
                <a:latin typeface="Georgia"/>
                <a:ea typeface="Times New Roman"/>
              </a:rPr>
              <a:t>1. </a:t>
            </a:r>
            <a:r>
              <a:rPr lang="en-US" dirty="0" smtClean="0">
                <a:latin typeface="Georgia"/>
                <a:ea typeface="Times New Roman"/>
              </a:rPr>
              <a:t> Have </a:t>
            </a:r>
            <a:r>
              <a:rPr lang="en-US" dirty="0">
                <a:latin typeface="Georgia"/>
                <a:ea typeface="Times New Roman"/>
              </a:rPr>
              <a:t>entered into human bodies and into the bodies of inferior creatures. </a:t>
            </a:r>
            <a:endParaRPr lang="en-US" dirty="0">
              <a:latin typeface="Times New Roman"/>
              <a:ea typeface="Times New Roman"/>
            </a:endParaRPr>
          </a:p>
          <a:p>
            <a:r>
              <a:rPr lang="en-US" dirty="0">
                <a:latin typeface="Georgia"/>
                <a:ea typeface="Times New Roman"/>
              </a:rPr>
              <a:t>2. Demonstrate a peculiar affection for human bodies and seem to desire </a:t>
            </a:r>
            <a:r>
              <a:rPr lang="en-US" dirty="0" smtClean="0">
                <a:latin typeface="Georgia"/>
                <a:ea typeface="Times New Roman"/>
              </a:rPr>
              <a:t>them</a:t>
            </a:r>
          </a:p>
          <a:p>
            <a:r>
              <a:rPr lang="en-US" dirty="0">
                <a:latin typeface="Georgia"/>
                <a:ea typeface="Times New Roman"/>
              </a:rPr>
              <a:t> </a:t>
            </a:r>
            <a:r>
              <a:rPr lang="en-US" dirty="0" smtClean="0">
                <a:latin typeface="Georgia"/>
                <a:ea typeface="Times New Roman"/>
              </a:rPr>
              <a:t>    both </a:t>
            </a:r>
            <a:r>
              <a:rPr lang="en-US" dirty="0">
                <a:latin typeface="Georgia"/>
                <a:ea typeface="Times New Roman"/>
              </a:rPr>
              <a:t>as vehicles of action and as places of habitation. </a:t>
            </a:r>
            <a:endParaRPr lang="en-US" dirty="0">
              <a:latin typeface="Times New Roman"/>
              <a:ea typeface="Times New Roman"/>
            </a:endParaRPr>
          </a:p>
          <a:p>
            <a:r>
              <a:rPr lang="en-US" dirty="0" smtClean="0">
                <a:latin typeface="Georgia"/>
                <a:ea typeface="Times New Roman"/>
              </a:rPr>
              <a:t>3</a:t>
            </a:r>
            <a:r>
              <a:rPr lang="en-US" dirty="0">
                <a:latin typeface="Georgia"/>
                <a:ea typeface="Times New Roman"/>
              </a:rPr>
              <a:t>. Demonstrate a peculiar fondness for </a:t>
            </a:r>
            <a:r>
              <a:rPr lang="en-US" dirty="0" smtClean="0">
                <a:latin typeface="Georgia"/>
                <a:ea typeface="Times New Roman"/>
              </a:rPr>
              <a:t>graveyards</a:t>
            </a:r>
            <a:r>
              <a:rPr lang="en-US" dirty="0">
                <a:latin typeface="Georgia"/>
                <a:ea typeface="Times New Roman"/>
              </a:rPr>
              <a:t>, tombs, </a:t>
            </a:r>
            <a:r>
              <a:rPr lang="en-US" dirty="0" smtClean="0">
                <a:latin typeface="Georgia"/>
                <a:ea typeface="Times New Roman"/>
              </a:rPr>
              <a:t>and</a:t>
            </a:r>
          </a:p>
          <a:p>
            <a:r>
              <a:rPr lang="en-US" dirty="0" smtClean="0">
                <a:latin typeface="Georgia"/>
                <a:ea typeface="Times New Roman"/>
              </a:rPr>
              <a:t>    sepulchers.</a:t>
            </a:r>
            <a:endParaRPr lang="en-US" dirty="0">
              <a:latin typeface="Times New Roman"/>
              <a:ea typeface="Times New Roman"/>
            </a:endParaRPr>
          </a:p>
          <a:p>
            <a:endParaRPr lang="en-US" dirty="0">
              <a:effectLst/>
              <a:latin typeface="Times New Roman"/>
              <a:ea typeface="Times New Roman"/>
            </a:endParaRPr>
          </a:p>
        </p:txBody>
      </p:sp>
    </p:spTree>
    <p:extLst>
      <p:ext uri="{BB962C8B-B14F-4D97-AF65-F5344CB8AC3E}">
        <p14:creationId xmlns:p14="http://schemas.microsoft.com/office/powerpoint/2010/main" val="2322112023"/>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381000"/>
            <a:ext cx="8686800" cy="400110"/>
          </a:xfrm>
          <a:prstGeom prst="rect">
            <a:avLst/>
          </a:prstGeom>
        </p:spPr>
        <p:txBody>
          <a:bodyPr wrap="square">
            <a:spAutoFit/>
          </a:bodyPr>
          <a:lstStyle/>
          <a:p>
            <a:pPr marL="15240" algn="ctr">
              <a:spcBef>
                <a:spcPts val="0"/>
              </a:spcBef>
              <a:spcAft>
                <a:spcPts val="0"/>
              </a:spcAft>
            </a:pPr>
            <a:r>
              <a:rPr lang="en-US" sz="2000" dirty="0">
                <a:latin typeface="Georgia"/>
                <a:ea typeface="Times New Roman"/>
              </a:rPr>
              <a:t>ANGELS THAT DO THE WILL OF GOD &amp; MANIFEST IN HUMAN FORM</a:t>
            </a:r>
            <a:endParaRPr lang="en-US" sz="2000" dirty="0">
              <a:effectLst/>
              <a:latin typeface="Times New Roman"/>
              <a:ea typeface="Times New Roman"/>
            </a:endParaRPr>
          </a:p>
        </p:txBody>
      </p:sp>
      <p:sp>
        <p:nvSpPr>
          <p:cNvPr id="3" name="Rectangle 2"/>
          <p:cNvSpPr/>
          <p:nvPr/>
        </p:nvSpPr>
        <p:spPr>
          <a:xfrm>
            <a:off x="620038" y="1143000"/>
            <a:ext cx="2523448" cy="523220"/>
          </a:xfrm>
          <a:prstGeom prst="rect">
            <a:avLst/>
          </a:prstGeom>
        </p:spPr>
        <p:txBody>
          <a:bodyPr wrap="none">
            <a:spAutoFit/>
          </a:bodyPr>
          <a:lstStyle/>
          <a:p>
            <a:r>
              <a:rPr lang="en-US" sz="2800" b="1" dirty="0">
                <a:latin typeface="Georgia"/>
                <a:ea typeface="Times New Roman"/>
                <a:cs typeface="Georgia"/>
              </a:rPr>
              <a:t>Genesis 19:1</a:t>
            </a:r>
            <a:r>
              <a:rPr lang="en-US" sz="2800" dirty="0">
                <a:latin typeface="Georgia"/>
                <a:ea typeface="Times New Roman"/>
                <a:cs typeface="Georgia"/>
              </a:rPr>
              <a:t> </a:t>
            </a:r>
            <a:endParaRPr lang="en-US" sz="2800" dirty="0"/>
          </a:p>
        </p:txBody>
      </p:sp>
      <p:sp>
        <p:nvSpPr>
          <p:cNvPr id="4" name="Rectangle 3"/>
          <p:cNvSpPr/>
          <p:nvPr/>
        </p:nvSpPr>
        <p:spPr>
          <a:xfrm>
            <a:off x="620038" y="1828800"/>
            <a:ext cx="3264035" cy="523220"/>
          </a:xfrm>
          <a:prstGeom prst="rect">
            <a:avLst/>
          </a:prstGeom>
        </p:spPr>
        <p:txBody>
          <a:bodyPr wrap="none">
            <a:spAutoFit/>
          </a:bodyPr>
          <a:lstStyle/>
          <a:p>
            <a:r>
              <a:rPr lang="en-US" sz="2800" b="1" dirty="0">
                <a:latin typeface="Georgia"/>
                <a:ea typeface="Times New Roman"/>
                <a:cs typeface="Georgia"/>
              </a:rPr>
              <a:t>Genesis </a:t>
            </a:r>
            <a:r>
              <a:rPr lang="en-US" sz="2800" b="1" dirty="0" smtClean="0">
                <a:latin typeface="Georgia"/>
                <a:ea typeface="Times New Roman"/>
                <a:cs typeface="Georgia"/>
              </a:rPr>
              <a:t>19:10-11</a:t>
            </a:r>
            <a:r>
              <a:rPr lang="en-US" sz="2800" dirty="0" smtClean="0">
                <a:latin typeface="Georgia"/>
                <a:ea typeface="Times New Roman"/>
                <a:cs typeface="Georgia"/>
              </a:rPr>
              <a:t> </a:t>
            </a:r>
            <a:endParaRPr lang="en-US" sz="2800" dirty="0"/>
          </a:p>
        </p:txBody>
      </p:sp>
      <p:sp>
        <p:nvSpPr>
          <p:cNvPr id="5" name="Rectangle 4"/>
          <p:cNvSpPr/>
          <p:nvPr/>
        </p:nvSpPr>
        <p:spPr>
          <a:xfrm>
            <a:off x="620038" y="2514600"/>
            <a:ext cx="2747868" cy="523220"/>
          </a:xfrm>
          <a:prstGeom prst="rect">
            <a:avLst/>
          </a:prstGeom>
        </p:spPr>
        <p:txBody>
          <a:bodyPr wrap="none">
            <a:spAutoFit/>
          </a:bodyPr>
          <a:lstStyle/>
          <a:p>
            <a:r>
              <a:rPr lang="en-US" sz="2800" b="1" dirty="0">
                <a:latin typeface="Georgia"/>
                <a:ea typeface="Times New Roman"/>
                <a:cs typeface="Times New Roman"/>
              </a:rPr>
              <a:t>Genesis 19:13</a:t>
            </a:r>
            <a:r>
              <a:rPr lang="en-US" sz="2800" dirty="0">
                <a:latin typeface="Georgia"/>
                <a:ea typeface="Times New Roman"/>
                <a:cs typeface="Times New Roman"/>
              </a:rPr>
              <a:t> </a:t>
            </a:r>
            <a:endParaRPr lang="en-US" sz="2800" dirty="0"/>
          </a:p>
        </p:txBody>
      </p:sp>
      <p:sp>
        <p:nvSpPr>
          <p:cNvPr id="6" name="Rectangle 5"/>
          <p:cNvSpPr/>
          <p:nvPr/>
        </p:nvSpPr>
        <p:spPr>
          <a:xfrm>
            <a:off x="620038" y="3200400"/>
            <a:ext cx="2808782" cy="523220"/>
          </a:xfrm>
          <a:prstGeom prst="rect">
            <a:avLst/>
          </a:prstGeom>
        </p:spPr>
        <p:txBody>
          <a:bodyPr wrap="none">
            <a:spAutoFit/>
          </a:bodyPr>
          <a:lstStyle/>
          <a:p>
            <a:r>
              <a:rPr lang="en-US" sz="2800" b="1" dirty="0" smtClean="0">
                <a:latin typeface="Georgia"/>
                <a:ea typeface="Times New Roman"/>
                <a:cs typeface="Times New Roman"/>
              </a:rPr>
              <a:t>Matthew 28:2</a:t>
            </a:r>
            <a:r>
              <a:rPr lang="en-US" sz="2800" dirty="0" smtClean="0">
                <a:latin typeface="Georgia"/>
                <a:ea typeface="Times New Roman"/>
                <a:cs typeface="Times New Roman"/>
              </a:rPr>
              <a:t> </a:t>
            </a:r>
            <a:endParaRPr lang="en-US" sz="2800" dirty="0"/>
          </a:p>
        </p:txBody>
      </p:sp>
      <p:sp>
        <p:nvSpPr>
          <p:cNvPr id="7" name="Rectangle 6"/>
          <p:cNvSpPr/>
          <p:nvPr/>
        </p:nvSpPr>
        <p:spPr>
          <a:xfrm>
            <a:off x="620038" y="3886200"/>
            <a:ext cx="2111475" cy="523220"/>
          </a:xfrm>
          <a:prstGeom prst="rect">
            <a:avLst/>
          </a:prstGeom>
        </p:spPr>
        <p:txBody>
          <a:bodyPr wrap="none">
            <a:spAutoFit/>
          </a:bodyPr>
          <a:lstStyle/>
          <a:p>
            <a:r>
              <a:rPr lang="en-US" sz="2800" b="1" dirty="0">
                <a:latin typeface="Georgia"/>
                <a:ea typeface="Times New Roman"/>
                <a:cs typeface="Times New Roman"/>
              </a:rPr>
              <a:t>Mark 16:5</a:t>
            </a:r>
            <a:r>
              <a:rPr lang="en-US" sz="2800" dirty="0">
                <a:latin typeface="Georgia"/>
                <a:ea typeface="Times New Roman"/>
                <a:cs typeface="Times New Roman"/>
              </a:rPr>
              <a:t> </a:t>
            </a:r>
            <a:endParaRPr lang="en-US" sz="2800" dirty="0"/>
          </a:p>
        </p:txBody>
      </p:sp>
      <p:sp>
        <p:nvSpPr>
          <p:cNvPr id="8" name="Rectangle 7"/>
          <p:cNvSpPr/>
          <p:nvPr/>
        </p:nvSpPr>
        <p:spPr>
          <a:xfrm>
            <a:off x="622896" y="4505980"/>
            <a:ext cx="2308645" cy="523220"/>
          </a:xfrm>
          <a:prstGeom prst="rect">
            <a:avLst/>
          </a:prstGeom>
        </p:spPr>
        <p:txBody>
          <a:bodyPr wrap="none">
            <a:spAutoFit/>
          </a:bodyPr>
          <a:lstStyle/>
          <a:p>
            <a:r>
              <a:rPr lang="en-US" sz="2800" b="1" dirty="0">
                <a:latin typeface="Georgia"/>
                <a:ea typeface="Times New Roman"/>
                <a:cs typeface="Georgia"/>
              </a:rPr>
              <a:t>John 20:12 </a:t>
            </a:r>
            <a:endParaRPr lang="en-US" sz="2800" dirty="0"/>
          </a:p>
        </p:txBody>
      </p:sp>
      <p:sp>
        <p:nvSpPr>
          <p:cNvPr id="9" name="Rectangle 8"/>
          <p:cNvSpPr/>
          <p:nvPr/>
        </p:nvSpPr>
        <p:spPr>
          <a:xfrm>
            <a:off x="620038" y="5091830"/>
            <a:ext cx="3767378" cy="523220"/>
          </a:xfrm>
          <a:prstGeom prst="rect">
            <a:avLst/>
          </a:prstGeom>
        </p:spPr>
        <p:txBody>
          <a:bodyPr wrap="none">
            <a:spAutoFit/>
          </a:bodyPr>
          <a:lstStyle/>
          <a:p>
            <a:r>
              <a:rPr lang="en-US" sz="2800" b="1" dirty="0">
                <a:latin typeface="Georgia"/>
                <a:ea typeface="Times New Roman"/>
                <a:cs typeface="Georgia"/>
              </a:rPr>
              <a:t>Hebrews </a:t>
            </a:r>
            <a:r>
              <a:rPr lang="en-US" sz="2800" b="1" dirty="0" smtClean="0">
                <a:latin typeface="Georgia"/>
                <a:ea typeface="Times New Roman"/>
                <a:cs typeface="Georgia"/>
              </a:rPr>
              <a:t>1: 7, 13-14</a:t>
            </a:r>
            <a:r>
              <a:rPr lang="en-US" sz="2800" dirty="0" smtClean="0">
                <a:latin typeface="Georgia"/>
                <a:ea typeface="Times New Roman"/>
                <a:cs typeface="Georgia"/>
              </a:rPr>
              <a:t> </a:t>
            </a:r>
            <a:endParaRPr lang="en-US" sz="2800" dirty="0"/>
          </a:p>
        </p:txBody>
      </p:sp>
      <p:sp>
        <p:nvSpPr>
          <p:cNvPr id="10" name="Rectangle 9"/>
          <p:cNvSpPr/>
          <p:nvPr/>
        </p:nvSpPr>
        <p:spPr>
          <a:xfrm>
            <a:off x="620038" y="5715000"/>
            <a:ext cx="2683748" cy="523220"/>
          </a:xfrm>
          <a:prstGeom prst="rect">
            <a:avLst/>
          </a:prstGeom>
        </p:spPr>
        <p:txBody>
          <a:bodyPr wrap="none">
            <a:spAutoFit/>
          </a:bodyPr>
          <a:lstStyle/>
          <a:p>
            <a:r>
              <a:rPr lang="en-US" sz="2800" b="1" dirty="0">
                <a:latin typeface="Georgia"/>
                <a:ea typeface="Times New Roman"/>
                <a:cs typeface="Georgia"/>
              </a:rPr>
              <a:t>Hebrews 13:2</a:t>
            </a:r>
            <a:endParaRPr lang="en-US" sz="2800" dirty="0"/>
          </a:p>
        </p:txBody>
      </p:sp>
      <p:pic>
        <p:nvPicPr>
          <p:cNvPr id="11" name="Picture 10" descr="C:\Users\Rick\Pictures\87px-Archangel_Gabriel_Outside_Jesus'_Tomb_after_Resurrection.png"/>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5715000" y="3723620"/>
            <a:ext cx="1836420" cy="2131811"/>
          </a:xfrm>
          <a:prstGeom prst="rect">
            <a:avLst/>
          </a:prstGeom>
          <a:noFill/>
          <a:ln>
            <a:noFill/>
          </a:ln>
        </p:spPr>
      </p:pic>
    </p:spTree>
    <p:extLst>
      <p:ext uri="{BB962C8B-B14F-4D97-AF65-F5344CB8AC3E}">
        <p14:creationId xmlns:p14="http://schemas.microsoft.com/office/powerpoint/2010/main" val="4084821183"/>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4963" y="1000780"/>
            <a:ext cx="7543801" cy="523220"/>
          </a:xfrm>
          <a:prstGeom prst="rect">
            <a:avLst/>
          </a:prstGeom>
          <a:noFill/>
        </p:spPr>
        <p:txBody>
          <a:bodyPr wrap="square" rtlCol="0">
            <a:spAutoFit/>
          </a:bodyPr>
          <a:lstStyle/>
          <a:p>
            <a:pPr algn="ctr"/>
            <a:r>
              <a:rPr lang="en-US" sz="2800" dirty="0" smtClean="0"/>
              <a:t>Angels in the Book of Revelation</a:t>
            </a:r>
            <a:endParaRPr lang="en-US" sz="2800" dirty="0"/>
          </a:p>
        </p:txBody>
      </p:sp>
      <p:sp>
        <p:nvSpPr>
          <p:cNvPr id="3" name="Rectangle 2"/>
          <p:cNvSpPr/>
          <p:nvPr/>
        </p:nvSpPr>
        <p:spPr>
          <a:xfrm>
            <a:off x="784963" y="2274838"/>
            <a:ext cx="7543801" cy="3139321"/>
          </a:xfrm>
          <a:prstGeom prst="rect">
            <a:avLst/>
          </a:prstGeom>
        </p:spPr>
        <p:txBody>
          <a:bodyPr wrap="square">
            <a:spAutoFit/>
          </a:bodyPr>
          <a:lstStyle/>
          <a:p>
            <a:pPr marL="342900" marR="0" lvl="0" indent="-342900">
              <a:spcBef>
                <a:spcPts val="0"/>
              </a:spcBef>
              <a:spcAft>
                <a:spcPts val="0"/>
              </a:spcAft>
              <a:buFont typeface="Symbol"/>
              <a:buBlip>
                <a:blip r:embed="rId2"/>
              </a:buBlip>
            </a:pPr>
            <a:r>
              <a:rPr lang="en-US" dirty="0">
                <a:latin typeface="Georgia"/>
                <a:ea typeface="Times New Roman"/>
              </a:rPr>
              <a:t>Gave revelation to John {Rev. 1:1,2} </a:t>
            </a:r>
            <a:endParaRPr lang="en-US" dirty="0">
              <a:latin typeface="Times New Roman"/>
              <a:ea typeface="Times New Roman"/>
            </a:endParaRPr>
          </a:p>
          <a:p>
            <a:pPr marL="342900" marR="0" lvl="0" indent="-342900">
              <a:spcBef>
                <a:spcPts val="0"/>
              </a:spcBef>
              <a:spcAft>
                <a:spcPts val="0"/>
              </a:spcAft>
              <a:buFont typeface="Symbol"/>
              <a:buBlip>
                <a:blip r:embed="rId2"/>
              </a:buBlip>
            </a:pPr>
            <a:endParaRPr lang="en-US" dirty="0" smtClean="0">
              <a:latin typeface="Georgia"/>
              <a:ea typeface="Times New Roman"/>
            </a:endParaRPr>
          </a:p>
          <a:p>
            <a:pPr marL="342900" marR="0" lvl="0" indent="-342900">
              <a:spcBef>
                <a:spcPts val="0"/>
              </a:spcBef>
              <a:spcAft>
                <a:spcPts val="0"/>
              </a:spcAft>
              <a:buFont typeface="Symbol"/>
              <a:buBlip>
                <a:blip r:embed="rId2"/>
              </a:buBlip>
            </a:pPr>
            <a:r>
              <a:rPr lang="en-US" dirty="0" smtClean="0">
                <a:latin typeface="Georgia"/>
                <a:ea typeface="Times New Roman"/>
              </a:rPr>
              <a:t>Worshipped </a:t>
            </a:r>
            <a:r>
              <a:rPr lang="en-US" dirty="0">
                <a:latin typeface="Georgia"/>
                <a:ea typeface="Times New Roman"/>
              </a:rPr>
              <a:t>God {Rev. 5:11,12}  </a:t>
            </a:r>
            <a:endParaRPr lang="en-US" dirty="0">
              <a:latin typeface="Times New Roman"/>
              <a:ea typeface="Times New Roman"/>
            </a:endParaRPr>
          </a:p>
          <a:p>
            <a:pPr marL="342900" marR="0" lvl="0" indent="-342900">
              <a:spcBef>
                <a:spcPts val="0"/>
              </a:spcBef>
              <a:spcAft>
                <a:spcPts val="0"/>
              </a:spcAft>
              <a:buFont typeface="Symbol"/>
              <a:buBlip>
                <a:blip r:embed="rId2"/>
              </a:buBlip>
            </a:pPr>
            <a:endParaRPr lang="en-US" dirty="0" smtClean="0">
              <a:latin typeface="Georgia"/>
              <a:ea typeface="Times New Roman"/>
            </a:endParaRPr>
          </a:p>
          <a:p>
            <a:pPr marL="342900" indent="-342900">
              <a:buBlip>
                <a:blip r:embed="rId2"/>
              </a:buBlip>
            </a:pPr>
            <a:r>
              <a:rPr lang="en-US" dirty="0">
                <a:latin typeface="Georgia"/>
                <a:ea typeface="Times New Roman"/>
              </a:rPr>
              <a:t>Help the servants of God {Rev. 7: 2,3}  </a:t>
            </a:r>
            <a:endParaRPr lang="en-US" dirty="0">
              <a:latin typeface="Times New Roman"/>
              <a:ea typeface="Times New Roman"/>
            </a:endParaRPr>
          </a:p>
          <a:p>
            <a:pPr marL="342900" marR="0" lvl="0" indent="-342900">
              <a:spcBef>
                <a:spcPts val="0"/>
              </a:spcBef>
              <a:spcAft>
                <a:spcPts val="0"/>
              </a:spcAft>
              <a:buFont typeface="Symbol"/>
              <a:buBlip>
                <a:blip r:embed="rId2"/>
              </a:buBlip>
            </a:pPr>
            <a:endParaRPr lang="en-US" dirty="0" smtClean="0">
              <a:latin typeface="Georgia"/>
              <a:ea typeface="Times New Roman"/>
            </a:endParaRPr>
          </a:p>
          <a:p>
            <a:pPr marL="342900" marR="0" lvl="0" indent="-342900">
              <a:spcBef>
                <a:spcPts val="0"/>
              </a:spcBef>
              <a:spcAft>
                <a:spcPts val="0"/>
              </a:spcAft>
              <a:buFont typeface="Symbol"/>
              <a:buBlip>
                <a:blip r:embed="rId2"/>
              </a:buBlip>
            </a:pPr>
            <a:r>
              <a:rPr lang="en-US" dirty="0" smtClean="0">
                <a:latin typeface="Georgia"/>
                <a:ea typeface="Times New Roman"/>
              </a:rPr>
              <a:t>Support </a:t>
            </a:r>
            <a:r>
              <a:rPr lang="en-US" dirty="0">
                <a:latin typeface="Georgia"/>
                <a:ea typeface="Times New Roman"/>
              </a:rPr>
              <a:t>preaching of the Gospel {Rev. 14:6,7) </a:t>
            </a:r>
            <a:endParaRPr lang="en-US" dirty="0">
              <a:latin typeface="Times New Roman"/>
              <a:ea typeface="Times New Roman"/>
            </a:endParaRPr>
          </a:p>
          <a:p>
            <a:pPr marR="0" lvl="0">
              <a:spcBef>
                <a:spcPts val="0"/>
              </a:spcBef>
              <a:spcAft>
                <a:spcPts val="0"/>
              </a:spcAft>
            </a:pPr>
            <a:endParaRPr lang="en-US" dirty="0">
              <a:latin typeface="Georgia"/>
              <a:ea typeface="Times New Roman"/>
            </a:endParaRPr>
          </a:p>
          <a:p>
            <a:pPr marL="342900" marR="0" lvl="0" indent="-342900">
              <a:spcBef>
                <a:spcPts val="0"/>
              </a:spcBef>
              <a:spcAft>
                <a:spcPts val="0"/>
              </a:spcAft>
              <a:buFont typeface="Symbol"/>
              <a:buBlip>
                <a:blip r:embed="rId2"/>
              </a:buBlip>
            </a:pPr>
            <a:r>
              <a:rPr lang="en-US" dirty="0">
                <a:latin typeface="Georgia"/>
                <a:ea typeface="Times New Roman"/>
              </a:rPr>
              <a:t>Brings Gods judgment on earth {Rev. </a:t>
            </a:r>
            <a:r>
              <a:rPr lang="en-US" dirty="0" err="1">
                <a:latin typeface="Georgia"/>
                <a:ea typeface="Times New Roman"/>
              </a:rPr>
              <a:t>ch.</a:t>
            </a:r>
            <a:r>
              <a:rPr lang="en-US" dirty="0">
                <a:latin typeface="Georgia"/>
                <a:ea typeface="Times New Roman"/>
              </a:rPr>
              <a:t> 8,9 and 11.}</a:t>
            </a:r>
            <a:endParaRPr lang="en-US" dirty="0">
              <a:latin typeface="Times New Roman"/>
              <a:ea typeface="Times New Roman"/>
            </a:endParaRPr>
          </a:p>
          <a:p>
            <a:pPr marR="0" lvl="0">
              <a:spcBef>
                <a:spcPts val="0"/>
              </a:spcBef>
              <a:spcAft>
                <a:spcPts val="0"/>
              </a:spcAft>
            </a:pPr>
            <a:endParaRPr lang="en-US" dirty="0">
              <a:latin typeface="Times New Roman"/>
              <a:ea typeface="Times New Roman"/>
            </a:endParaRPr>
          </a:p>
          <a:p>
            <a:pPr marL="228600" marR="0" indent="-228600">
              <a:spcBef>
                <a:spcPts val="0"/>
              </a:spcBef>
              <a:spcAft>
                <a:spcPts val="0"/>
              </a:spcAft>
            </a:pPr>
            <a:r>
              <a:rPr lang="en-US" dirty="0">
                <a:latin typeface="Georgia"/>
                <a:ea typeface="Times New Roman"/>
              </a:rPr>
              <a:t> </a:t>
            </a:r>
            <a:endParaRPr lang="en-US" dirty="0">
              <a:effectLst/>
              <a:latin typeface="Times New Roman"/>
              <a:ea typeface="Times New Roman"/>
            </a:endParaRPr>
          </a:p>
        </p:txBody>
      </p:sp>
    </p:spTree>
    <p:extLst>
      <p:ext uri="{BB962C8B-B14F-4D97-AF65-F5344CB8AC3E}">
        <p14:creationId xmlns:p14="http://schemas.microsoft.com/office/powerpoint/2010/main" val="1464238005"/>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304800"/>
            <a:ext cx="3610284" cy="523220"/>
          </a:xfrm>
          <a:prstGeom prst="rect">
            <a:avLst/>
          </a:prstGeom>
        </p:spPr>
        <p:txBody>
          <a:bodyPr wrap="none">
            <a:spAutoFit/>
          </a:bodyPr>
          <a:lstStyle/>
          <a:p>
            <a:pPr marL="228600" marR="0" indent="-228600">
              <a:spcBef>
                <a:spcPts val="0"/>
              </a:spcBef>
              <a:spcAft>
                <a:spcPts val="0"/>
              </a:spcAft>
            </a:pPr>
            <a:r>
              <a:rPr lang="en-US" sz="2800" dirty="0">
                <a:latin typeface="Georgia"/>
                <a:ea typeface="Times New Roman"/>
              </a:rPr>
              <a:t>DEMONS- ORIGINS </a:t>
            </a:r>
            <a:endParaRPr lang="en-US" sz="2800" dirty="0">
              <a:effectLst/>
              <a:latin typeface="Times New Roman"/>
              <a:ea typeface="Times New Roman"/>
            </a:endParaRPr>
          </a:p>
        </p:txBody>
      </p:sp>
      <p:sp>
        <p:nvSpPr>
          <p:cNvPr id="3" name="Rectangle 2"/>
          <p:cNvSpPr/>
          <p:nvPr/>
        </p:nvSpPr>
        <p:spPr>
          <a:xfrm>
            <a:off x="228600" y="990600"/>
            <a:ext cx="8686800" cy="1754326"/>
          </a:xfrm>
          <a:prstGeom prst="rect">
            <a:avLst/>
          </a:prstGeom>
        </p:spPr>
        <p:txBody>
          <a:bodyPr wrap="square">
            <a:spAutoFit/>
          </a:bodyPr>
          <a:lstStyle/>
          <a:p>
            <a:endParaRPr lang="en-US" dirty="0" smtClean="0">
              <a:latin typeface="Georgia"/>
              <a:ea typeface="Times New Roman"/>
            </a:endParaRPr>
          </a:p>
          <a:p>
            <a:endParaRPr lang="en-US" dirty="0">
              <a:latin typeface="Georgia"/>
              <a:ea typeface="Times New Roman"/>
            </a:endParaRPr>
          </a:p>
          <a:p>
            <a:endParaRPr lang="en-US" dirty="0" smtClean="0">
              <a:latin typeface="Georgia"/>
              <a:ea typeface="Times New Roman"/>
            </a:endParaRPr>
          </a:p>
          <a:p>
            <a:r>
              <a:rPr lang="en-US" dirty="0" smtClean="0">
                <a:latin typeface="Georgia"/>
                <a:ea typeface="Times New Roman"/>
              </a:rPr>
              <a:t>{</a:t>
            </a:r>
            <a:r>
              <a:rPr lang="en-US" dirty="0">
                <a:latin typeface="Georgia"/>
                <a:ea typeface="Times New Roman"/>
              </a:rPr>
              <a:t>The existence of demons is mentioned by every New Testament writer except the author of Hebrews, while not mentioning </a:t>
            </a:r>
            <a:r>
              <a:rPr lang="en-US" dirty="0" smtClean="0">
                <a:latin typeface="Georgia"/>
                <a:ea typeface="Times New Roman"/>
              </a:rPr>
              <a:t>demons he </a:t>
            </a:r>
            <a:r>
              <a:rPr lang="en-US" dirty="0">
                <a:latin typeface="Georgia"/>
                <a:ea typeface="Times New Roman"/>
              </a:rPr>
              <a:t>did mention Satan the prince of demons. (Heb.2:14}</a:t>
            </a:r>
            <a:endParaRPr lang="en-US" sz="3600" dirty="0">
              <a:effectLst/>
              <a:latin typeface="Times New Roman"/>
              <a:ea typeface="Times New Roman"/>
            </a:endParaRPr>
          </a:p>
        </p:txBody>
      </p:sp>
      <p:sp>
        <p:nvSpPr>
          <p:cNvPr id="4" name="Rectangle 3"/>
          <p:cNvSpPr/>
          <p:nvPr/>
        </p:nvSpPr>
        <p:spPr>
          <a:xfrm>
            <a:off x="228600" y="2274838"/>
            <a:ext cx="8534400" cy="2031325"/>
          </a:xfrm>
          <a:prstGeom prst="rect">
            <a:avLst/>
          </a:prstGeom>
        </p:spPr>
        <p:txBody>
          <a:bodyPr wrap="square">
            <a:spAutoFit/>
          </a:bodyPr>
          <a:lstStyle/>
          <a:p>
            <a:endParaRPr lang="en-US" dirty="0" smtClean="0">
              <a:latin typeface="Georgia"/>
              <a:ea typeface="Times New Roman"/>
              <a:cs typeface="ArialRegular"/>
            </a:endParaRPr>
          </a:p>
          <a:p>
            <a:endParaRPr lang="en-US" dirty="0">
              <a:latin typeface="Georgia"/>
              <a:ea typeface="Times New Roman"/>
              <a:cs typeface="ArialRegular"/>
            </a:endParaRPr>
          </a:p>
          <a:p>
            <a:endParaRPr lang="en-US" dirty="0" smtClean="0">
              <a:latin typeface="Georgia"/>
              <a:ea typeface="Times New Roman"/>
              <a:cs typeface="ArialRegular"/>
            </a:endParaRPr>
          </a:p>
          <a:p>
            <a:r>
              <a:rPr lang="en-US" dirty="0" smtClean="0">
                <a:latin typeface="Georgia"/>
                <a:ea typeface="Times New Roman"/>
                <a:cs typeface="ArialRegular"/>
              </a:rPr>
              <a:t>All </a:t>
            </a:r>
            <a:r>
              <a:rPr lang="en-US" dirty="0">
                <a:latin typeface="Georgia"/>
                <a:ea typeface="Times New Roman"/>
                <a:cs typeface="ArialRegular"/>
              </a:rPr>
              <a:t>the Pagan authors of note, whose works have survived the wreck of ages, affirm the opinion that demons were the spirits or ghosts of dead men. From Hesiod down to the more polished </a:t>
            </a:r>
            <a:r>
              <a:rPr lang="en-US" dirty="0" err="1">
                <a:latin typeface="Georgia"/>
                <a:ea typeface="Times New Roman"/>
                <a:cs typeface="ArialRegular"/>
              </a:rPr>
              <a:t>Celsus</a:t>
            </a:r>
            <a:r>
              <a:rPr lang="en-US" dirty="0">
                <a:latin typeface="Georgia"/>
                <a:ea typeface="Times New Roman"/>
                <a:cs typeface="ArialRegular"/>
              </a:rPr>
              <a:t>, their historians, poets, and philosophers occasionally express this opinion.-</a:t>
            </a:r>
            <a:r>
              <a:rPr lang="en-US" i="1" dirty="0">
                <a:latin typeface="Georgia"/>
                <a:ea typeface="Times New Roman"/>
                <a:cs typeface="ArialRegular"/>
              </a:rPr>
              <a:t>Alexander Campbell, Demonology (pg.3)</a:t>
            </a:r>
            <a:endParaRPr lang="en-US" dirty="0">
              <a:effectLst/>
              <a:latin typeface="Times New Roman"/>
              <a:ea typeface="Times New Roman"/>
            </a:endParaRPr>
          </a:p>
        </p:txBody>
      </p:sp>
      <p:pic>
        <p:nvPicPr>
          <p:cNvPr id="2050" name="Picture 2" descr="C:\Users\Rick\Pictures\Path18-300x300.jpg"/>
          <p:cNvPicPr>
            <a:picLocks noChangeAspect="1" noChangeArrowheads="1"/>
          </p:cNvPicPr>
          <p:nvPr/>
        </p:nvPicPr>
        <p:blipFill>
          <a:blip r:embed="rId2">
            <a:duotone>
              <a:prstClr val="black"/>
              <a:schemeClr val="tx2">
                <a:tint val="45000"/>
                <a:satMod val="400000"/>
              </a:schemeClr>
            </a:duotone>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381000" y="4572000"/>
            <a:ext cx="1981200" cy="198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755977"/>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457200"/>
            <a:ext cx="8229600" cy="1015663"/>
          </a:xfrm>
          <a:prstGeom prst="rect">
            <a:avLst/>
          </a:prstGeom>
        </p:spPr>
        <p:txBody>
          <a:bodyPr wrap="square">
            <a:spAutoFit/>
          </a:bodyPr>
          <a:lstStyle/>
          <a:p>
            <a:r>
              <a:rPr lang="en-US" sz="2000" b="1" dirty="0" smtClean="0">
                <a:latin typeface="Georgia"/>
                <a:ea typeface="Times New Roman"/>
              </a:rPr>
              <a:t>Biblical Evidence </a:t>
            </a:r>
            <a:r>
              <a:rPr lang="en-US" sz="2000" b="1" dirty="0">
                <a:latin typeface="Georgia"/>
                <a:ea typeface="Times New Roman"/>
              </a:rPr>
              <a:t>against the view that demons are the spirits of dead men or that ‘ghosts’ are spirits of the dead that come back to haunt a place or person.</a:t>
            </a:r>
            <a:endParaRPr lang="en-US" sz="2000" b="1" dirty="0">
              <a:effectLst/>
              <a:latin typeface="Times New Roman"/>
              <a:ea typeface="Times New Roman"/>
            </a:endParaRPr>
          </a:p>
        </p:txBody>
      </p:sp>
      <p:sp>
        <p:nvSpPr>
          <p:cNvPr id="3" name="Rectangle 2"/>
          <p:cNvSpPr/>
          <p:nvPr/>
        </p:nvSpPr>
        <p:spPr>
          <a:xfrm>
            <a:off x="76200" y="2590800"/>
            <a:ext cx="8991600" cy="1754326"/>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228600" marR="0" indent="-228600">
              <a:spcBef>
                <a:spcPts val="0"/>
              </a:spcBef>
              <a:spcAft>
                <a:spcPts val="0"/>
              </a:spcAft>
            </a:pPr>
            <a:r>
              <a:rPr lang="en-US" b="1" dirty="0">
                <a:latin typeface="Georgia"/>
                <a:ea typeface="Times New Roman"/>
                <a:cs typeface="Georgia"/>
              </a:rPr>
              <a:t>Ecclesiastes 12:7</a:t>
            </a:r>
            <a:r>
              <a:rPr lang="en-US" dirty="0">
                <a:latin typeface="Georgia"/>
                <a:ea typeface="Times New Roman"/>
                <a:cs typeface="Georgia"/>
              </a:rPr>
              <a:t>Then shall the dust return to the earth as it was: and </a:t>
            </a:r>
            <a:r>
              <a:rPr lang="en-US" u="sng" dirty="0">
                <a:latin typeface="Georgia"/>
                <a:ea typeface="Times New Roman"/>
                <a:cs typeface="Georgia"/>
              </a:rPr>
              <a:t>the spirit </a:t>
            </a:r>
            <a:r>
              <a:rPr lang="en-US" u="sng" dirty="0" smtClean="0">
                <a:latin typeface="Georgia"/>
                <a:ea typeface="Times New Roman"/>
                <a:cs typeface="Georgia"/>
              </a:rPr>
              <a:t>shall return unto </a:t>
            </a:r>
            <a:r>
              <a:rPr lang="en-US" u="sng" dirty="0">
                <a:latin typeface="Georgia"/>
                <a:ea typeface="Times New Roman"/>
                <a:cs typeface="Georgia"/>
              </a:rPr>
              <a:t>God who gave it. </a:t>
            </a:r>
            <a:endParaRPr lang="en-US" dirty="0">
              <a:latin typeface="Times New Roman"/>
              <a:ea typeface="Times New Roman"/>
            </a:endParaRPr>
          </a:p>
          <a:p>
            <a:r>
              <a:rPr lang="en-US" b="1" dirty="0">
                <a:latin typeface="Georgia"/>
                <a:ea typeface="Times New Roman"/>
              </a:rPr>
              <a:t> </a:t>
            </a:r>
            <a:endParaRPr lang="en-US" dirty="0">
              <a:latin typeface="Times New Roman"/>
              <a:ea typeface="Times New Roman"/>
            </a:endParaRPr>
          </a:p>
          <a:p>
            <a:r>
              <a:rPr lang="en-US" b="1" dirty="0">
                <a:latin typeface="Georgia"/>
                <a:ea typeface="Times New Roman"/>
              </a:rPr>
              <a:t>Job 7:</a:t>
            </a:r>
            <a:r>
              <a:rPr lang="en-US" b="1" dirty="0">
                <a:latin typeface="Georgia"/>
                <a:ea typeface="Times New Roman"/>
                <a:cs typeface="Georgia"/>
              </a:rPr>
              <a:t>9-10</a:t>
            </a:r>
            <a:r>
              <a:rPr lang="en-US" b="1" dirty="0">
                <a:solidFill>
                  <a:srgbClr val="800000"/>
                </a:solidFill>
                <a:latin typeface="Georgia"/>
                <a:ea typeface="Times New Roman"/>
                <a:cs typeface="Georgia"/>
              </a:rPr>
              <a:t> </a:t>
            </a:r>
            <a:r>
              <a:rPr lang="en-US" i="1" dirty="0">
                <a:latin typeface="Georgia"/>
                <a:ea typeface="Times New Roman"/>
                <a:cs typeface="Georgia"/>
              </a:rPr>
              <a:t>As</a:t>
            </a:r>
            <a:r>
              <a:rPr lang="en-US" dirty="0">
                <a:latin typeface="Georgia"/>
                <a:ea typeface="Times New Roman"/>
                <a:cs typeface="Georgia"/>
              </a:rPr>
              <a:t> the cloud is consumed and </a:t>
            </a:r>
            <a:r>
              <a:rPr lang="en-US" dirty="0" err="1">
                <a:latin typeface="Georgia"/>
                <a:ea typeface="Times New Roman"/>
                <a:cs typeface="Georgia"/>
              </a:rPr>
              <a:t>vanisheth</a:t>
            </a:r>
            <a:r>
              <a:rPr lang="en-US" dirty="0">
                <a:latin typeface="Georgia"/>
                <a:ea typeface="Times New Roman"/>
                <a:cs typeface="Georgia"/>
              </a:rPr>
              <a:t> away: </a:t>
            </a:r>
            <a:r>
              <a:rPr lang="en-US" u="sng" dirty="0">
                <a:latin typeface="Georgia"/>
                <a:ea typeface="Times New Roman"/>
                <a:cs typeface="Georgia"/>
              </a:rPr>
              <a:t>so he that </a:t>
            </a:r>
            <a:r>
              <a:rPr lang="en-US" u="sng" dirty="0" err="1">
                <a:latin typeface="Georgia"/>
                <a:ea typeface="Times New Roman"/>
                <a:cs typeface="Georgia"/>
              </a:rPr>
              <a:t>goeth</a:t>
            </a:r>
            <a:r>
              <a:rPr lang="en-US" u="sng" dirty="0">
                <a:latin typeface="Georgia"/>
                <a:ea typeface="Times New Roman"/>
                <a:cs typeface="Georgia"/>
              </a:rPr>
              <a:t> down to the </a:t>
            </a:r>
            <a:r>
              <a:rPr lang="en-US" u="sng" dirty="0" smtClean="0">
                <a:latin typeface="Georgia"/>
                <a:ea typeface="Times New Roman"/>
                <a:cs typeface="Georgia"/>
              </a:rPr>
              <a:t>grave </a:t>
            </a:r>
            <a:r>
              <a:rPr lang="en-US" u="sng" dirty="0">
                <a:latin typeface="Georgia"/>
                <a:ea typeface="Times New Roman"/>
                <a:cs typeface="Georgia"/>
              </a:rPr>
              <a:t>shall come up no </a:t>
            </a:r>
            <a:r>
              <a:rPr lang="en-US" i="1" u="sng" dirty="0">
                <a:latin typeface="Georgia"/>
                <a:ea typeface="Times New Roman"/>
                <a:cs typeface="Georgia"/>
              </a:rPr>
              <a:t>more</a:t>
            </a:r>
            <a:r>
              <a:rPr lang="en-US" i="1" u="sng" dirty="0">
                <a:solidFill>
                  <a:srgbClr val="808080"/>
                </a:solidFill>
                <a:latin typeface="Georgia"/>
                <a:ea typeface="Times New Roman"/>
                <a:cs typeface="Georgia"/>
              </a:rPr>
              <a:t>.</a:t>
            </a:r>
            <a:r>
              <a:rPr lang="en-US" u="sng" dirty="0">
                <a:latin typeface="Georgia"/>
                <a:ea typeface="Times New Roman"/>
                <a:cs typeface="Georgia"/>
              </a:rPr>
              <a:t> 10He shall return no more to his house, neither shall his </a:t>
            </a:r>
            <a:r>
              <a:rPr lang="en-US" u="sng" dirty="0" smtClean="0">
                <a:latin typeface="Georgia"/>
                <a:ea typeface="Times New Roman"/>
                <a:cs typeface="Georgia"/>
              </a:rPr>
              <a:t>place </a:t>
            </a:r>
            <a:r>
              <a:rPr lang="en-US" u="sng" dirty="0">
                <a:latin typeface="Georgia"/>
                <a:ea typeface="Times New Roman"/>
                <a:cs typeface="Georgia"/>
              </a:rPr>
              <a:t>know him any more. </a:t>
            </a:r>
            <a:endParaRPr lang="en-US" dirty="0">
              <a:effectLst/>
              <a:latin typeface="Times New Roman"/>
              <a:ea typeface="Times New Roman"/>
            </a:endParaRPr>
          </a:p>
        </p:txBody>
      </p:sp>
    </p:spTree>
    <p:extLst>
      <p:ext uri="{BB962C8B-B14F-4D97-AF65-F5344CB8AC3E}">
        <p14:creationId xmlns:p14="http://schemas.microsoft.com/office/powerpoint/2010/main" val="1082976093"/>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3838" y="685800"/>
            <a:ext cx="8001000" cy="461665"/>
          </a:xfrm>
          <a:prstGeom prst="rect">
            <a:avLst/>
          </a:prstGeom>
        </p:spPr>
        <p:txBody>
          <a:bodyPr wrap="square">
            <a:spAutoFit/>
          </a:bodyPr>
          <a:lstStyle/>
          <a:p>
            <a:pPr algn="ctr"/>
            <a:r>
              <a:rPr lang="en-US" dirty="0" smtClean="0">
                <a:latin typeface="Georgia"/>
                <a:ea typeface="Times New Roman"/>
                <a:cs typeface="Times New Roman"/>
              </a:rPr>
              <a:t> </a:t>
            </a:r>
            <a:r>
              <a:rPr lang="en-US" sz="2400" b="1" dirty="0">
                <a:latin typeface="Georgia"/>
                <a:ea typeface="Times New Roman"/>
                <a:cs typeface="Times New Roman"/>
              </a:rPr>
              <a:t>DEMONS AS THE SPIRITS OF FALLEN ANGELS</a:t>
            </a:r>
            <a:endParaRPr lang="en-US" sz="2400" b="1" dirty="0"/>
          </a:p>
        </p:txBody>
      </p:sp>
      <p:sp>
        <p:nvSpPr>
          <p:cNvPr id="3" name="Rectangle 2"/>
          <p:cNvSpPr/>
          <p:nvPr/>
        </p:nvSpPr>
        <p:spPr>
          <a:xfrm>
            <a:off x="685800" y="1371600"/>
            <a:ext cx="7859038" cy="1292662"/>
          </a:xfrm>
          <a:prstGeom prst="rect">
            <a:avLst/>
          </a:prstGeom>
        </p:spPr>
        <p:txBody>
          <a:bodyPr wrap="square">
            <a:spAutoFit/>
          </a:bodyPr>
          <a:lstStyle/>
          <a:p>
            <a:pPr marL="15240">
              <a:spcBef>
                <a:spcPts val="0"/>
              </a:spcBef>
              <a:spcAft>
                <a:spcPts val="0"/>
              </a:spcAft>
            </a:pPr>
            <a:r>
              <a:rPr lang="en-US" dirty="0" smtClean="0">
                <a:latin typeface="Georgia"/>
                <a:ea typeface="Times New Roman"/>
              </a:rPr>
              <a:t>Holds that </a:t>
            </a:r>
            <a:r>
              <a:rPr lang="en-US" sz="2400" dirty="0" smtClean="0">
                <a:latin typeface="Georgia"/>
                <a:ea typeface="Times New Roman"/>
              </a:rPr>
              <a:t>the  </a:t>
            </a:r>
            <a:r>
              <a:rPr lang="en-US" sz="2400" dirty="0">
                <a:latin typeface="Georgia"/>
                <a:ea typeface="Times New Roman"/>
              </a:rPr>
              <a:t>‘Sons of God</a:t>
            </a:r>
            <a:r>
              <a:rPr lang="en-US" dirty="0">
                <a:latin typeface="Georgia"/>
                <a:ea typeface="Times New Roman"/>
              </a:rPr>
              <a:t>’ </a:t>
            </a:r>
            <a:r>
              <a:rPr lang="en-US" dirty="0" smtClean="0">
                <a:latin typeface="Georgia"/>
                <a:ea typeface="Times New Roman"/>
              </a:rPr>
              <a:t>(</a:t>
            </a:r>
            <a:r>
              <a:rPr lang="en-US" b="1" dirty="0">
                <a:solidFill>
                  <a:prstClr val="white"/>
                </a:solidFill>
                <a:latin typeface="Georgia"/>
                <a:ea typeface="Times New Roman"/>
              </a:rPr>
              <a:t>ben ha </a:t>
            </a:r>
            <a:r>
              <a:rPr lang="en-US" b="1" dirty="0" err="1" smtClean="0">
                <a:solidFill>
                  <a:prstClr val="white"/>
                </a:solidFill>
                <a:latin typeface="Georgia"/>
                <a:ea typeface="Times New Roman"/>
              </a:rPr>
              <a:t>elohiym</a:t>
            </a:r>
            <a:r>
              <a:rPr lang="en-US" dirty="0" smtClean="0">
                <a:solidFill>
                  <a:prstClr val="white"/>
                </a:solidFill>
                <a:latin typeface="Georgia"/>
                <a:ea typeface="Times New Roman"/>
              </a:rPr>
              <a:t>) </a:t>
            </a:r>
            <a:r>
              <a:rPr lang="en-US" dirty="0" smtClean="0">
                <a:latin typeface="Georgia"/>
                <a:ea typeface="Times New Roman"/>
              </a:rPr>
              <a:t>are </a:t>
            </a:r>
            <a:r>
              <a:rPr lang="en-US" dirty="0">
                <a:latin typeface="Georgia"/>
                <a:ea typeface="Times New Roman"/>
              </a:rPr>
              <a:t>indeed angels that fell with Lucifer\Satan and also committed a further transgression against God by assaulting the divine bloodline and attempting to stop the coming of the Messiah (</a:t>
            </a:r>
            <a:r>
              <a:rPr lang="en-US" b="1" dirty="0">
                <a:latin typeface="Georgia"/>
                <a:ea typeface="Times New Roman"/>
              </a:rPr>
              <a:t>Gen. 3:15</a:t>
            </a:r>
            <a:r>
              <a:rPr lang="en-US" dirty="0">
                <a:latin typeface="Georgia"/>
                <a:ea typeface="Times New Roman"/>
              </a:rPr>
              <a:t>)</a:t>
            </a:r>
            <a:endParaRPr lang="en-US" sz="3600" dirty="0">
              <a:effectLst/>
              <a:latin typeface="Times New Roman"/>
              <a:ea typeface="Times New Roman"/>
            </a:endParaRPr>
          </a:p>
        </p:txBody>
      </p:sp>
      <p:sp>
        <p:nvSpPr>
          <p:cNvPr id="4" name="Rectangle 3"/>
          <p:cNvSpPr/>
          <p:nvPr/>
        </p:nvSpPr>
        <p:spPr>
          <a:xfrm>
            <a:off x="152400" y="2865978"/>
            <a:ext cx="8839200" cy="2308324"/>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b="1" dirty="0">
                <a:latin typeface="Georgia"/>
                <a:ea typeface="Times New Roman"/>
              </a:rPr>
              <a:t>Genesis 6:1</a:t>
            </a:r>
            <a:r>
              <a:rPr lang="en-US" dirty="0">
                <a:latin typeface="Georgia"/>
                <a:ea typeface="Times New Roman"/>
              </a:rPr>
              <a:t> And it came to pass, when men began to multiply on the face of the earth, and daughters were born unto them, </a:t>
            </a:r>
            <a:endParaRPr lang="en-US" sz="3600" dirty="0">
              <a:latin typeface="Times New Roman"/>
              <a:ea typeface="Times New Roman"/>
            </a:endParaRPr>
          </a:p>
          <a:p>
            <a:r>
              <a:rPr lang="en-US" b="1" dirty="0">
                <a:latin typeface="Georgia"/>
                <a:ea typeface="Times New Roman"/>
              </a:rPr>
              <a:t>Genesis 6:2</a:t>
            </a:r>
            <a:r>
              <a:rPr lang="en-US" dirty="0">
                <a:latin typeface="Georgia"/>
                <a:ea typeface="Times New Roman"/>
              </a:rPr>
              <a:t>That the sons of God saw the daughters of men that they </a:t>
            </a:r>
            <a:r>
              <a:rPr lang="en-US" i="1" dirty="0">
                <a:latin typeface="Georgia"/>
                <a:ea typeface="Times New Roman"/>
              </a:rPr>
              <a:t>were</a:t>
            </a:r>
            <a:r>
              <a:rPr lang="en-US" dirty="0">
                <a:latin typeface="Georgia"/>
                <a:ea typeface="Times New Roman"/>
              </a:rPr>
              <a:t> fair; and they took them wives of all which they chose.</a:t>
            </a:r>
            <a:endParaRPr lang="en-US" sz="3600" dirty="0">
              <a:latin typeface="Times New Roman"/>
              <a:ea typeface="Times New Roman"/>
            </a:endParaRPr>
          </a:p>
          <a:p>
            <a:r>
              <a:rPr lang="en-US" b="1" dirty="0">
                <a:latin typeface="Georgia"/>
                <a:ea typeface="Times New Roman"/>
              </a:rPr>
              <a:t> </a:t>
            </a:r>
            <a:endParaRPr lang="en-US" sz="3600" dirty="0">
              <a:latin typeface="Times New Roman"/>
              <a:ea typeface="Times New Roman"/>
            </a:endParaRPr>
          </a:p>
          <a:p>
            <a:r>
              <a:rPr lang="en-US" b="1" dirty="0">
                <a:latin typeface="Georgia"/>
                <a:ea typeface="Times New Roman"/>
              </a:rPr>
              <a:t>Genesis 6:4</a:t>
            </a:r>
            <a:r>
              <a:rPr lang="en-US" dirty="0">
                <a:latin typeface="Georgia"/>
                <a:ea typeface="Times New Roman"/>
              </a:rPr>
              <a:t>There were giants* in the earth in those days; and also after that, </a:t>
            </a:r>
            <a:r>
              <a:rPr lang="en-US" u="sng" dirty="0">
                <a:latin typeface="Georgia"/>
                <a:ea typeface="Times New Roman"/>
              </a:rPr>
              <a:t>when</a:t>
            </a:r>
            <a:r>
              <a:rPr lang="en-US" dirty="0">
                <a:latin typeface="Georgia"/>
                <a:ea typeface="Times New Roman"/>
              </a:rPr>
              <a:t> </a:t>
            </a:r>
            <a:r>
              <a:rPr lang="en-US" u="sng" dirty="0">
                <a:latin typeface="Georgia"/>
                <a:ea typeface="Times New Roman"/>
              </a:rPr>
              <a:t>the sons of God* came in unto the daughters of men, and they bare </a:t>
            </a:r>
            <a:r>
              <a:rPr lang="en-US" i="1" u="sng" dirty="0">
                <a:latin typeface="Georgia"/>
                <a:ea typeface="Times New Roman"/>
              </a:rPr>
              <a:t>children</a:t>
            </a:r>
            <a:r>
              <a:rPr lang="en-US" u="sng" dirty="0">
                <a:latin typeface="Georgia"/>
                <a:ea typeface="Times New Roman"/>
              </a:rPr>
              <a:t> to them</a:t>
            </a:r>
            <a:r>
              <a:rPr lang="en-US" dirty="0">
                <a:latin typeface="Georgia"/>
                <a:ea typeface="Times New Roman"/>
              </a:rPr>
              <a:t>, the same </a:t>
            </a:r>
            <a:r>
              <a:rPr lang="en-US" i="1" dirty="0">
                <a:latin typeface="Georgia"/>
                <a:ea typeface="Times New Roman"/>
              </a:rPr>
              <a:t>became</a:t>
            </a:r>
            <a:r>
              <a:rPr lang="en-US" dirty="0">
                <a:latin typeface="Georgia"/>
                <a:ea typeface="Times New Roman"/>
              </a:rPr>
              <a:t> mighty men which </a:t>
            </a:r>
            <a:r>
              <a:rPr lang="en-US" i="1" dirty="0">
                <a:latin typeface="Georgia"/>
                <a:ea typeface="Times New Roman"/>
              </a:rPr>
              <a:t>were</a:t>
            </a:r>
            <a:r>
              <a:rPr lang="en-US" dirty="0">
                <a:latin typeface="Georgia"/>
                <a:ea typeface="Times New Roman"/>
              </a:rPr>
              <a:t> of old, men of renown.</a:t>
            </a:r>
            <a:endParaRPr lang="en-US" sz="3600" dirty="0">
              <a:effectLst/>
              <a:latin typeface="Times New Roman"/>
              <a:ea typeface="Times New Roman"/>
            </a:endParaRPr>
          </a:p>
        </p:txBody>
      </p:sp>
      <p:sp>
        <p:nvSpPr>
          <p:cNvPr id="5" name="TextBox 4"/>
          <p:cNvSpPr txBox="1"/>
          <p:nvPr/>
        </p:nvSpPr>
        <p:spPr>
          <a:xfrm>
            <a:off x="457200" y="5715000"/>
            <a:ext cx="8418458" cy="646331"/>
          </a:xfrm>
          <a:prstGeom prst="rect">
            <a:avLst/>
          </a:prstGeom>
          <a:noFill/>
        </p:spPr>
        <p:txBody>
          <a:bodyPr wrap="none" rtlCol="0">
            <a:spAutoFit/>
          </a:bodyPr>
          <a:lstStyle/>
          <a:p>
            <a:r>
              <a:rPr lang="en-US" dirty="0" smtClean="0"/>
              <a:t>Genesis 6:4  - When = Hebrew word ‘</a:t>
            </a:r>
            <a:r>
              <a:rPr lang="en-US" dirty="0" err="1" smtClean="0"/>
              <a:t>asher</a:t>
            </a:r>
            <a:r>
              <a:rPr lang="en-US" dirty="0" smtClean="0"/>
              <a:t>’ means: because, in order that, for as much</a:t>
            </a:r>
            <a:r>
              <a:rPr lang="en-US" smtClean="0"/>
              <a:t>, </a:t>
            </a:r>
          </a:p>
          <a:p>
            <a:r>
              <a:rPr lang="en-US" smtClean="0"/>
              <a:t>from whence </a:t>
            </a:r>
            <a:endParaRPr lang="en-US" dirty="0"/>
          </a:p>
        </p:txBody>
      </p:sp>
    </p:spTree>
    <p:extLst>
      <p:ext uri="{BB962C8B-B14F-4D97-AF65-F5344CB8AC3E}">
        <p14:creationId xmlns:p14="http://schemas.microsoft.com/office/powerpoint/2010/main" val="3699587952"/>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8432" y="161176"/>
            <a:ext cx="8743167" cy="6442789"/>
          </a:xfrm>
          <a:prstGeom prst="rect">
            <a:avLst/>
          </a:prstGeom>
        </p:spPr>
        <p:txBody>
          <a:bodyPr wrap="square">
            <a:spAutoFit/>
          </a:bodyPr>
          <a:lstStyle/>
          <a:p>
            <a:pPr marL="285750" indent="-285750">
              <a:spcBef>
                <a:spcPts val="400"/>
              </a:spcBef>
              <a:spcAft>
                <a:spcPts val="200"/>
              </a:spcAft>
              <a:buFont typeface="Wingdings" pitchFamily="2" charset="2"/>
              <a:buChar char="q"/>
            </a:pPr>
            <a:endParaRPr lang="en-US" dirty="0" smtClean="0">
              <a:latin typeface="Georgia"/>
              <a:ea typeface="Times New Roman"/>
            </a:endParaRPr>
          </a:p>
          <a:p>
            <a:pPr marL="285750" indent="-285750">
              <a:spcBef>
                <a:spcPts val="400"/>
              </a:spcBef>
              <a:spcAft>
                <a:spcPts val="200"/>
              </a:spcAft>
              <a:buFont typeface="Wingdings" pitchFamily="2" charset="2"/>
              <a:buChar char="q"/>
            </a:pPr>
            <a:r>
              <a:rPr lang="en-US" dirty="0" smtClean="0">
                <a:latin typeface="Georgia"/>
                <a:ea typeface="Times New Roman"/>
              </a:rPr>
              <a:t>When </a:t>
            </a:r>
            <a:r>
              <a:rPr lang="en-US" dirty="0">
                <a:latin typeface="Georgia"/>
                <a:ea typeface="Times New Roman"/>
              </a:rPr>
              <a:t>= </a:t>
            </a:r>
            <a:r>
              <a:rPr lang="en-US" dirty="0" smtClean="0">
                <a:latin typeface="Georgia"/>
                <a:ea typeface="Times New Roman"/>
              </a:rPr>
              <a:t>ash-</a:t>
            </a:r>
            <a:r>
              <a:rPr lang="en-US" dirty="0" err="1" smtClean="0">
                <a:latin typeface="Georgia"/>
                <a:ea typeface="Times New Roman"/>
              </a:rPr>
              <a:t>er</a:t>
            </a:r>
            <a:r>
              <a:rPr lang="en-US" dirty="0" smtClean="0">
                <a:latin typeface="Georgia"/>
                <a:ea typeface="Times New Roman"/>
              </a:rPr>
              <a:t>‘ A </a:t>
            </a:r>
            <a:r>
              <a:rPr lang="en-US" dirty="0">
                <a:latin typeface="Georgia"/>
                <a:ea typeface="Times New Roman"/>
              </a:rPr>
              <a:t>primitive relative pronoun (of every gender and number); who, which, what, that; also (as adverb and conjunction) when, where, how, because, in order that, etc.: - X after, X alike, as (soon as), because, X every, for, + forasmuch, + from whence, + how (-</a:t>
            </a:r>
            <a:r>
              <a:rPr lang="en-US" dirty="0" err="1">
                <a:latin typeface="Georgia"/>
                <a:ea typeface="Times New Roman"/>
              </a:rPr>
              <a:t>soever</a:t>
            </a:r>
            <a:r>
              <a:rPr lang="en-US" dirty="0">
                <a:latin typeface="Georgia"/>
                <a:ea typeface="Times New Roman"/>
              </a:rPr>
              <a:t>), X if, (so) that ([thing] which, wherein), X though, + until, + whatsoever, when, where (+ -as, -in, -of, -on, -</a:t>
            </a:r>
            <a:r>
              <a:rPr lang="en-US" dirty="0" err="1">
                <a:latin typeface="Georgia"/>
                <a:ea typeface="Times New Roman"/>
              </a:rPr>
              <a:t>soever</a:t>
            </a:r>
            <a:r>
              <a:rPr lang="en-US" dirty="0">
                <a:latin typeface="Georgia"/>
                <a:ea typeface="Times New Roman"/>
              </a:rPr>
              <a:t>, -with), which, whilst, + whither (-</a:t>
            </a:r>
            <a:r>
              <a:rPr lang="en-US" dirty="0" err="1">
                <a:latin typeface="Georgia"/>
                <a:ea typeface="Times New Roman"/>
              </a:rPr>
              <a:t>soever</a:t>
            </a:r>
            <a:r>
              <a:rPr lang="en-US" dirty="0">
                <a:latin typeface="Georgia"/>
                <a:ea typeface="Times New Roman"/>
              </a:rPr>
              <a:t>), who (-m, -</a:t>
            </a:r>
            <a:r>
              <a:rPr lang="en-US" dirty="0" err="1">
                <a:latin typeface="Georgia"/>
                <a:ea typeface="Times New Roman"/>
              </a:rPr>
              <a:t>soever</a:t>
            </a:r>
            <a:r>
              <a:rPr lang="en-US" dirty="0">
                <a:latin typeface="Georgia"/>
                <a:ea typeface="Times New Roman"/>
              </a:rPr>
              <a:t>, -se). As it is indeclinable, it is often accompanied by the personal pronoun expletively, used to show the connection.</a:t>
            </a:r>
          </a:p>
          <a:p>
            <a:pPr marL="285750" indent="-285750">
              <a:spcBef>
                <a:spcPts val="400"/>
              </a:spcBef>
              <a:spcAft>
                <a:spcPts val="200"/>
              </a:spcAft>
              <a:buFont typeface="Wingdings" pitchFamily="2" charset="2"/>
              <a:buChar char="q"/>
            </a:pPr>
            <a:endParaRPr lang="en-US" dirty="0">
              <a:latin typeface="Georgia"/>
              <a:ea typeface="Times New Roman"/>
            </a:endParaRPr>
          </a:p>
          <a:p>
            <a:pPr marL="285750" indent="-285750">
              <a:spcBef>
                <a:spcPts val="400"/>
              </a:spcBef>
              <a:spcAft>
                <a:spcPts val="200"/>
              </a:spcAft>
              <a:buFont typeface="Wingdings" pitchFamily="2" charset="2"/>
              <a:buChar char="q"/>
            </a:pPr>
            <a:r>
              <a:rPr lang="en-US" dirty="0" smtClean="0">
                <a:latin typeface="Georgia"/>
                <a:ea typeface="Times New Roman"/>
              </a:rPr>
              <a:t>Giants</a:t>
            </a:r>
            <a:r>
              <a:rPr lang="en-US" dirty="0">
                <a:latin typeface="Georgia"/>
                <a:ea typeface="Times New Roman"/>
              </a:rPr>
              <a:t>= Strong’s H5303  </a:t>
            </a:r>
            <a:r>
              <a:rPr lang="en-US" dirty="0" err="1">
                <a:latin typeface="Georgia"/>
                <a:ea typeface="TITUS Cyberbit Basic"/>
                <a:cs typeface="TITUS Cyberbit Basic"/>
              </a:rPr>
              <a:t>n</a:t>
            </a:r>
            <a:r>
              <a:rPr lang="en-US" baseline="30000" dirty="0" err="1">
                <a:latin typeface="Georgia"/>
                <a:ea typeface="TITUS Cyberbit Basic"/>
                <a:cs typeface="TITUS Cyberbit Basic"/>
              </a:rPr>
              <a:t>e</a:t>
            </a:r>
            <a:r>
              <a:rPr lang="en-US" dirty="0" err="1">
                <a:latin typeface="Georgia"/>
                <a:ea typeface="TITUS Cyberbit Basic"/>
                <a:cs typeface="TITUS Cyberbit Basic"/>
              </a:rPr>
              <a:t>phı̂yl</a:t>
            </a:r>
            <a:r>
              <a:rPr lang="en-US" dirty="0">
                <a:latin typeface="Georgia"/>
                <a:ea typeface="TITUS Cyberbit Basic"/>
                <a:cs typeface="TITUS Cyberbit Basic"/>
              </a:rPr>
              <a:t>  </a:t>
            </a:r>
            <a:r>
              <a:rPr lang="en-US" dirty="0" err="1">
                <a:latin typeface="Georgia"/>
                <a:ea typeface="TITUS Cyberbit Basic"/>
                <a:cs typeface="TITUS Cyberbit Basic"/>
              </a:rPr>
              <a:t>n</a:t>
            </a:r>
            <a:r>
              <a:rPr lang="en-US" baseline="30000" dirty="0" err="1">
                <a:latin typeface="Georgia"/>
                <a:ea typeface="TITUS Cyberbit Basic"/>
                <a:cs typeface="TITUS Cyberbit Basic"/>
              </a:rPr>
              <a:t>e</a:t>
            </a:r>
            <a:r>
              <a:rPr lang="en-US" dirty="0" err="1">
                <a:latin typeface="Georgia"/>
                <a:ea typeface="TITUS Cyberbit Basic"/>
                <a:cs typeface="TITUS Cyberbit Basic"/>
              </a:rPr>
              <a:t>phil</a:t>
            </a:r>
            <a:r>
              <a:rPr lang="en-US" dirty="0">
                <a:latin typeface="Georgia"/>
                <a:ea typeface="TITUS Cyberbit Basic"/>
                <a:cs typeface="Georgia"/>
              </a:rPr>
              <a:t> </a:t>
            </a:r>
            <a:r>
              <a:rPr lang="en-US" i="1" dirty="0" err="1">
                <a:latin typeface="Georgia"/>
                <a:ea typeface="TITUS Cyberbit Basic"/>
                <a:cs typeface="Georgia"/>
              </a:rPr>
              <a:t>nef</a:t>
            </a:r>
            <a:r>
              <a:rPr lang="en-US" i="1" dirty="0">
                <a:latin typeface="Georgia"/>
                <a:ea typeface="TITUS Cyberbit Basic"/>
                <a:cs typeface="Georgia"/>
              </a:rPr>
              <a:t>-eel',</a:t>
            </a:r>
            <a:r>
              <a:rPr lang="en-US" dirty="0">
                <a:latin typeface="Georgia"/>
                <a:ea typeface="TITUS Cyberbit Basic"/>
                <a:cs typeface="Georgia"/>
              </a:rPr>
              <a:t> </a:t>
            </a:r>
            <a:r>
              <a:rPr lang="en-US" i="1" dirty="0" err="1">
                <a:latin typeface="Georgia"/>
                <a:ea typeface="TITUS Cyberbit Basic"/>
                <a:cs typeface="Georgia"/>
              </a:rPr>
              <a:t>nef</a:t>
            </a:r>
            <a:r>
              <a:rPr lang="en-US" i="1" dirty="0">
                <a:latin typeface="Georgia"/>
                <a:ea typeface="TITUS Cyberbit Basic"/>
                <a:cs typeface="Georgia"/>
              </a:rPr>
              <a:t>-eel'</a:t>
            </a:r>
            <a:r>
              <a:rPr lang="en-US" dirty="0">
                <a:latin typeface="Georgia"/>
                <a:ea typeface="TITUS Cyberbit Basic"/>
                <a:cs typeface="Georgia"/>
              </a:rPr>
              <a:t> From H5307; properly, a </a:t>
            </a:r>
            <a:r>
              <a:rPr lang="en-US" i="1" dirty="0">
                <a:latin typeface="Georgia"/>
                <a:ea typeface="TITUS Cyberbit Basic"/>
                <a:cs typeface="Georgia"/>
              </a:rPr>
              <a:t>feller</a:t>
            </a:r>
            <a:r>
              <a:rPr lang="en-US" dirty="0">
                <a:latin typeface="Georgia"/>
                <a:ea typeface="TITUS Cyberbit Basic"/>
                <a:cs typeface="Georgia"/>
              </a:rPr>
              <a:t>, that is, a </a:t>
            </a:r>
            <a:r>
              <a:rPr lang="en-US" i="1" dirty="0">
                <a:latin typeface="Georgia"/>
                <a:ea typeface="TITUS Cyberbit Basic"/>
                <a:cs typeface="Georgia"/>
              </a:rPr>
              <a:t>bully</a:t>
            </a:r>
            <a:r>
              <a:rPr lang="en-US" dirty="0">
                <a:latin typeface="Georgia"/>
                <a:ea typeface="TITUS Cyberbit Basic"/>
                <a:cs typeface="Georgia"/>
              </a:rPr>
              <a:t> or </a:t>
            </a:r>
            <a:r>
              <a:rPr lang="en-US" i="1" dirty="0">
                <a:latin typeface="Georgia"/>
                <a:ea typeface="TITUS Cyberbit Basic"/>
                <a:cs typeface="Georgia"/>
              </a:rPr>
              <a:t>tyrant: - </a:t>
            </a:r>
            <a:r>
              <a:rPr lang="en-US" dirty="0">
                <a:latin typeface="Georgia"/>
                <a:ea typeface="TITUS Cyberbit Basic"/>
                <a:cs typeface="Georgia"/>
              </a:rPr>
              <a:t>giant.</a:t>
            </a:r>
            <a:endParaRPr lang="en-US" sz="2400" dirty="0">
              <a:latin typeface="Times New Roman"/>
              <a:ea typeface="Times New Roman"/>
            </a:endParaRPr>
          </a:p>
          <a:p>
            <a:r>
              <a:rPr lang="en-US" dirty="0">
                <a:latin typeface="Georgia"/>
                <a:ea typeface="Times New Roman"/>
              </a:rPr>
              <a:t> </a:t>
            </a:r>
            <a:endParaRPr lang="en-US" sz="4400" dirty="0">
              <a:latin typeface="Times New Roman"/>
              <a:ea typeface="Times New Roman"/>
            </a:endParaRPr>
          </a:p>
          <a:p>
            <a:pPr marL="285750" indent="-285750">
              <a:buFont typeface="Wingdings" pitchFamily="2" charset="2"/>
              <a:buChar char="q"/>
            </a:pPr>
            <a:r>
              <a:rPr lang="en-US" dirty="0">
                <a:latin typeface="Georgia"/>
                <a:ea typeface="Times New Roman"/>
              </a:rPr>
              <a:t> </a:t>
            </a:r>
            <a:r>
              <a:rPr lang="en-US" dirty="0" smtClean="0">
                <a:latin typeface="Georgia"/>
                <a:ea typeface="Times New Roman"/>
              </a:rPr>
              <a:t>Sons </a:t>
            </a:r>
            <a:r>
              <a:rPr lang="en-US" dirty="0">
                <a:latin typeface="Georgia"/>
                <a:ea typeface="Times New Roman"/>
              </a:rPr>
              <a:t>of God = ben ha </a:t>
            </a:r>
            <a:r>
              <a:rPr lang="en-US" dirty="0" err="1">
                <a:latin typeface="Georgia"/>
                <a:ea typeface="Times New Roman"/>
              </a:rPr>
              <a:t>elohiym</a:t>
            </a:r>
            <a:endParaRPr lang="en-US" sz="4400" dirty="0">
              <a:latin typeface="Times New Roman"/>
              <a:ea typeface="Times New Roman"/>
            </a:endParaRPr>
          </a:p>
          <a:p>
            <a:r>
              <a:rPr lang="en-US" dirty="0">
                <a:latin typeface="Georgia"/>
                <a:ea typeface="Times New Roman"/>
              </a:rPr>
              <a:t> </a:t>
            </a:r>
            <a:endParaRPr lang="en-US" sz="4400" dirty="0">
              <a:latin typeface="Times New Roman"/>
              <a:ea typeface="Times New Roman"/>
            </a:endParaRPr>
          </a:p>
          <a:p>
            <a:pPr marL="285750" indent="-285750">
              <a:buFont typeface="Wingdings" pitchFamily="2" charset="2"/>
              <a:buChar char="q"/>
            </a:pPr>
            <a:r>
              <a:rPr lang="en-US" dirty="0">
                <a:latin typeface="Georgia"/>
                <a:ea typeface="Times New Roman"/>
              </a:rPr>
              <a:t>Strong’s H1121  </a:t>
            </a:r>
            <a:r>
              <a:rPr lang="en-US" dirty="0" err="1">
                <a:latin typeface="Georgia"/>
                <a:ea typeface="Times New Roman"/>
              </a:rPr>
              <a:t>bên</a:t>
            </a:r>
            <a:r>
              <a:rPr lang="en-US" dirty="0">
                <a:latin typeface="Georgia"/>
                <a:ea typeface="Times New Roman"/>
              </a:rPr>
              <a:t> – </a:t>
            </a:r>
            <a:r>
              <a:rPr lang="en-US" i="1" dirty="0">
                <a:latin typeface="Georgia"/>
                <a:ea typeface="Times New Roman"/>
              </a:rPr>
              <a:t>bane</a:t>
            </a:r>
            <a:r>
              <a:rPr lang="en-US" dirty="0">
                <a:latin typeface="Georgia"/>
                <a:ea typeface="Times New Roman"/>
              </a:rPr>
              <a:t> From </a:t>
            </a:r>
            <a:r>
              <a:rPr lang="en-US" u="sng" dirty="0">
                <a:latin typeface="Georgia"/>
                <a:ea typeface="Times New Roman"/>
              </a:rPr>
              <a:t>H1129</a:t>
            </a:r>
            <a:r>
              <a:rPr lang="en-US" dirty="0">
                <a:latin typeface="Georgia"/>
                <a:ea typeface="Times New Roman"/>
              </a:rPr>
              <a:t>; a </a:t>
            </a:r>
            <a:r>
              <a:rPr lang="en-US" i="1" dirty="0">
                <a:latin typeface="Georgia"/>
                <a:ea typeface="Times New Roman"/>
              </a:rPr>
              <a:t>son</a:t>
            </a:r>
            <a:r>
              <a:rPr lang="en-US" dirty="0">
                <a:latin typeface="Georgia"/>
                <a:ea typeface="Times New Roman"/>
              </a:rPr>
              <a:t> (as a </a:t>
            </a:r>
            <a:r>
              <a:rPr lang="en-US" i="1" dirty="0">
                <a:latin typeface="Georgia"/>
                <a:ea typeface="Times New Roman"/>
              </a:rPr>
              <a:t>builder</a:t>
            </a:r>
            <a:r>
              <a:rPr lang="en-US" dirty="0">
                <a:latin typeface="Georgia"/>
                <a:ea typeface="Times New Roman"/>
              </a:rPr>
              <a:t> of the family name), </a:t>
            </a:r>
            <a:r>
              <a:rPr lang="en-US" dirty="0" smtClean="0">
                <a:latin typeface="Georgia"/>
                <a:ea typeface="Times New Roman"/>
              </a:rPr>
              <a:t> </a:t>
            </a:r>
            <a:endParaRPr lang="en-US" sz="4400" dirty="0">
              <a:latin typeface="Times New Roman"/>
              <a:ea typeface="Times New Roman"/>
            </a:endParaRPr>
          </a:p>
          <a:p>
            <a:r>
              <a:rPr lang="en-US" dirty="0">
                <a:latin typeface="Georgia"/>
                <a:ea typeface="Times New Roman"/>
              </a:rPr>
              <a:t> </a:t>
            </a:r>
            <a:endParaRPr lang="en-US" sz="4400" dirty="0">
              <a:latin typeface="Times New Roman"/>
              <a:ea typeface="Times New Roman"/>
            </a:endParaRPr>
          </a:p>
          <a:p>
            <a:pPr marL="285750" indent="-285750">
              <a:buFont typeface="Wingdings" pitchFamily="2" charset="2"/>
              <a:buChar char="q"/>
            </a:pPr>
            <a:r>
              <a:rPr lang="en-US" dirty="0">
                <a:latin typeface="Georgia"/>
                <a:ea typeface="Times New Roman"/>
              </a:rPr>
              <a:t>Strong’s H430 </a:t>
            </a:r>
            <a:r>
              <a:rPr lang="en-US" dirty="0" err="1">
                <a:latin typeface="Georgia"/>
                <a:ea typeface="Times New Roman"/>
              </a:rPr>
              <a:t>ĕlôhı̂ym</a:t>
            </a:r>
            <a:r>
              <a:rPr lang="en-US" dirty="0">
                <a:latin typeface="Georgia"/>
                <a:ea typeface="Times New Roman"/>
              </a:rPr>
              <a:t> - </a:t>
            </a:r>
            <a:r>
              <a:rPr lang="en-US" i="1" dirty="0">
                <a:latin typeface="Georgia"/>
                <a:ea typeface="Times New Roman"/>
              </a:rPr>
              <a:t>el-o-</a:t>
            </a:r>
            <a:r>
              <a:rPr lang="en-US" i="1" dirty="0" err="1">
                <a:latin typeface="Georgia"/>
                <a:ea typeface="Times New Roman"/>
              </a:rPr>
              <a:t>heem'</a:t>
            </a:r>
            <a:r>
              <a:rPr lang="en-US" dirty="0" err="1">
                <a:latin typeface="Georgia"/>
                <a:ea typeface="Times New Roman"/>
              </a:rPr>
              <a:t>Plural</a:t>
            </a:r>
            <a:r>
              <a:rPr lang="en-US" dirty="0">
                <a:latin typeface="Georgia"/>
                <a:ea typeface="Times New Roman"/>
              </a:rPr>
              <a:t> of </a:t>
            </a:r>
            <a:r>
              <a:rPr lang="en-US" u="sng" dirty="0">
                <a:latin typeface="Georgia"/>
                <a:ea typeface="Times New Roman"/>
              </a:rPr>
              <a:t>H433</a:t>
            </a:r>
            <a:r>
              <a:rPr lang="en-US" dirty="0">
                <a:latin typeface="Georgia"/>
                <a:ea typeface="Times New Roman"/>
              </a:rPr>
              <a:t>; </a:t>
            </a:r>
            <a:r>
              <a:rPr lang="en-US" i="1" dirty="0">
                <a:latin typeface="Georgia"/>
                <a:ea typeface="Times New Roman"/>
              </a:rPr>
              <a:t>gods</a:t>
            </a:r>
            <a:r>
              <a:rPr lang="en-US" dirty="0">
                <a:latin typeface="Georgia"/>
                <a:ea typeface="Times New Roman"/>
              </a:rPr>
              <a:t> in the ordinary sense; but specifically used (in the plural thus, especially with the article) of the supreme </a:t>
            </a:r>
            <a:r>
              <a:rPr lang="en-US" i="1" dirty="0">
                <a:latin typeface="Georgia"/>
                <a:ea typeface="Times New Roman"/>
              </a:rPr>
              <a:t>God</a:t>
            </a:r>
            <a:r>
              <a:rPr lang="en-US" dirty="0">
                <a:latin typeface="Georgia"/>
                <a:ea typeface="Times New Roman"/>
              </a:rPr>
              <a:t>; occasionally applied by way of deference to </a:t>
            </a:r>
            <a:r>
              <a:rPr lang="en-US" i="1" dirty="0">
                <a:latin typeface="Georgia"/>
                <a:ea typeface="Times New Roman"/>
              </a:rPr>
              <a:t>magistrates</a:t>
            </a:r>
            <a:r>
              <a:rPr lang="en-US" dirty="0">
                <a:latin typeface="Georgia"/>
                <a:ea typeface="Times New Roman"/>
              </a:rPr>
              <a:t>; and sometimes as a superlative: - angels, X exceeding, God (gods) (-</a:t>
            </a:r>
            <a:r>
              <a:rPr lang="en-US" dirty="0" err="1">
                <a:latin typeface="Georgia"/>
                <a:ea typeface="Times New Roman"/>
              </a:rPr>
              <a:t>dess</a:t>
            </a:r>
            <a:r>
              <a:rPr lang="en-US" dirty="0">
                <a:latin typeface="Georgia"/>
                <a:ea typeface="Times New Roman"/>
              </a:rPr>
              <a:t>, -</a:t>
            </a:r>
            <a:r>
              <a:rPr lang="en-US" dirty="0" err="1">
                <a:latin typeface="Georgia"/>
                <a:ea typeface="Times New Roman"/>
              </a:rPr>
              <a:t>ly</a:t>
            </a:r>
            <a:r>
              <a:rPr lang="en-US" dirty="0">
                <a:latin typeface="Georgia"/>
                <a:ea typeface="Times New Roman"/>
              </a:rPr>
              <a:t>), X (very) great, judges, X mighty.</a:t>
            </a:r>
            <a:endParaRPr lang="en-US" sz="4400" dirty="0">
              <a:effectLst/>
              <a:latin typeface="Times New Roman"/>
              <a:ea typeface="Times New Roman"/>
            </a:endParaRPr>
          </a:p>
        </p:txBody>
      </p:sp>
    </p:spTree>
    <p:extLst>
      <p:ext uri="{BB962C8B-B14F-4D97-AF65-F5344CB8AC3E}">
        <p14:creationId xmlns:p14="http://schemas.microsoft.com/office/powerpoint/2010/main" val="300964346"/>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859340"/>
            <a:ext cx="8839200" cy="1754326"/>
          </a:xfrm>
          <a:prstGeom prst="rect">
            <a:avLst/>
          </a:prstGeom>
        </p:spPr>
        <p:txBody>
          <a:bodyPr wrap="square">
            <a:spAutoFit/>
          </a:bodyPr>
          <a:lstStyle/>
          <a:p>
            <a:r>
              <a:rPr lang="en-US" dirty="0">
                <a:latin typeface="Georgia"/>
                <a:ea typeface="Times New Roman"/>
              </a:rPr>
              <a:t>The expression ‘Son of God’ </a:t>
            </a:r>
            <a:r>
              <a:rPr lang="en-US" dirty="0" smtClean="0">
                <a:latin typeface="Georgia"/>
                <a:ea typeface="Times New Roman"/>
              </a:rPr>
              <a:t>(</a:t>
            </a:r>
            <a:r>
              <a:rPr lang="en-US" b="1" dirty="0">
                <a:solidFill>
                  <a:prstClr val="white"/>
                </a:solidFill>
                <a:latin typeface="Georgia"/>
                <a:ea typeface="Times New Roman"/>
              </a:rPr>
              <a:t>ben ha </a:t>
            </a:r>
            <a:r>
              <a:rPr lang="en-US" b="1" dirty="0" err="1" smtClean="0">
                <a:solidFill>
                  <a:prstClr val="white"/>
                </a:solidFill>
                <a:latin typeface="Georgia"/>
                <a:ea typeface="Times New Roman"/>
              </a:rPr>
              <a:t>elohiym</a:t>
            </a:r>
            <a:r>
              <a:rPr lang="en-US" dirty="0" smtClean="0">
                <a:solidFill>
                  <a:prstClr val="white"/>
                </a:solidFill>
                <a:latin typeface="Georgia"/>
                <a:ea typeface="Times New Roman"/>
              </a:rPr>
              <a:t>) </a:t>
            </a:r>
            <a:r>
              <a:rPr lang="en-US" dirty="0" smtClean="0">
                <a:latin typeface="Georgia"/>
                <a:ea typeface="Times New Roman"/>
              </a:rPr>
              <a:t>is </a:t>
            </a:r>
            <a:r>
              <a:rPr lang="en-US" dirty="0">
                <a:latin typeface="Georgia"/>
                <a:ea typeface="Times New Roman"/>
              </a:rPr>
              <a:t>used in Job 1:6; 2:1; 38:7 Psalms 29:1; 89:6 and Daniel 3:25 as indicative of angels and there is no reason or scriptural authority for taking the expression to mean something different in Genesis 6: 2.  Their sin is also made clear in the very same verse.  The offspring of this abominable union between fallen angels and the daughters of men are the ‘</a:t>
            </a:r>
            <a:r>
              <a:rPr lang="en-US" dirty="0" err="1">
                <a:latin typeface="Georgia"/>
                <a:ea typeface="Times New Roman"/>
              </a:rPr>
              <a:t>Nephilim</a:t>
            </a:r>
            <a:r>
              <a:rPr lang="en-US" dirty="0">
                <a:latin typeface="Georgia"/>
                <a:ea typeface="Times New Roman"/>
              </a:rPr>
              <a:t>’ translated as giants Gen. 6:4.</a:t>
            </a:r>
            <a:endParaRPr lang="en-US" dirty="0">
              <a:effectLst/>
              <a:latin typeface="Times New Roman"/>
              <a:ea typeface="Times New Roman"/>
            </a:endParaRPr>
          </a:p>
        </p:txBody>
      </p:sp>
    </p:spTree>
    <p:extLst>
      <p:ext uri="{BB962C8B-B14F-4D97-AF65-F5344CB8AC3E}">
        <p14:creationId xmlns:p14="http://schemas.microsoft.com/office/powerpoint/2010/main" val="1599457795"/>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382013"/>
            <a:ext cx="8077200" cy="1754326"/>
          </a:xfrm>
          <a:prstGeom prst="rect">
            <a:avLst/>
          </a:prstGeom>
        </p:spPr>
        <p:txBody>
          <a:bodyPr wrap="square">
            <a:spAutoFit/>
          </a:bodyPr>
          <a:lstStyle/>
          <a:p>
            <a:r>
              <a:rPr lang="en-US" dirty="0">
                <a:latin typeface="Georgia"/>
                <a:ea typeface="Times New Roman"/>
              </a:rPr>
              <a:t>Now it is the belief of not a few that it is the disembodied spirits of these fallen angels that mingled with the daughters of men that are the demons.  However I believe that this is also an incorrect conclusion in that the spirits of these fallen angels are now held in captivity and not free to roam the earth and do the works of Satan.</a:t>
            </a:r>
            <a:endParaRPr lang="en-US" sz="3600" dirty="0">
              <a:latin typeface="Times New Roman"/>
              <a:ea typeface="Times New Roman"/>
            </a:endParaRPr>
          </a:p>
          <a:p>
            <a:r>
              <a:rPr lang="en-US" dirty="0">
                <a:latin typeface="Georgia"/>
                <a:ea typeface="Times New Roman"/>
              </a:rPr>
              <a:t> </a:t>
            </a:r>
            <a:endParaRPr lang="en-US" sz="3600" dirty="0">
              <a:effectLst/>
              <a:latin typeface="Times New Roman"/>
              <a:ea typeface="Times New Roman"/>
            </a:endParaRPr>
          </a:p>
        </p:txBody>
      </p:sp>
      <p:sp>
        <p:nvSpPr>
          <p:cNvPr id="3" name="Rectangle 2"/>
          <p:cNvSpPr/>
          <p:nvPr/>
        </p:nvSpPr>
        <p:spPr>
          <a:xfrm>
            <a:off x="152400" y="2136339"/>
            <a:ext cx="8839200" cy="286232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228600" marR="0" indent="-228600">
              <a:spcBef>
                <a:spcPts val="0"/>
              </a:spcBef>
              <a:spcAft>
                <a:spcPts val="0"/>
              </a:spcAft>
            </a:pPr>
            <a:r>
              <a:rPr lang="en-US" b="1" dirty="0">
                <a:latin typeface="Georgia"/>
                <a:ea typeface="Times New Roman"/>
                <a:cs typeface="Georgia"/>
              </a:rPr>
              <a:t>2Peter 2:4 </a:t>
            </a:r>
            <a:r>
              <a:rPr lang="en-US" dirty="0">
                <a:latin typeface="Georgia"/>
                <a:ea typeface="Times New Roman"/>
                <a:cs typeface="Georgia"/>
              </a:rPr>
              <a:t>For if God spared not the angels that sinned, (sin of Gen. 6:2) but cast </a:t>
            </a:r>
            <a:endParaRPr lang="en-US" dirty="0" smtClean="0">
              <a:latin typeface="Georgia"/>
              <a:ea typeface="Times New Roman"/>
              <a:cs typeface="Georgia"/>
            </a:endParaRPr>
          </a:p>
          <a:p>
            <a:pPr marL="228600" marR="0" indent="-228600">
              <a:spcBef>
                <a:spcPts val="0"/>
              </a:spcBef>
              <a:spcAft>
                <a:spcPts val="0"/>
              </a:spcAft>
            </a:pPr>
            <a:r>
              <a:rPr lang="en-US" i="1" dirty="0" smtClean="0">
                <a:latin typeface="Georgia"/>
                <a:ea typeface="Times New Roman"/>
                <a:cs typeface="Georgia"/>
              </a:rPr>
              <a:t>them</a:t>
            </a:r>
            <a:r>
              <a:rPr lang="en-US" dirty="0" smtClean="0">
                <a:latin typeface="Georgia"/>
                <a:ea typeface="Times New Roman"/>
                <a:cs typeface="Georgia"/>
              </a:rPr>
              <a:t> </a:t>
            </a:r>
            <a:r>
              <a:rPr lang="en-US" dirty="0">
                <a:latin typeface="Georgia"/>
                <a:ea typeface="Times New Roman"/>
                <a:cs typeface="Georgia"/>
              </a:rPr>
              <a:t>down </a:t>
            </a:r>
            <a:r>
              <a:rPr lang="en-US" dirty="0" smtClean="0">
                <a:latin typeface="Georgia"/>
                <a:ea typeface="Times New Roman"/>
                <a:cs typeface="Georgia"/>
              </a:rPr>
              <a:t>to </a:t>
            </a:r>
            <a:r>
              <a:rPr lang="en-US" dirty="0">
                <a:latin typeface="Georgia"/>
                <a:ea typeface="Times New Roman"/>
                <a:cs typeface="Georgia"/>
              </a:rPr>
              <a:t>hell, and delivered </a:t>
            </a:r>
            <a:r>
              <a:rPr lang="en-US" i="1" dirty="0">
                <a:latin typeface="Georgia"/>
                <a:ea typeface="Times New Roman"/>
                <a:cs typeface="Georgia"/>
              </a:rPr>
              <a:t>them</a:t>
            </a:r>
            <a:r>
              <a:rPr lang="en-US" dirty="0">
                <a:latin typeface="Georgia"/>
                <a:ea typeface="Times New Roman"/>
                <a:cs typeface="Georgia"/>
              </a:rPr>
              <a:t> into chains of darkness, to be reserved unto </a:t>
            </a:r>
            <a:endParaRPr lang="en-US" dirty="0" smtClean="0">
              <a:latin typeface="Georgia"/>
              <a:ea typeface="Times New Roman"/>
              <a:cs typeface="Georgia"/>
            </a:endParaRPr>
          </a:p>
          <a:p>
            <a:pPr marL="228600" marR="0" indent="-228600">
              <a:spcBef>
                <a:spcPts val="0"/>
              </a:spcBef>
              <a:spcAft>
                <a:spcPts val="0"/>
              </a:spcAft>
            </a:pPr>
            <a:r>
              <a:rPr lang="en-US" dirty="0" smtClean="0">
                <a:latin typeface="Georgia"/>
                <a:ea typeface="Times New Roman"/>
                <a:cs typeface="Georgia"/>
              </a:rPr>
              <a:t>judgment</a:t>
            </a:r>
            <a:r>
              <a:rPr lang="en-US" dirty="0">
                <a:latin typeface="Georgia"/>
                <a:ea typeface="Times New Roman"/>
                <a:cs typeface="Georgia"/>
              </a:rPr>
              <a:t>.</a:t>
            </a:r>
            <a:endParaRPr lang="en-US" dirty="0">
              <a:latin typeface="Times New Roman"/>
              <a:ea typeface="Times New Roman"/>
            </a:endParaRPr>
          </a:p>
          <a:p>
            <a:r>
              <a:rPr lang="en-US" b="1" dirty="0">
                <a:latin typeface="Georgia"/>
                <a:ea typeface="Times New Roman"/>
              </a:rPr>
              <a:t> </a:t>
            </a:r>
            <a:endParaRPr lang="en-US" sz="3600" dirty="0">
              <a:latin typeface="Times New Roman"/>
              <a:ea typeface="Times New Roman"/>
            </a:endParaRPr>
          </a:p>
          <a:p>
            <a:r>
              <a:rPr lang="en-US" b="1" dirty="0">
                <a:latin typeface="Georgia"/>
                <a:ea typeface="Times New Roman"/>
              </a:rPr>
              <a:t>Jude 1:6 </a:t>
            </a:r>
            <a:r>
              <a:rPr lang="en-US" dirty="0">
                <a:latin typeface="Georgia"/>
                <a:ea typeface="Times New Roman"/>
              </a:rPr>
              <a:t>And the angels which kept not their first estate, but left their own habitation, he hath reserved in everlasting chains under darkness unto the judgment of the great day. </a:t>
            </a:r>
            <a:endParaRPr lang="en-US" sz="3600" dirty="0">
              <a:latin typeface="Times New Roman"/>
              <a:ea typeface="Times New Roman"/>
            </a:endParaRPr>
          </a:p>
          <a:p>
            <a:r>
              <a:rPr lang="en-US" b="1" dirty="0">
                <a:latin typeface="Georgia"/>
                <a:ea typeface="Times New Roman"/>
              </a:rPr>
              <a:t>Jude 1:7 </a:t>
            </a:r>
            <a:r>
              <a:rPr lang="en-US" dirty="0">
                <a:latin typeface="Georgia"/>
                <a:ea typeface="Times New Roman"/>
              </a:rPr>
              <a:t>Even as Sodom and </a:t>
            </a:r>
            <a:r>
              <a:rPr lang="en-US" dirty="0" err="1">
                <a:latin typeface="Georgia"/>
                <a:ea typeface="Times New Roman"/>
              </a:rPr>
              <a:t>Gomorrha</a:t>
            </a:r>
            <a:r>
              <a:rPr lang="en-US" dirty="0">
                <a:latin typeface="Georgia"/>
                <a:ea typeface="Times New Roman"/>
              </a:rPr>
              <a:t>, and the cities about them in like manner, </a:t>
            </a:r>
            <a:r>
              <a:rPr lang="en-US" u="sng" dirty="0">
                <a:latin typeface="Georgia"/>
                <a:ea typeface="Times New Roman"/>
              </a:rPr>
              <a:t>giving themselves over to fornication, and going after strange flesh,</a:t>
            </a:r>
            <a:r>
              <a:rPr lang="en-US" dirty="0">
                <a:latin typeface="Georgia"/>
                <a:ea typeface="Times New Roman"/>
              </a:rPr>
              <a:t> are set forth for an example, suffering the vengeance of eternal fire. </a:t>
            </a:r>
            <a:endParaRPr lang="en-US" sz="3600" dirty="0">
              <a:effectLst/>
              <a:latin typeface="Times New Roman"/>
              <a:ea typeface="Times New Roman"/>
            </a:endParaRPr>
          </a:p>
        </p:txBody>
      </p:sp>
    </p:spTree>
    <p:extLst>
      <p:ext uri="{BB962C8B-B14F-4D97-AF65-F5344CB8AC3E}">
        <p14:creationId xmlns:p14="http://schemas.microsoft.com/office/powerpoint/2010/main" val="3209696068"/>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File:ABCNews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295400"/>
            <a:ext cx="3048000" cy="10287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28600" y="3244334"/>
            <a:ext cx="8534400" cy="1938992"/>
          </a:xfrm>
          <a:prstGeom prst="rect">
            <a:avLst/>
          </a:prstGeom>
        </p:spPr>
        <p:txBody>
          <a:bodyPr wrap="square">
            <a:spAutoFit/>
          </a:bodyPr>
          <a:lstStyle/>
          <a:p>
            <a:pPr algn="ctr" fontAlgn="base"/>
            <a:r>
              <a:rPr lang="en-US" sz="2800" b="1" i="1" dirty="0"/>
              <a:t>Exorcism Thriving in U.S., Say </a:t>
            </a:r>
            <a:r>
              <a:rPr lang="en-US" sz="2800" b="1" i="1" dirty="0" smtClean="0"/>
              <a:t>Experts</a:t>
            </a:r>
          </a:p>
          <a:p>
            <a:pPr algn="ctr" fontAlgn="base"/>
            <a:endParaRPr lang="en-US" b="1" cap="all" dirty="0" smtClean="0"/>
          </a:p>
          <a:p>
            <a:pPr algn="ctr" fontAlgn="base"/>
            <a:r>
              <a:rPr lang="en-US" b="1" cap="all" dirty="0" smtClean="0"/>
              <a:t>By:  OLIVER.LIBAW ABCNEWS.COM </a:t>
            </a:r>
            <a:endParaRPr lang="en-US" b="1" cap="all" dirty="0"/>
          </a:p>
          <a:p>
            <a:pPr algn="ctr"/>
            <a:r>
              <a:rPr lang="en-US" sz="2800" dirty="0"/>
              <a:t> </a:t>
            </a:r>
            <a:endParaRPr lang="en-US" sz="2800" b="1" i="1" dirty="0"/>
          </a:p>
          <a:p>
            <a:pPr algn="ctr" fontAlgn="base"/>
            <a:endParaRPr lang="en-US" sz="2800" b="1" i="1" dirty="0"/>
          </a:p>
        </p:txBody>
      </p:sp>
    </p:spTree>
    <p:extLst>
      <p:ext uri="{BB962C8B-B14F-4D97-AF65-F5344CB8AC3E}">
        <p14:creationId xmlns:p14="http://schemas.microsoft.com/office/powerpoint/2010/main" val="4220716316"/>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078"/>
                                        </p:tgtEl>
                                        <p:attrNameLst>
                                          <p:attrName>style.visibility</p:attrName>
                                        </p:attrNameLst>
                                      </p:cBhvr>
                                      <p:to>
                                        <p:strVal val="visible"/>
                                      </p:to>
                                    </p:set>
                                    <p:animEffect transition="in" filter="fade">
                                      <p:cBhvr>
                                        <p:cTn id="7" dur="1750"/>
                                        <p:tgtEl>
                                          <p:spTgt spid="3078"/>
                                        </p:tgtEl>
                                      </p:cBhvr>
                                    </p:animEffect>
                                    <p:anim calcmode="lin" valueType="num">
                                      <p:cBhvr>
                                        <p:cTn id="8" dur="1750" fill="hold"/>
                                        <p:tgtEl>
                                          <p:spTgt spid="3078"/>
                                        </p:tgtEl>
                                        <p:attrNameLst>
                                          <p:attrName>ppt_x</p:attrName>
                                        </p:attrNameLst>
                                      </p:cBhvr>
                                      <p:tavLst>
                                        <p:tav tm="0">
                                          <p:val>
                                            <p:strVal val="#ppt_x"/>
                                          </p:val>
                                        </p:tav>
                                        <p:tav tm="100000">
                                          <p:val>
                                            <p:strVal val="#ppt_x"/>
                                          </p:val>
                                        </p:tav>
                                      </p:tavLst>
                                    </p:anim>
                                    <p:anim calcmode="lin" valueType="num">
                                      <p:cBhvr>
                                        <p:cTn id="9" dur="1750" fill="hold"/>
                                        <p:tgtEl>
                                          <p:spTgt spid="3078"/>
                                        </p:tgtEl>
                                        <p:attrNameLst>
                                          <p:attrName>ppt_y</p:attrName>
                                        </p:attrNameLst>
                                      </p:cBhvr>
                                      <p:tavLst>
                                        <p:tav tm="0">
                                          <p:val>
                                            <p:strVal val="#ppt_y-.1"/>
                                          </p:val>
                                        </p:tav>
                                        <p:tav tm="100000">
                                          <p:val>
                                            <p:strVal val="#ppt_y"/>
                                          </p:val>
                                        </p:tav>
                                      </p:tavLst>
                                    </p:anim>
                                  </p:childTnLst>
                                </p:cTn>
                              </p:par>
                            </p:childTnLst>
                          </p:cTn>
                        </p:par>
                        <p:par>
                          <p:cTn id="10" fill="hold">
                            <p:stCondLst>
                              <p:cond delay="1750"/>
                            </p:stCondLst>
                            <p:childTnLst>
                              <p:par>
                                <p:cTn id="11" presetID="9"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1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6829" y="195943"/>
            <a:ext cx="8686800" cy="6145272"/>
          </a:xfrm>
          <a:prstGeom prst="rect">
            <a:avLst/>
          </a:prstGeom>
        </p:spPr>
        <p:txBody>
          <a:bodyPr wrap="square">
            <a:spAutoFit/>
          </a:bodyPr>
          <a:lstStyle/>
          <a:p>
            <a:r>
              <a:rPr lang="en-US" dirty="0">
                <a:latin typeface="Georgia"/>
                <a:ea typeface="Times New Roman"/>
              </a:rPr>
              <a:t>There are two confinements for the one-third of angels that fell with Satan. (Rev. 12:4, 9) These angels are confined temporarily in the bottomless pit (abyss) to be released for the purpose of performing specific judgments during the Great Tribulation. (Rev. 9:1-11; 13-21)</a:t>
            </a:r>
            <a:endParaRPr lang="en-US" dirty="0">
              <a:latin typeface="Times New Roman"/>
              <a:ea typeface="Times New Roman"/>
            </a:endParaRPr>
          </a:p>
          <a:p>
            <a:r>
              <a:rPr lang="en-US" b="1" dirty="0">
                <a:latin typeface="Georgia"/>
                <a:ea typeface="Times New Roman"/>
              </a:rPr>
              <a:t> </a:t>
            </a:r>
            <a:endParaRPr lang="en-US" dirty="0">
              <a:latin typeface="Times New Roman"/>
              <a:ea typeface="Times New Roman"/>
            </a:endParaRPr>
          </a:p>
          <a:p>
            <a:r>
              <a:rPr lang="en-US" dirty="0">
                <a:latin typeface="Georgia"/>
                <a:ea typeface="Times New Roman"/>
              </a:rPr>
              <a:t>The angels that committed the sin of Gen 6:2 producing the </a:t>
            </a:r>
            <a:r>
              <a:rPr lang="en-US" dirty="0" err="1">
                <a:latin typeface="Georgia"/>
                <a:ea typeface="Times New Roman"/>
              </a:rPr>
              <a:t>Nephilim</a:t>
            </a:r>
            <a:r>
              <a:rPr lang="en-US" dirty="0">
                <a:latin typeface="Georgia"/>
                <a:ea typeface="Times New Roman"/>
              </a:rPr>
              <a:t>  are “delivered into chains of darkness, </a:t>
            </a:r>
            <a:r>
              <a:rPr lang="en-US" u="sng" dirty="0">
                <a:latin typeface="Georgia"/>
                <a:ea typeface="Times New Roman"/>
              </a:rPr>
              <a:t>to be reserved to judgment</a:t>
            </a:r>
            <a:r>
              <a:rPr lang="en-US" dirty="0">
                <a:latin typeface="Georgia"/>
                <a:ea typeface="Times New Roman"/>
              </a:rPr>
              <a:t>” Their confinement is permanent in hell (</a:t>
            </a:r>
            <a:r>
              <a:rPr lang="en-US" dirty="0" err="1">
                <a:latin typeface="Georgia"/>
                <a:ea typeface="Times New Roman"/>
              </a:rPr>
              <a:t>tartarus</a:t>
            </a:r>
            <a:r>
              <a:rPr lang="en-US" dirty="0">
                <a:latin typeface="Georgia"/>
                <a:ea typeface="Times New Roman"/>
              </a:rPr>
              <a:t>*) separate from those confined in the bottomless pit.</a:t>
            </a:r>
            <a:endParaRPr lang="en-US" dirty="0">
              <a:latin typeface="Times New Roman"/>
              <a:ea typeface="Times New Roman"/>
            </a:endParaRPr>
          </a:p>
          <a:p>
            <a:pPr>
              <a:spcBef>
                <a:spcPts val="400"/>
              </a:spcBef>
              <a:spcAft>
                <a:spcPts val="200"/>
              </a:spcAft>
            </a:pPr>
            <a:r>
              <a:rPr lang="en-US" dirty="0" smtClean="0">
                <a:latin typeface="Georgia"/>
                <a:ea typeface="TITUS Cyberbit Basic"/>
                <a:cs typeface="TITUS Cyberbit Basic"/>
              </a:rPr>
              <a:t>(2 Peter 2:4, Jude 1:6)</a:t>
            </a:r>
          </a:p>
          <a:p>
            <a:pPr>
              <a:spcBef>
                <a:spcPts val="400"/>
              </a:spcBef>
              <a:spcAft>
                <a:spcPts val="200"/>
              </a:spcAft>
            </a:pPr>
            <a:endParaRPr lang="en-US" dirty="0">
              <a:latin typeface="Georgia"/>
              <a:ea typeface="TITUS Cyberbit Basic"/>
              <a:cs typeface="TITUS Cyberbit Basic"/>
            </a:endParaRPr>
          </a:p>
          <a:p>
            <a:pPr>
              <a:spcBef>
                <a:spcPts val="400"/>
              </a:spcBef>
              <a:spcAft>
                <a:spcPts val="200"/>
              </a:spcAft>
            </a:pPr>
            <a:r>
              <a:rPr lang="en-US" dirty="0" smtClean="0">
                <a:latin typeface="Georgia"/>
                <a:ea typeface="TITUS Cyberbit Basic"/>
                <a:cs typeface="TITUS Cyberbit Basic"/>
              </a:rPr>
              <a:t>Strong’s </a:t>
            </a:r>
            <a:r>
              <a:rPr lang="en-US" dirty="0">
                <a:latin typeface="Georgia"/>
                <a:ea typeface="TITUS Cyberbit Basic"/>
                <a:cs typeface="TITUS Cyberbit Basic"/>
              </a:rPr>
              <a:t>G5020 </a:t>
            </a:r>
            <a:r>
              <a:rPr lang="en-US" dirty="0" err="1">
                <a:latin typeface="Georgia"/>
                <a:ea typeface="TITUS Cyberbit Basic"/>
                <a:cs typeface="TITUS Cyberbit Basic"/>
              </a:rPr>
              <a:t>tartaroo</a:t>
            </a:r>
            <a:r>
              <a:rPr lang="en-US" dirty="0">
                <a:latin typeface="Georgia"/>
                <a:ea typeface="TITUS Cyberbit Basic"/>
                <a:cs typeface="TITUS Cyberbit Basic"/>
              </a:rPr>
              <a:t>̄</a:t>
            </a:r>
            <a:r>
              <a:rPr lang="en-US" dirty="0">
                <a:latin typeface="Georgia"/>
                <a:ea typeface="TITUS Cyberbit Basic"/>
                <a:cs typeface="Georgia"/>
              </a:rPr>
              <a:t> - </a:t>
            </a:r>
            <a:r>
              <a:rPr lang="en-US" i="1" dirty="0">
                <a:latin typeface="Georgia"/>
                <a:ea typeface="TITUS Cyberbit Basic"/>
                <a:cs typeface="Georgia"/>
              </a:rPr>
              <a:t>tar-tar-o'-o</a:t>
            </a:r>
            <a:r>
              <a:rPr lang="en-US" dirty="0">
                <a:latin typeface="Georgia"/>
                <a:ea typeface="TITUS Cyberbit Basic"/>
                <a:cs typeface="Georgia"/>
              </a:rPr>
              <a:t> From </a:t>
            </a:r>
            <a:r>
              <a:rPr lang="en-US" dirty="0" err="1">
                <a:latin typeface="Georgia"/>
                <a:ea typeface="TITUS Cyberbit Basic"/>
                <a:cs typeface="TITUS Cyberbit Basic"/>
              </a:rPr>
              <a:t>Tartaros</a:t>
            </a:r>
            <a:r>
              <a:rPr lang="en-US" dirty="0">
                <a:latin typeface="Georgia"/>
                <a:ea typeface="TITUS Cyberbit Basic"/>
                <a:cs typeface="TITUS Cyberbit Basic"/>
              </a:rPr>
              <a:t>̄</a:t>
            </a:r>
            <a:r>
              <a:rPr lang="en-US" dirty="0">
                <a:latin typeface="Georgia"/>
                <a:ea typeface="TITUS Cyberbit Basic"/>
                <a:cs typeface="Georgia"/>
              </a:rPr>
              <a:t> (the deepest </a:t>
            </a:r>
            <a:r>
              <a:rPr lang="en-US" i="1" dirty="0">
                <a:latin typeface="Georgia"/>
                <a:ea typeface="TITUS Cyberbit Basic"/>
                <a:cs typeface="Georgia"/>
              </a:rPr>
              <a:t>abyss</a:t>
            </a:r>
            <a:r>
              <a:rPr lang="en-US" dirty="0">
                <a:latin typeface="Georgia"/>
                <a:ea typeface="TITUS Cyberbit Basic"/>
                <a:cs typeface="Georgia"/>
              </a:rPr>
              <a:t> of Hades); to </a:t>
            </a:r>
            <a:r>
              <a:rPr lang="en-US" i="1" dirty="0">
                <a:latin typeface="Georgia"/>
                <a:ea typeface="TITUS Cyberbit Basic"/>
                <a:cs typeface="Georgia"/>
              </a:rPr>
              <a:t>incarcerate</a:t>
            </a:r>
            <a:r>
              <a:rPr lang="en-US" dirty="0">
                <a:latin typeface="Georgia"/>
                <a:ea typeface="TITUS Cyberbit Basic"/>
                <a:cs typeface="Georgia"/>
              </a:rPr>
              <a:t> in eternal torment: - cast down to hell</a:t>
            </a:r>
            <a:r>
              <a:rPr lang="en-US" dirty="0" smtClean="0">
                <a:latin typeface="Georgia"/>
                <a:ea typeface="TITUS Cyberbit Basic"/>
                <a:cs typeface="Georgia"/>
              </a:rPr>
              <a:t>.</a:t>
            </a:r>
          </a:p>
          <a:p>
            <a:pPr>
              <a:spcBef>
                <a:spcPts val="400"/>
              </a:spcBef>
              <a:spcAft>
                <a:spcPts val="200"/>
              </a:spcAft>
            </a:pPr>
            <a:endParaRPr lang="en-US" dirty="0">
              <a:effectLst/>
              <a:latin typeface="Georgia"/>
              <a:ea typeface="TITUS Cyberbit Basic"/>
            </a:endParaRPr>
          </a:p>
          <a:p>
            <a:pPr>
              <a:spcBef>
                <a:spcPts val="400"/>
              </a:spcBef>
              <a:spcAft>
                <a:spcPts val="200"/>
              </a:spcAft>
            </a:pPr>
            <a:r>
              <a:rPr lang="en-US" dirty="0" smtClean="0">
                <a:latin typeface="Georgia"/>
                <a:ea typeface="TITUS Cyberbit Basic"/>
              </a:rPr>
              <a:t>NOTE: Those who disagree that angels mingled with the daughters of men reference Matthew 22:30</a:t>
            </a:r>
            <a:r>
              <a:rPr lang="en-US" dirty="0" smtClean="0">
                <a:solidFill>
                  <a:srgbClr val="FF0000"/>
                </a:solidFill>
              </a:rPr>
              <a:t> </a:t>
            </a:r>
            <a:r>
              <a:rPr lang="en-US" u="sng" dirty="0">
                <a:solidFill>
                  <a:srgbClr val="FF0000"/>
                </a:solidFill>
              </a:rPr>
              <a:t>For in the resurrection </a:t>
            </a:r>
            <a:r>
              <a:rPr lang="en-US" dirty="0">
                <a:solidFill>
                  <a:srgbClr val="FF0000"/>
                </a:solidFill>
              </a:rPr>
              <a:t>they neither marry, nor are given in marriage, but are as the </a:t>
            </a:r>
            <a:r>
              <a:rPr lang="en-US" u="sng" dirty="0">
                <a:solidFill>
                  <a:srgbClr val="FF0000"/>
                </a:solidFill>
              </a:rPr>
              <a:t>angels of God in heaven</a:t>
            </a:r>
            <a:r>
              <a:rPr lang="en-US" dirty="0"/>
              <a:t>. </a:t>
            </a:r>
            <a:endParaRPr lang="en-US" dirty="0" smtClean="0"/>
          </a:p>
          <a:p>
            <a:pPr>
              <a:spcBef>
                <a:spcPts val="400"/>
              </a:spcBef>
              <a:spcAft>
                <a:spcPts val="200"/>
              </a:spcAft>
            </a:pPr>
            <a:r>
              <a:rPr lang="en-US" dirty="0" smtClean="0"/>
              <a:t>I think a distinctive must be made between </a:t>
            </a:r>
            <a:r>
              <a:rPr lang="en-US" dirty="0" err="1" smtClean="0"/>
              <a:t>between</a:t>
            </a:r>
            <a:r>
              <a:rPr lang="en-US" dirty="0" smtClean="0"/>
              <a:t> the physical body and the resurrection body and the angels OF GOD in heaven and those that left their first estate and perhaps in this realm took on flesh.</a:t>
            </a:r>
            <a:endParaRPr lang="en-US" dirty="0"/>
          </a:p>
          <a:p>
            <a:pPr>
              <a:spcBef>
                <a:spcPts val="400"/>
              </a:spcBef>
              <a:spcAft>
                <a:spcPts val="200"/>
              </a:spcAft>
            </a:pPr>
            <a:endParaRPr lang="en-US" dirty="0">
              <a:effectLst/>
              <a:latin typeface="Times New Roman"/>
              <a:ea typeface="Times New Roman"/>
            </a:endParaRPr>
          </a:p>
        </p:txBody>
      </p:sp>
    </p:spTree>
    <p:extLst>
      <p:ext uri="{BB962C8B-B14F-4D97-AF65-F5344CB8AC3E}">
        <p14:creationId xmlns:p14="http://schemas.microsoft.com/office/powerpoint/2010/main" val="1160926203"/>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586" y="1143000"/>
            <a:ext cx="8915400" cy="4247317"/>
          </a:xfrm>
          <a:prstGeom prst="rect">
            <a:avLst/>
          </a:prstGeom>
        </p:spPr>
        <p:txBody>
          <a:bodyPr wrap="square">
            <a:spAutoFit/>
          </a:bodyPr>
          <a:lstStyle/>
          <a:p>
            <a:r>
              <a:rPr lang="en-US" dirty="0">
                <a:latin typeface="Georgia"/>
                <a:ea typeface="Times New Roman"/>
              </a:rPr>
              <a:t>DEMONS AS THE DISEMBODIES SPIRITS OF THE NEPHILIM</a:t>
            </a:r>
            <a:endParaRPr lang="en-US" sz="3600" dirty="0">
              <a:latin typeface="Times New Roman"/>
              <a:ea typeface="Times New Roman"/>
            </a:endParaRPr>
          </a:p>
          <a:p>
            <a:endParaRPr lang="en-US" dirty="0" smtClean="0">
              <a:latin typeface="Georgia"/>
              <a:ea typeface="Times New Roman"/>
            </a:endParaRPr>
          </a:p>
          <a:p>
            <a:r>
              <a:rPr lang="en-US" dirty="0" smtClean="0">
                <a:latin typeface="Georgia"/>
                <a:ea typeface="Times New Roman"/>
              </a:rPr>
              <a:t> Demon’s </a:t>
            </a:r>
            <a:r>
              <a:rPr lang="en-US" dirty="0">
                <a:latin typeface="Georgia"/>
                <a:ea typeface="Times New Roman"/>
              </a:rPr>
              <a:t>are the disembodied spirits of the </a:t>
            </a:r>
            <a:r>
              <a:rPr lang="en-US" dirty="0" err="1">
                <a:latin typeface="Georgia"/>
                <a:ea typeface="Times New Roman"/>
              </a:rPr>
              <a:t>Nephilim</a:t>
            </a:r>
            <a:r>
              <a:rPr lang="en-US" dirty="0">
                <a:latin typeface="Georgia"/>
                <a:ea typeface="Times New Roman"/>
              </a:rPr>
              <a:t>, the offspring and abomination of the intermingling of the Sons of God with the daughters of men. The </a:t>
            </a:r>
            <a:r>
              <a:rPr lang="en-US" dirty="0" err="1">
                <a:latin typeface="Georgia"/>
                <a:ea typeface="Times New Roman"/>
              </a:rPr>
              <a:t>Nephilim</a:t>
            </a:r>
            <a:r>
              <a:rPr lang="en-US" dirty="0">
                <a:latin typeface="Georgia"/>
                <a:ea typeface="Times New Roman"/>
              </a:rPr>
              <a:t> are part angelic and part human and an abomination to the order of creation of the Lord.  While this is a supposition I believe this is the most likely origin of demons. Their spirits neither fully angelic nor fully human. They did evil while upon this earth and it is their spirits that are the demons. Their spirits lost to heaven and not yet sentenced to Hell.</a:t>
            </a:r>
            <a:endParaRPr lang="en-US" sz="3600" dirty="0">
              <a:latin typeface="Times New Roman"/>
              <a:ea typeface="Times New Roman"/>
            </a:endParaRPr>
          </a:p>
          <a:p>
            <a:r>
              <a:rPr lang="en-US" dirty="0">
                <a:latin typeface="Georgia"/>
                <a:ea typeface="Times New Roman"/>
              </a:rPr>
              <a:t> </a:t>
            </a:r>
            <a:endParaRPr lang="en-US" sz="3600" dirty="0">
              <a:latin typeface="Times New Roman"/>
              <a:ea typeface="Times New Roman"/>
            </a:endParaRPr>
          </a:p>
          <a:p>
            <a:r>
              <a:rPr lang="en-US" dirty="0">
                <a:latin typeface="Georgia"/>
                <a:ea typeface="Times New Roman"/>
              </a:rPr>
              <a:t>The Bible does not speak of the origin of the demons specifically.  However regardless of the origin of demons we do know that they do exist and they do influence, harass, and possess humans and animals.  We know this because Jesus himself cast out many demons.  Jesus also gave power to the apostle’s and disciple’s to cast out demons as well.</a:t>
            </a:r>
            <a:endParaRPr lang="en-US" sz="3600" dirty="0">
              <a:effectLst/>
              <a:latin typeface="Times New Roman"/>
              <a:ea typeface="Times New Roman"/>
            </a:endParaRPr>
          </a:p>
        </p:txBody>
      </p:sp>
    </p:spTree>
    <p:extLst>
      <p:ext uri="{BB962C8B-B14F-4D97-AF65-F5344CB8AC3E}">
        <p14:creationId xmlns:p14="http://schemas.microsoft.com/office/powerpoint/2010/main" val="2452886154"/>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457200"/>
            <a:ext cx="8686800" cy="4893647"/>
          </a:xfrm>
          <a:prstGeom prst="rect">
            <a:avLst/>
          </a:prstGeom>
        </p:spPr>
        <p:txBody>
          <a:bodyPr wrap="square">
            <a:spAutoFit/>
          </a:bodyPr>
          <a:lstStyle/>
          <a:p>
            <a:r>
              <a:rPr lang="en-US" dirty="0">
                <a:latin typeface="Georgia"/>
                <a:ea typeface="Times New Roman"/>
              </a:rPr>
              <a:t>DEMON CHARACTERICS</a:t>
            </a:r>
            <a:endParaRPr lang="en-US" sz="3600" dirty="0">
              <a:latin typeface="Times New Roman"/>
              <a:ea typeface="Times New Roman"/>
            </a:endParaRPr>
          </a:p>
          <a:p>
            <a:r>
              <a:rPr lang="en-US" dirty="0">
                <a:latin typeface="Georgia"/>
                <a:ea typeface="Times New Roman"/>
              </a:rPr>
              <a:t> </a:t>
            </a:r>
            <a:endParaRPr lang="en-US" sz="3600" dirty="0">
              <a:latin typeface="Times New Roman"/>
              <a:ea typeface="Times New Roman"/>
            </a:endParaRPr>
          </a:p>
          <a:p>
            <a:pPr marL="285750" lvl="0" indent="-285750">
              <a:spcBef>
                <a:spcPts val="0"/>
              </a:spcBef>
              <a:spcAft>
                <a:spcPts val="0"/>
              </a:spcAft>
              <a:buFont typeface="Wingdings" pitchFamily="2" charset="2"/>
              <a:buChar char="q"/>
            </a:pPr>
            <a:r>
              <a:rPr lang="en-US" b="1" dirty="0">
                <a:latin typeface="Georgia"/>
                <a:ea typeface="Times New Roman"/>
              </a:rPr>
              <a:t>Have Personal Names can </a:t>
            </a:r>
            <a:r>
              <a:rPr lang="en-US" b="1" dirty="0" smtClean="0">
                <a:latin typeface="Georgia"/>
                <a:ea typeface="Times New Roman"/>
              </a:rPr>
              <a:t>Communicate, have supernatural strength</a:t>
            </a:r>
            <a:endParaRPr lang="en-US" sz="3600" b="1" dirty="0">
              <a:latin typeface="Times New Roman"/>
              <a:ea typeface="Times New Roman"/>
            </a:endParaRPr>
          </a:p>
          <a:p>
            <a:r>
              <a:rPr lang="en-US" sz="2400" b="1" dirty="0">
                <a:latin typeface="Georgia"/>
                <a:ea typeface="Times New Roman"/>
                <a:cs typeface="Georgia"/>
              </a:rPr>
              <a:t> </a:t>
            </a:r>
            <a:endParaRPr lang="en-US" b="1" dirty="0">
              <a:latin typeface="Times New Roman"/>
              <a:ea typeface="Times New Roman"/>
            </a:endParaRPr>
          </a:p>
          <a:p>
            <a:pPr marL="228600" marR="0" indent="-228600">
              <a:spcBef>
                <a:spcPts val="0"/>
              </a:spcBef>
              <a:spcAft>
                <a:spcPts val="0"/>
              </a:spcAft>
            </a:pPr>
            <a:r>
              <a:rPr lang="en-US" b="1" dirty="0">
                <a:latin typeface="Georgia"/>
                <a:ea typeface="Times New Roman"/>
                <a:cs typeface="Georgia"/>
              </a:rPr>
              <a:t>Luke 8:27-30</a:t>
            </a:r>
            <a:endParaRPr lang="en-US" dirty="0">
              <a:latin typeface="Times New Roman"/>
              <a:ea typeface="Times New Roman"/>
            </a:endParaRPr>
          </a:p>
          <a:p>
            <a:pPr marL="228600" marR="0" indent="-228600">
              <a:spcBef>
                <a:spcPts val="0"/>
              </a:spcBef>
              <a:spcAft>
                <a:spcPts val="0"/>
              </a:spcAft>
            </a:pPr>
            <a:r>
              <a:rPr lang="en-US" dirty="0">
                <a:latin typeface="Georgia"/>
                <a:ea typeface="Times New Roman"/>
                <a:cs typeface="Georgia"/>
              </a:rPr>
              <a:t> </a:t>
            </a:r>
            <a:endParaRPr lang="en-US" dirty="0">
              <a:latin typeface="Times New Roman"/>
              <a:ea typeface="Times New Roman"/>
            </a:endParaRPr>
          </a:p>
          <a:p>
            <a:pPr marL="228600" marR="0" indent="-228600">
              <a:spcBef>
                <a:spcPts val="0"/>
              </a:spcBef>
              <a:spcAft>
                <a:spcPts val="0"/>
              </a:spcAft>
            </a:pPr>
            <a:r>
              <a:rPr lang="en-US" dirty="0">
                <a:latin typeface="Georgia"/>
                <a:ea typeface="Times New Roman"/>
                <a:cs typeface="Georgia"/>
              </a:rPr>
              <a:t>27And when he went forth to land, there met him out of the city a certain man, </a:t>
            </a:r>
            <a:endParaRPr lang="en-US" dirty="0" smtClean="0">
              <a:latin typeface="Georgia"/>
              <a:ea typeface="Times New Roman"/>
              <a:cs typeface="Georgia"/>
            </a:endParaRPr>
          </a:p>
          <a:p>
            <a:pPr marL="228600" marR="0" indent="-228600">
              <a:spcBef>
                <a:spcPts val="0"/>
              </a:spcBef>
              <a:spcAft>
                <a:spcPts val="0"/>
              </a:spcAft>
            </a:pPr>
            <a:r>
              <a:rPr lang="en-US" dirty="0" smtClean="0">
                <a:latin typeface="Georgia"/>
                <a:ea typeface="Times New Roman"/>
                <a:cs typeface="Georgia"/>
              </a:rPr>
              <a:t>which </a:t>
            </a:r>
            <a:r>
              <a:rPr lang="en-US" dirty="0">
                <a:latin typeface="Georgia"/>
                <a:ea typeface="Times New Roman"/>
                <a:cs typeface="Georgia"/>
              </a:rPr>
              <a:t>had devils </a:t>
            </a:r>
            <a:r>
              <a:rPr lang="en-US" dirty="0" smtClean="0">
                <a:latin typeface="Georgia"/>
                <a:ea typeface="Times New Roman"/>
                <a:cs typeface="Georgia"/>
              </a:rPr>
              <a:t>long </a:t>
            </a:r>
            <a:r>
              <a:rPr lang="en-US" dirty="0">
                <a:latin typeface="Georgia"/>
                <a:ea typeface="Times New Roman"/>
                <a:cs typeface="Georgia"/>
              </a:rPr>
              <a:t>time, and ware no clothes, neither abode in </a:t>
            </a:r>
            <a:r>
              <a:rPr lang="en-US" i="1" dirty="0">
                <a:latin typeface="Georgia"/>
                <a:ea typeface="Times New Roman"/>
                <a:cs typeface="Georgia"/>
              </a:rPr>
              <a:t>any</a:t>
            </a:r>
            <a:r>
              <a:rPr lang="en-US" dirty="0">
                <a:latin typeface="Georgia"/>
                <a:ea typeface="Times New Roman"/>
                <a:cs typeface="Georgia"/>
              </a:rPr>
              <a:t> house, but in </a:t>
            </a:r>
            <a:endParaRPr lang="en-US" dirty="0" smtClean="0">
              <a:latin typeface="Georgia"/>
              <a:ea typeface="Times New Roman"/>
              <a:cs typeface="Georgia"/>
            </a:endParaRPr>
          </a:p>
          <a:p>
            <a:pPr marL="228600" marR="0" indent="-228600">
              <a:spcBef>
                <a:spcPts val="0"/>
              </a:spcBef>
              <a:spcAft>
                <a:spcPts val="0"/>
              </a:spcAft>
            </a:pPr>
            <a:r>
              <a:rPr lang="en-US" dirty="0" smtClean="0">
                <a:latin typeface="Georgia"/>
                <a:ea typeface="Times New Roman"/>
                <a:cs typeface="Georgia"/>
              </a:rPr>
              <a:t>the </a:t>
            </a:r>
            <a:r>
              <a:rPr lang="en-US" dirty="0">
                <a:latin typeface="Georgia"/>
                <a:ea typeface="Times New Roman"/>
                <a:cs typeface="Georgia"/>
              </a:rPr>
              <a:t>tombs. </a:t>
            </a:r>
            <a:endParaRPr lang="en-US" dirty="0">
              <a:latin typeface="Times New Roman"/>
              <a:ea typeface="Times New Roman"/>
            </a:endParaRPr>
          </a:p>
          <a:p>
            <a:pPr marL="228600" marR="0" indent="-228600">
              <a:spcBef>
                <a:spcPts val="0"/>
              </a:spcBef>
              <a:spcAft>
                <a:spcPts val="0"/>
              </a:spcAft>
            </a:pPr>
            <a:r>
              <a:rPr lang="en-US" dirty="0">
                <a:latin typeface="Georgia"/>
                <a:ea typeface="Times New Roman"/>
                <a:cs typeface="Georgia"/>
              </a:rPr>
              <a:t>28When he saw Jesus, he cried out, and fell down before him, and with a loud voice </a:t>
            </a:r>
            <a:endParaRPr lang="en-US" dirty="0" smtClean="0">
              <a:latin typeface="Georgia"/>
              <a:ea typeface="Times New Roman"/>
              <a:cs typeface="Georgia"/>
            </a:endParaRPr>
          </a:p>
          <a:p>
            <a:pPr marL="228600" marR="0" indent="-228600">
              <a:spcBef>
                <a:spcPts val="0"/>
              </a:spcBef>
              <a:spcAft>
                <a:spcPts val="0"/>
              </a:spcAft>
            </a:pPr>
            <a:r>
              <a:rPr lang="en-US" dirty="0" smtClean="0">
                <a:latin typeface="Georgia"/>
                <a:ea typeface="Times New Roman"/>
                <a:cs typeface="Georgia"/>
              </a:rPr>
              <a:t>said</a:t>
            </a:r>
            <a:r>
              <a:rPr lang="en-US" dirty="0">
                <a:latin typeface="Georgia"/>
                <a:ea typeface="Times New Roman"/>
                <a:cs typeface="Georgia"/>
              </a:rPr>
              <a:t>, What </a:t>
            </a:r>
            <a:r>
              <a:rPr lang="en-US" dirty="0" smtClean="0">
                <a:latin typeface="Georgia"/>
                <a:ea typeface="Times New Roman"/>
                <a:cs typeface="Georgia"/>
              </a:rPr>
              <a:t>have </a:t>
            </a:r>
            <a:r>
              <a:rPr lang="en-US" dirty="0">
                <a:latin typeface="Georgia"/>
                <a:ea typeface="Times New Roman"/>
                <a:cs typeface="Georgia"/>
              </a:rPr>
              <a:t>I to do with thee, Jesus, </a:t>
            </a:r>
            <a:r>
              <a:rPr lang="en-US" i="1" dirty="0">
                <a:latin typeface="Georgia"/>
                <a:ea typeface="Times New Roman"/>
                <a:cs typeface="Georgia"/>
              </a:rPr>
              <a:t>thou</a:t>
            </a:r>
            <a:r>
              <a:rPr lang="en-US" dirty="0">
                <a:latin typeface="Georgia"/>
                <a:ea typeface="Times New Roman"/>
                <a:cs typeface="Georgia"/>
              </a:rPr>
              <a:t> Son of God most high? I beseech thee, </a:t>
            </a:r>
            <a:endParaRPr lang="en-US" dirty="0" smtClean="0">
              <a:latin typeface="Georgia"/>
              <a:ea typeface="Times New Roman"/>
              <a:cs typeface="Georgia"/>
            </a:endParaRPr>
          </a:p>
          <a:p>
            <a:pPr marL="228600" marR="0" indent="-228600">
              <a:spcBef>
                <a:spcPts val="0"/>
              </a:spcBef>
              <a:spcAft>
                <a:spcPts val="0"/>
              </a:spcAft>
            </a:pPr>
            <a:r>
              <a:rPr lang="en-US" dirty="0" smtClean="0">
                <a:latin typeface="Georgia"/>
                <a:ea typeface="Times New Roman"/>
                <a:cs typeface="Georgia"/>
              </a:rPr>
              <a:t>torment </a:t>
            </a:r>
            <a:r>
              <a:rPr lang="en-US" dirty="0">
                <a:latin typeface="Georgia"/>
                <a:ea typeface="Times New Roman"/>
                <a:cs typeface="Georgia"/>
              </a:rPr>
              <a:t>me not. </a:t>
            </a:r>
            <a:endParaRPr lang="en-US" dirty="0">
              <a:latin typeface="Times New Roman"/>
              <a:ea typeface="Times New Roman"/>
            </a:endParaRPr>
          </a:p>
          <a:p>
            <a:pPr marL="228600" marR="0" indent="-228600">
              <a:spcBef>
                <a:spcPts val="0"/>
              </a:spcBef>
              <a:spcAft>
                <a:spcPts val="0"/>
              </a:spcAft>
            </a:pPr>
            <a:r>
              <a:rPr lang="en-US" dirty="0">
                <a:latin typeface="Georgia"/>
                <a:ea typeface="Times New Roman"/>
                <a:cs typeface="Georgia"/>
              </a:rPr>
              <a:t>29(For he had commanded the unclean spirit to come out of the man. For </a:t>
            </a:r>
            <a:endParaRPr lang="en-US" dirty="0" smtClean="0">
              <a:latin typeface="Georgia"/>
              <a:ea typeface="Times New Roman"/>
              <a:cs typeface="Georgia"/>
            </a:endParaRPr>
          </a:p>
          <a:p>
            <a:pPr marL="228600" marR="0" indent="-228600">
              <a:spcBef>
                <a:spcPts val="0"/>
              </a:spcBef>
              <a:spcAft>
                <a:spcPts val="0"/>
              </a:spcAft>
            </a:pPr>
            <a:r>
              <a:rPr lang="en-US" dirty="0" smtClean="0">
                <a:latin typeface="Georgia"/>
                <a:ea typeface="Times New Roman"/>
                <a:cs typeface="Georgia"/>
              </a:rPr>
              <a:t>oftentimes </a:t>
            </a:r>
            <a:r>
              <a:rPr lang="en-US" dirty="0">
                <a:latin typeface="Georgia"/>
                <a:ea typeface="Times New Roman"/>
                <a:cs typeface="Georgia"/>
              </a:rPr>
              <a:t>it had </a:t>
            </a:r>
            <a:r>
              <a:rPr lang="en-US" dirty="0" smtClean="0">
                <a:latin typeface="Georgia"/>
                <a:ea typeface="Times New Roman"/>
                <a:cs typeface="Georgia"/>
              </a:rPr>
              <a:t>caught </a:t>
            </a:r>
            <a:r>
              <a:rPr lang="en-US" dirty="0">
                <a:latin typeface="Georgia"/>
                <a:ea typeface="Times New Roman"/>
                <a:cs typeface="Georgia"/>
              </a:rPr>
              <a:t>him: and he was kept bound with chains and in fetters; and </a:t>
            </a:r>
            <a:endParaRPr lang="en-US" dirty="0" smtClean="0">
              <a:latin typeface="Georgia"/>
              <a:ea typeface="Times New Roman"/>
              <a:cs typeface="Georgia"/>
            </a:endParaRPr>
          </a:p>
          <a:p>
            <a:pPr marL="228600" marR="0" indent="-228600">
              <a:spcBef>
                <a:spcPts val="0"/>
              </a:spcBef>
              <a:spcAft>
                <a:spcPts val="0"/>
              </a:spcAft>
            </a:pPr>
            <a:r>
              <a:rPr lang="en-US" dirty="0" smtClean="0">
                <a:latin typeface="Georgia"/>
                <a:ea typeface="Times New Roman"/>
                <a:cs typeface="Georgia"/>
              </a:rPr>
              <a:t>he </a:t>
            </a:r>
            <a:r>
              <a:rPr lang="en-US" dirty="0">
                <a:latin typeface="Georgia"/>
                <a:ea typeface="Times New Roman"/>
                <a:cs typeface="Georgia"/>
              </a:rPr>
              <a:t>brake the bands, and was </a:t>
            </a:r>
            <a:r>
              <a:rPr lang="en-US" dirty="0" smtClean="0">
                <a:latin typeface="Georgia"/>
                <a:ea typeface="Times New Roman"/>
                <a:cs typeface="Georgia"/>
              </a:rPr>
              <a:t>driven </a:t>
            </a:r>
            <a:r>
              <a:rPr lang="en-US" dirty="0">
                <a:latin typeface="Georgia"/>
                <a:ea typeface="Times New Roman"/>
                <a:cs typeface="Georgia"/>
              </a:rPr>
              <a:t>of the devil into the wilderness.) </a:t>
            </a:r>
            <a:endParaRPr lang="en-US" dirty="0">
              <a:latin typeface="Times New Roman"/>
              <a:ea typeface="Times New Roman"/>
            </a:endParaRPr>
          </a:p>
          <a:p>
            <a:pPr marL="228600" marR="0" indent="-228600">
              <a:spcBef>
                <a:spcPts val="0"/>
              </a:spcBef>
              <a:spcAft>
                <a:spcPts val="0"/>
              </a:spcAft>
            </a:pPr>
            <a:r>
              <a:rPr lang="en-US" dirty="0">
                <a:latin typeface="Georgia"/>
                <a:ea typeface="Times New Roman"/>
                <a:cs typeface="Georgia"/>
              </a:rPr>
              <a:t>30And Jesus asked him, saying, What is thy name? And he said, Legion: because </a:t>
            </a:r>
            <a:endParaRPr lang="en-US" dirty="0" smtClean="0">
              <a:latin typeface="Georgia"/>
              <a:ea typeface="Times New Roman"/>
              <a:cs typeface="Georgia"/>
            </a:endParaRPr>
          </a:p>
          <a:p>
            <a:pPr marL="228600" marR="0" indent="-228600">
              <a:spcBef>
                <a:spcPts val="0"/>
              </a:spcBef>
              <a:spcAft>
                <a:spcPts val="0"/>
              </a:spcAft>
            </a:pPr>
            <a:r>
              <a:rPr lang="en-US" dirty="0" smtClean="0">
                <a:latin typeface="Georgia"/>
                <a:ea typeface="Times New Roman"/>
                <a:cs typeface="Georgia"/>
              </a:rPr>
              <a:t>many </a:t>
            </a:r>
            <a:r>
              <a:rPr lang="en-US" dirty="0">
                <a:latin typeface="Georgia"/>
                <a:ea typeface="Times New Roman"/>
                <a:cs typeface="Georgia"/>
              </a:rPr>
              <a:t>devils </a:t>
            </a:r>
            <a:r>
              <a:rPr lang="en-US" dirty="0" smtClean="0">
                <a:latin typeface="Georgia"/>
                <a:ea typeface="Times New Roman"/>
                <a:cs typeface="Georgia"/>
              </a:rPr>
              <a:t>were </a:t>
            </a:r>
            <a:r>
              <a:rPr lang="en-US" dirty="0">
                <a:latin typeface="Georgia"/>
                <a:ea typeface="Times New Roman"/>
                <a:cs typeface="Georgia"/>
              </a:rPr>
              <a:t>entered into him</a:t>
            </a:r>
            <a:endParaRPr lang="en-US" dirty="0"/>
          </a:p>
        </p:txBody>
      </p:sp>
    </p:spTree>
    <p:extLst>
      <p:ext uri="{BB962C8B-B14F-4D97-AF65-F5344CB8AC3E}">
        <p14:creationId xmlns:p14="http://schemas.microsoft.com/office/powerpoint/2010/main" val="3671439751"/>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335846"/>
            <a:ext cx="8686800" cy="4524315"/>
          </a:xfrm>
          <a:prstGeom prst="rect">
            <a:avLst/>
          </a:prstGeom>
        </p:spPr>
        <p:txBody>
          <a:bodyPr wrap="square">
            <a:spAutoFit/>
          </a:bodyPr>
          <a:lstStyle/>
          <a:p>
            <a:pPr marL="342900" lvl="0" indent="-342900">
              <a:spcBef>
                <a:spcPts val="0"/>
              </a:spcBef>
              <a:spcAft>
                <a:spcPts val="0"/>
              </a:spcAft>
              <a:buFont typeface="Wingdings" pitchFamily="2" charset="2"/>
              <a:buChar char="q"/>
            </a:pPr>
            <a:r>
              <a:rPr lang="en-US" b="1" dirty="0">
                <a:latin typeface="Georgia"/>
                <a:ea typeface="Times New Roman"/>
              </a:rPr>
              <a:t>Have Intelligence</a:t>
            </a:r>
            <a:r>
              <a:rPr lang="en-US" dirty="0">
                <a:latin typeface="Georgia"/>
                <a:ea typeface="Times New Roman"/>
              </a:rPr>
              <a:t>:</a:t>
            </a:r>
            <a:endParaRPr lang="en-US" sz="3600" dirty="0">
              <a:latin typeface="Times New Roman"/>
              <a:ea typeface="Times New Roman"/>
            </a:endParaRPr>
          </a:p>
          <a:p>
            <a:r>
              <a:rPr lang="en-US" b="1" dirty="0">
                <a:latin typeface="Georgia"/>
                <a:ea typeface="Times New Roman"/>
              </a:rPr>
              <a:t> </a:t>
            </a:r>
            <a:endParaRPr lang="en-US" sz="3600" dirty="0">
              <a:latin typeface="Times New Roman"/>
              <a:ea typeface="Times New Roman"/>
            </a:endParaRPr>
          </a:p>
          <a:p>
            <a:r>
              <a:rPr lang="en-US" b="1" dirty="0">
                <a:latin typeface="Georgia"/>
                <a:ea typeface="Times New Roman"/>
              </a:rPr>
              <a:t>Mark 1: 23-24</a:t>
            </a:r>
            <a:endParaRPr lang="en-US" sz="3600" dirty="0">
              <a:latin typeface="Times New Roman"/>
              <a:ea typeface="Times New Roman"/>
            </a:endParaRPr>
          </a:p>
          <a:p>
            <a:r>
              <a:rPr lang="en-US" b="1" dirty="0">
                <a:latin typeface="Georgia"/>
                <a:ea typeface="Times New Roman"/>
              </a:rPr>
              <a:t> </a:t>
            </a:r>
            <a:endParaRPr lang="en-US" sz="3600" dirty="0">
              <a:latin typeface="Times New Roman"/>
              <a:ea typeface="Times New Roman"/>
            </a:endParaRPr>
          </a:p>
          <a:p>
            <a:pPr marL="228600" marR="0" indent="-228600">
              <a:spcBef>
                <a:spcPts val="0"/>
              </a:spcBef>
              <a:spcAft>
                <a:spcPts val="0"/>
              </a:spcAft>
            </a:pPr>
            <a:r>
              <a:rPr lang="en-US" dirty="0">
                <a:latin typeface="Georgia"/>
                <a:ea typeface="Times New Roman"/>
                <a:cs typeface="Georgia"/>
              </a:rPr>
              <a:t>23And there was in their synagogue a man with an unclean spirit; and he cried out, </a:t>
            </a:r>
            <a:endParaRPr lang="en-US" dirty="0">
              <a:latin typeface="Times New Roman"/>
              <a:ea typeface="Times New Roman"/>
            </a:endParaRPr>
          </a:p>
          <a:p>
            <a:pPr marL="228600" marR="0" indent="-228600">
              <a:spcBef>
                <a:spcPts val="0"/>
              </a:spcBef>
              <a:spcAft>
                <a:spcPts val="0"/>
              </a:spcAft>
            </a:pPr>
            <a:r>
              <a:rPr lang="en-US" dirty="0">
                <a:latin typeface="Georgia"/>
                <a:ea typeface="Times New Roman"/>
                <a:cs typeface="Georgia"/>
              </a:rPr>
              <a:t>24Saying, </a:t>
            </a:r>
            <a:r>
              <a:rPr lang="en-US" u="sng" dirty="0">
                <a:latin typeface="Georgia"/>
                <a:ea typeface="Times New Roman"/>
                <a:cs typeface="Georgia"/>
              </a:rPr>
              <a:t>Let </a:t>
            </a:r>
            <a:r>
              <a:rPr lang="en-US" i="1" u="sng" dirty="0">
                <a:latin typeface="Georgia"/>
                <a:ea typeface="Times New Roman"/>
                <a:cs typeface="Georgia"/>
              </a:rPr>
              <a:t>us</a:t>
            </a:r>
            <a:r>
              <a:rPr lang="en-US" u="sng" dirty="0">
                <a:latin typeface="Georgia"/>
                <a:ea typeface="Times New Roman"/>
                <a:cs typeface="Georgia"/>
              </a:rPr>
              <a:t> alone; what have we to do with thee, thou Jesus of Nazareth? art </a:t>
            </a:r>
            <a:endParaRPr lang="en-US" u="sng" dirty="0" smtClean="0">
              <a:latin typeface="Georgia"/>
              <a:ea typeface="Times New Roman"/>
              <a:cs typeface="Georgia"/>
            </a:endParaRPr>
          </a:p>
          <a:p>
            <a:pPr marL="228600" marR="0" indent="-228600">
              <a:spcBef>
                <a:spcPts val="0"/>
              </a:spcBef>
              <a:spcAft>
                <a:spcPts val="0"/>
              </a:spcAft>
            </a:pPr>
            <a:r>
              <a:rPr lang="en-US" u="sng" dirty="0" smtClean="0">
                <a:latin typeface="Georgia"/>
                <a:ea typeface="Times New Roman"/>
                <a:cs typeface="Georgia"/>
              </a:rPr>
              <a:t>thou </a:t>
            </a:r>
            <a:r>
              <a:rPr lang="en-US" u="sng" dirty="0">
                <a:latin typeface="Georgia"/>
                <a:ea typeface="Times New Roman"/>
                <a:cs typeface="Georgia"/>
              </a:rPr>
              <a:t>come to </a:t>
            </a:r>
            <a:r>
              <a:rPr lang="en-US" u="sng" dirty="0" smtClean="0">
                <a:latin typeface="Georgia"/>
                <a:ea typeface="Times New Roman"/>
                <a:cs typeface="Georgia"/>
              </a:rPr>
              <a:t>destroy </a:t>
            </a:r>
            <a:r>
              <a:rPr lang="en-US" u="sng" dirty="0">
                <a:latin typeface="Georgia"/>
                <a:ea typeface="Times New Roman"/>
                <a:cs typeface="Georgia"/>
              </a:rPr>
              <a:t>us? I know thee who thou art, the Holy One of God. </a:t>
            </a:r>
            <a:endParaRPr lang="en-US" dirty="0">
              <a:latin typeface="Times New Roman"/>
              <a:ea typeface="Times New Roman"/>
            </a:endParaRPr>
          </a:p>
          <a:p>
            <a:r>
              <a:rPr lang="en-US" b="1" dirty="0">
                <a:latin typeface="Georgia"/>
                <a:ea typeface="Times New Roman"/>
              </a:rPr>
              <a:t> </a:t>
            </a:r>
            <a:endParaRPr lang="en-US" sz="3600" dirty="0">
              <a:latin typeface="Times New Roman"/>
              <a:ea typeface="Times New Roman"/>
            </a:endParaRPr>
          </a:p>
          <a:p>
            <a:pPr marL="342900" lvl="0" indent="-342900">
              <a:spcBef>
                <a:spcPts val="0"/>
              </a:spcBef>
              <a:spcAft>
                <a:spcPts val="0"/>
              </a:spcAft>
              <a:buFont typeface="Symbol"/>
              <a:buChar char=""/>
            </a:pPr>
            <a:endParaRPr lang="en-US" dirty="0" smtClean="0">
              <a:latin typeface="Georgia"/>
              <a:ea typeface="Times New Roman"/>
            </a:endParaRPr>
          </a:p>
          <a:p>
            <a:pPr marL="285750" lvl="0" indent="-285750">
              <a:spcBef>
                <a:spcPts val="0"/>
              </a:spcBef>
              <a:spcAft>
                <a:spcPts val="0"/>
              </a:spcAft>
              <a:buFont typeface="Wingdings" pitchFamily="2" charset="2"/>
              <a:buChar char="q"/>
            </a:pPr>
            <a:r>
              <a:rPr lang="en-US" b="1" dirty="0" smtClean="0">
                <a:latin typeface="Georgia"/>
                <a:ea typeface="Times New Roman"/>
              </a:rPr>
              <a:t>Have </a:t>
            </a:r>
            <a:r>
              <a:rPr lang="en-US" b="1" dirty="0">
                <a:latin typeface="Georgia"/>
                <a:ea typeface="Times New Roman"/>
              </a:rPr>
              <a:t>Emotions</a:t>
            </a:r>
            <a:r>
              <a:rPr lang="en-US" dirty="0">
                <a:latin typeface="Georgia"/>
                <a:ea typeface="Times New Roman"/>
              </a:rPr>
              <a:t>:</a:t>
            </a:r>
            <a:endParaRPr lang="en-US" sz="3600" dirty="0">
              <a:latin typeface="Times New Roman"/>
              <a:ea typeface="Times New Roman"/>
            </a:endParaRPr>
          </a:p>
          <a:p>
            <a:r>
              <a:rPr lang="en-US" b="1" dirty="0">
                <a:latin typeface="Georgia"/>
                <a:ea typeface="Times New Roman"/>
              </a:rPr>
              <a:t> </a:t>
            </a:r>
            <a:endParaRPr lang="en-US" sz="3600" dirty="0">
              <a:latin typeface="Times New Roman"/>
              <a:ea typeface="Times New Roman"/>
            </a:endParaRPr>
          </a:p>
          <a:p>
            <a:r>
              <a:rPr lang="en-US" b="1" dirty="0">
                <a:latin typeface="Georgia"/>
                <a:ea typeface="Times New Roman"/>
              </a:rPr>
              <a:t>Luke 8:28</a:t>
            </a:r>
            <a:endParaRPr lang="en-US" sz="3600" dirty="0">
              <a:latin typeface="Times New Roman"/>
              <a:ea typeface="Times New Roman"/>
            </a:endParaRPr>
          </a:p>
          <a:p>
            <a:r>
              <a:rPr lang="en-US" b="1" dirty="0">
                <a:latin typeface="Georgia"/>
                <a:ea typeface="Times New Roman"/>
              </a:rPr>
              <a:t> </a:t>
            </a:r>
            <a:endParaRPr lang="en-US" sz="3600" dirty="0">
              <a:latin typeface="Times New Roman"/>
              <a:ea typeface="Times New Roman"/>
            </a:endParaRPr>
          </a:p>
          <a:p>
            <a:r>
              <a:rPr lang="en-US" dirty="0">
                <a:latin typeface="Georgia"/>
                <a:ea typeface="Times New Roman"/>
              </a:rPr>
              <a:t>28When he saw Jesus, </a:t>
            </a:r>
            <a:r>
              <a:rPr lang="en-US" u="sng" dirty="0">
                <a:latin typeface="Georgia"/>
                <a:ea typeface="Times New Roman"/>
              </a:rPr>
              <a:t>he cried out, and fell down before him, and with a loud voice</a:t>
            </a:r>
            <a:r>
              <a:rPr lang="en-US" dirty="0">
                <a:latin typeface="Georgia"/>
                <a:ea typeface="Times New Roman"/>
              </a:rPr>
              <a:t> said, What </a:t>
            </a:r>
            <a:r>
              <a:rPr lang="en-US" dirty="0" smtClean="0">
                <a:latin typeface="Georgia"/>
                <a:ea typeface="Times New Roman"/>
              </a:rPr>
              <a:t>have </a:t>
            </a:r>
            <a:r>
              <a:rPr lang="en-US" dirty="0">
                <a:latin typeface="Georgia"/>
                <a:ea typeface="Times New Roman"/>
              </a:rPr>
              <a:t>I to do with thee, Jesus, </a:t>
            </a:r>
            <a:r>
              <a:rPr lang="en-US" i="1" dirty="0">
                <a:latin typeface="Georgia"/>
                <a:ea typeface="Times New Roman"/>
              </a:rPr>
              <a:t>thou</a:t>
            </a:r>
            <a:r>
              <a:rPr lang="en-US" dirty="0">
                <a:latin typeface="Georgia"/>
                <a:ea typeface="Times New Roman"/>
              </a:rPr>
              <a:t> Son of God most high? I beseech thee, </a:t>
            </a:r>
            <a:r>
              <a:rPr lang="en-US" u="sng" dirty="0">
                <a:latin typeface="Georgia"/>
                <a:ea typeface="Times New Roman"/>
              </a:rPr>
              <a:t>torment me not.</a:t>
            </a:r>
            <a:r>
              <a:rPr lang="en-US" dirty="0">
                <a:latin typeface="Georgia"/>
                <a:ea typeface="Times New Roman"/>
              </a:rPr>
              <a:t> </a:t>
            </a:r>
            <a:endParaRPr lang="en-US" sz="3600" dirty="0">
              <a:effectLst/>
              <a:latin typeface="Times New Roman"/>
              <a:ea typeface="Times New Roman"/>
            </a:endParaRPr>
          </a:p>
        </p:txBody>
      </p:sp>
    </p:spTree>
    <p:extLst>
      <p:ext uri="{BB962C8B-B14F-4D97-AF65-F5344CB8AC3E}">
        <p14:creationId xmlns:p14="http://schemas.microsoft.com/office/powerpoint/2010/main" val="1514278560"/>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1305342"/>
            <a:ext cx="8458200" cy="2862322"/>
          </a:xfrm>
          <a:prstGeom prst="rect">
            <a:avLst/>
          </a:prstGeom>
        </p:spPr>
        <p:txBody>
          <a:bodyPr wrap="square">
            <a:spAutoFit/>
          </a:bodyPr>
          <a:lstStyle/>
          <a:p>
            <a:pPr marL="342900" lvl="0" indent="-342900">
              <a:spcBef>
                <a:spcPts val="0"/>
              </a:spcBef>
              <a:spcAft>
                <a:spcPts val="0"/>
              </a:spcAft>
              <a:buFont typeface="Symbol"/>
              <a:buChar char=""/>
            </a:pPr>
            <a:r>
              <a:rPr lang="en-US" b="1" dirty="0">
                <a:latin typeface="Georgia"/>
                <a:ea typeface="Times New Roman"/>
              </a:rPr>
              <a:t>Have Will:</a:t>
            </a:r>
            <a:endParaRPr lang="en-US" sz="3600" b="1" dirty="0">
              <a:latin typeface="Times New Roman"/>
              <a:ea typeface="Times New Roman"/>
            </a:endParaRPr>
          </a:p>
          <a:p>
            <a:r>
              <a:rPr lang="en-US" dirty="0">
                <a:latin typeface="Georgia"/>
                <a:ea typeface="Times New Roman"/>
              </a:rPr>
              <a:t> </a:t>
            </a:r>
            <a:endParaRPr lang="en-US" sz="3600" dirty="0">
              <a:latin typeface="Times New Roman"/>
              <a:ea typeface="Times New Roman"/>
            </a:endParaRPr>
          </a:p>
          <a:p>
            <a:r>
              <a:rPr lang="en-US" b="1" dirty="0">
                <a:latin typeface="Georgia"/>
                <a:ea typeface="Times New Roman"/>
              </a:rPr>
              <a:t>Mark 1: 25-27</a:t>
            </a:r>
            <a:endParaRPr lang="en-US" sz="3600" dirty="0">
              <a:latin typeface="Times New Roman"/>
              <a:ea typeface="Times New Roman"/>
            </a:endParaRPr>
          </a:p>
          <a:p>
            <a:r>
              <a:rPr lang="en-US" b="1" dirty="0">
                <a:latin typeface="Georgia"/>
                <a:ea typeface="Times New Roman"/>
              </a:rPr>
              <a:t> </a:t>
            </a:r>
            <a:endParaRPr lang="en-US" sz="3600" dirty="0">
              <a:latin typeface="Times New Roman"/>
              <a:ea typeface="Times New Roman"/>
            </a:endParaRPr>
          </a:p>
          <a:p>
            <a:pPr marL="228600" marR="0" indent="-228600">
              <a:spcBef>
                <a:spcPts val="0"/>
              </a:spcBef>
              <a:spcAft>
                <a:spcPts val="0"/>
              </a:spcAft>
            </a:pPr>
            <a:r>
              <a:rPr lang="en-US" dirty="0">
                <a:latin typeface="Georgia"/>
                <a:ea typeface="Times New Roman"/>
                <a:cs typeface="Georgia"/>
              </a:rPr>
              <a:t>25And Jesus rebuked him, saying, </a:t>
            </a:r>
            <a:r>
              <a:rPr lang="en-US" u="sng" dirty="0">
                <a:solidFill>
                  <a:srgbClr val="FF0000"/>
                </a:solidFill>
                <a:latin typeface="Georgia"/>
                <a:ea typeface="Times New Roman"/>
                <a:cs typeface="Georgia"/>
              </a:rPr>
              <a:t>Hold thy peace</a:t>
            </a:r>
            <a:r>
              <a:rPr lang="en-US" dirty="0">
                <a:solidFill>
                  <a:srgbClr val="FF0000"/>
                </a:solidFill>
                <a:latin typeface="Georgia"/>
                <a:ea typeface="Times New Roman"/>
                <a:cs typeface="Georgia"/>
              </a:rPr>
              <a:t>, and come out of him.</a:t>
            </a:r>
            <a:r>
              <a:rPr lang="en-US" dirty="0">
                <a:latin typeface="Georgia"/>
                <a:ea typeface="Times New Roman"/>
                <a:cs typeface="Georgia"/>
              </a:rPr>
              <a:t> </a:t>
            </a:r>
            <a:endParaRPr lang="en-US" dirty="0">
              <a:latin typeface="Times New Roman"/>
              <a:ea typeface="Times New Roman"/>
            </a:endParaRPr>
          </a:p>
          <a:p>
            <a:pPr marL="228600" marR="0" indent="-228600">
              <a:spcBef>
                <a:spcPts val="0"/>
              </a:spcBef>
              <a:spcAft>
                <a:spcPts val="0"/>
              </a:spcAft>
            </a:pPr>
            <a:r>
              <a:rPr lang="en-US" dirty="0">
                <a:latin typeface="Georgia"/>
                <a:ea typeface="Times New Roman"/>
                <a:cs typeface="Georgia"/>
              </a:rPr>
              <a:t>26And when </a:t>
            </a:r>
            <a:r>
              <a:rPr lang="en-US" u="sng" dirty="0">
                <a:latin typeface="Georgia"/>
                <a:ea typeface="Times New Roman"/>
                <a:cs typeface="Georgia"/>
              </a:rPr>
              <a:t>the unclean spirit had torn him, and cried with a loud voice</a:t>
            </a:r>
            <a:r>
              <a:rPr lang="en-US" dirty="0">
                <a:latin typeface="Georgia"/>
                <a:ea typeface="Times New Roman"/>
                <a:cs typeface="Georgia"/>
              </a:rPr>
              <a:t>, he came </a:t>
            </a:r>
            <a:endParaRPr lang="en-US" dirty="0" smtClean="0">
              <a:latin typeface="Georgia"/>
              <a:ea typeface="Times New Roman"/>
              <a:cs typeface="Georgia"/>
            </a:endParaRPr>
          </a:p>
          <a:p>
            <a:pPr marL="228600" marR="0" indent="-228600">
              <a:spcBef>
                <a:spcPts val="0"/>
              </a:spcBef>
              <a:spcAft>
                <a:spcPts val="0"/>
              </a:spcAft>
            </a:pPr>
            <a:r>
              <a:rPr lang="en-US" dirty="0" smtClean="0">
                <a:latin typeface="Georgia"/>
                <a:ea typeface="Times New Roman"/>
                <a:cs typeface="Georgia"/>
              </a:rPr>
              <a:t>out </a:t>
            </a:r>
            <a:r>
              <a:rPr lang="en-US" dirty="0">
                <a:latin typeface="Georgia"/>
                <a:ea typeface="Times New Roman"/>
                <a:cs typeface="Georgia"/>
              </a:rPr>
              <a:t>of him</a:t>
            </a:r>
            <a:endParaRPr lang="en-US" dirty="0">
              <a:latin typeface="Times New Roman"/>
              <a:ea typeface="Times New Roman"/>
            </a:endParaRPr>
          </a:p>
          <a:p>
            <a:r>
              <a:rPr lang="en-US" dirty="0">
                <a:latin typeface="Georgia"/>
                <a:ea typeface="Times New Roman"/>
                <a:cs typeface="Georgia"/>
              </a:rPr>
              <a:t>27And they were all amazed, insomuch that they questioned among themselves, saying, What thing is this? what new doctrine </a:t>
            </a:r>
            <a:r>
              <a:rPr lang="en-US" i="1" dirty="0">
                <a:latin typeface="Georgia"/>
                <a:ea typeface="Times New Roman"/>
                <a:cs typeface="Georgia"/>
              </a:rPr>
              <a:t>is</a:t>
            </a:r>
            <a:r>
              <a:rPr lang="en-US" dirty="0">
                <a:latin typeface="Georgia"/>
                <a:ea typeface="Times New Roman"/>
                <a:cs typeface="Georgia"/>
              </a:rPr>
              <a:t> this? for with authority </a:t>
            </a:r>
            <a:r>
              <a:rPr lang="en-US" dirty="0" err="1">
                <a:latin typeface="Georgia"/>
                <a:ea typeface="Times New Roman"/>
                <a:cs typeface="Georgia"/>
              </a:rPr>
              <a:t>commandeth</a:t>
            </a:r>
            <a:r>
              <a:rPr lang="en-US" dirty="0">
                <a:latin typeface="Georgia"/>
                <a:ea typeface="Times New Roman"/>
                <a:cs typeface="Georgia"/>
              </a:rPr>
              <a:t> he even the unclean spirits, and they do obey him.</a:t>
            </a:r>
            <a:endParaRPr lang="en-US" sz="3600" dirty="0">
              <a:effectLst/>
              <a:latin typeface="Times New Roman"/>
              <a:ea typeface="Times New Roman"/>
            </a:endParaRPr>
          </a:p>
        </p:txBody>
      </p:sp>
    </p:spTree>
    <p:extLst>
      <p:ext uri="{BB962C8B-B14F-4D97-AF65-F5344CB8AC3E}">
        <p14:creationId xmlns:p14="http://schemas.microsoft.com/office/powerpoint/2010/main" val="3221249913"/>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630" y="762000"/>
            <a:ext cx="8839200" cy="5262979"/>
          </a:xfrm>
          <a:prstGeom prst="rect">
            <a:avLst/>
          </a:prstGeom>
        </p:spPr>
        <p:txBody>
          <a:bodyPr wrap="square">
            <a:spAutoFit/>
          </a:bodyPr>
          <a:lstStyle/>
          <a:p>
            <a:pPr marL="342900" lvl="0" indent="-342900">
              <a:spcBef>
                <a:spcPts val="0"/>
              </a:spcBef>
              <a:spcAft>
                <a:spcPts val="0"/>
              </a:spcAft>
              <a:buFont typeface="Wingdings" pitchFamily="2" charset="2"/>
              <a:buChar char="q"/>
            </a:pPr>
            <a:r>
              <a:rPr lang="en-US" sz="1600" b="1" dirty="0">
                <a:latin typeface="Georgia"/>
                <a:ea typeface="Times New Roman"/>
              </a:rPr>
              <a:t>Seek to  Physically\Mentally Control Human Beings:</a:t>
            </a:r>
            <a:endParaRPr lang="en-US" sz="1600" b="1" dirty="0">
              <a:latin typeface="Times New Roman"/>
              <a:ea typeface="Times New Roman"/>
            </a:endParaRPr>
          </a:p>
          <a:p>
            <a:r>
              <a:rPr lang="en-US" sz="1600" b="1" dirty="0">
                <a:latin typeface="Georgia"/>
                <a:ea typeface="Times New Roman"/>
              </a:rPr>
              <a:t> </a:t>
            </a:r>
            <a:endParaRPr lang="en-US" sz="1600" b="1" dirty="0">
              <a:latin typeface="Times New Roman"/>
              <a:ea typeface="Times New Roman"/>
            </a:endParaRPr>
          </a:p>
          <a:p>
            <a:pPr marL="228600" marR="0" indent="-228600">
              <a:spcBef>
                <a:spcPts val="0"/>
              </a:spcBef>
              <a:spcAft>
                <a:spcPts val="0"/>
              </a:spcAft>
            </a:pPr>
            <a:r>
              <a:rPr lang="en-US" sz="1600" b="1" dirty="0">
                <a:latin typeface="Georgia"/>
                <a:ea typeface="Times New Roman"/>
                <a:cs typeface="Georgia"/>
              </a:rPr>
              <a:t>Luke 8:27-30 </a:t>
            </a:r>
            <a:r>
              <a:rPr lang="en-US" sz="1600" dirty="0">
                <a:latin typeface="Georgia"/>
                <a:ea typeface="Times New Roman"/>
                <a:cs typeface="Georgia"/>
              </a:rPr>
              <a:t>(causing mental derangement, insanity, social mania)</a:t>
            </a:r>
            <a:endParaRPr lang="en-US" sz="1600" dirty="0">
              <a:latin typeface="Times New Roman"/>
              <a:ea typeface="Times New Roman"/>
            </a:endParaRPr>
          </a:p>
          <a:p>
            <a:pPr marL="228600" marR="0" indent="-228600">
              <a:spcBef>
                <a:spcPts val="0"/>
              </a:spcBef>
              <a:spcAft>
                <a:spcPts val="0"/>
              </a:spcAft>
            </a:pPr>
            <a:r>
              <a:rPr lang="en-US" sz="1600" dirty="0">
                <a:latin typeface="Georgia"/>
                <a:ea typeface="Times New Roman"/>
                <a:cs typeface="Georgia"/>
              </a:rPr>
              <a:t> </a:t>
            </a:r>
            <a:endParaRPr lang="en-US" sz="1600" dirty="0">
              <a:latin typeface="Times New Roman"/>
              <a:ea typeface="Times New Roman"/>
            </a:endParaRPr>
          </a:p>
          <a:p>
            <a:pPr marL="228600" marR="0" indent="-228600">
              <a:spcBef>
                <a:spcPts val="0"/>
              </a:spcBef>
              <a:spcAft>
                <a:spcPts val="0"/>
              </a:spcAft>
            </a:pPr>
            <a:r>
              <a:rPr lang="en-US" sz="1600" dirty="0">
                <a:latin typeface="Georgia"/>
                <a:ea typeface="Times New Roman"/>
                <a:cs typeface="Georgia"/>
              </a:rPr>
              <a:t>27And when he went forth to land, there met him out of the city a certain man, which had devils </a:t>
            </a:r>
            <a:endParaRPr lang="en-US" sz="1600" dirty="0">
              <a:latin typeface="Times New Roman"/>
              <a:ea typeface="Times New Roman"/>
            </a:endParaRPr>
          </a:p>
          <a:p>
            <a:pPr marL="228600" marR="0" indent="-228600">
              <a:spcBef>
                <a:spcPts val="0"/>
              </a:spcBef>
              <a:spcAft>
                <a:spcPts val="0"/>
              </a:spcAft>
            </a:pPr>
            <a:r>
              <a:rPr lang="en-US" sz="1600" dirty="0">
                <a:latin typeface="Georgia"/>
                <a:ea typeface="Times New Roman"/>
                <a:cs typeface="Georgia"/>
              </a:rPr>
              <a:t>long time, and </a:t>
            </a:r>
            <a:r>
              <a:rPr lang="en-US" sz="1600" u="sng" dirty="0">
                <a:latin typeface="Georgia"/>
                <a:ea typeface="Times New Roman"/>
                <a:cs typeface="Georgia"/>
              </a:rPr>
              <a:t>ware no clothes, neither abode in </a:t>
            </a:r>
            <a:r>
              <a:rPr lang="en-US" sz="1600" i="1" u="sng" dirty="0">
                <a:latin typeface="Georgia"/>
                <a:ea typeface="Times New Roman"/>
                <a:cs typeface="Georgia"/>
              </a:rPr>
              <a:t>any</a:t>
            </a:r>
            <a:r>
              <a:rPr lang="en-US" sz="1600" u="sng" dirty="0">
                <a:latin typeface="Georgia"/>
                <a:ea typeface="Times New Roman"/>
                <a:cs typeface="Georgia"/>
              </a:rPr>
              <a:t> house, but in the tombs.</a:t>
            </a:r>
            <a:r>
              <a:rPr lang="en-US" sz="1600" dirty="0">
                <a:latin typeface="Georgia"/>
                <a:ea typeface="Times New Roman"/>
                <a:cs typeface="Georgia"/>
              </a:rPr>
              <a:t> </a:t>
            </a:r>
            <a:endParaRPr lang="en-US" sz="1600" dirty="0">
              <a:latin typeface="Times New Roman"/>
              <a:ea typeface="Times New Roman"/>
            </a:endParaRPr>
          </a:p>
          <a:p>
            <a:pPr marL="228600" marR="0" indent="-228600">
              <a:spcBef>
                <a:spcPts val="0"/>
              </a:spcBef>
              <a:spcAft>
                <a:spcPts val="0"/>
              </a:spcAft>
            </a:pPr>
            <a:r>
              <a:rPr lang="en-US" sz="1600" dirty="0">
                <a:latin typeface="Georgia"/>
                <a:ea typeface="Times New Roman"/>
                <a:cs typeface="Georgia"/>
              </a:rPr>
              <a:t>28When he saw Jesus, he cried out, and fell down before him, and with a loud voice said, What </a:t>
            </a:r>
            <a:endParaRPr lang="en-US" sz="1600" dirty="0">
              <a:latin typeface="Times New Roman"/>
              <a:ea typeface="Times New Roman"/>
            </a:endParaRPr>
          </a:p>
          <a:p>
            <a:pPr marL="228600" marR="0" indent="-228600">
              <a:spcBef>
                <a:spcPts val="0"/>
              </a:spcBef>
              <a:spcAft>
                <a:spcPts val="0"/>
              </a:spcAft>
            </a:pPr>
            <a:r>
              <a:rPr lang="en-US" sz="1600" dirty="0">
                <a:latin typeface="Georgia"/>
                <a:ea typeface="Times New Roman"/>
                <a:cs typeface="Georgia"/>
              </a:rPr>
              <a:t>have I to do with thee, Jesus, </a:t>
            </a:r>
            <a:r>
              <a:rPr lang="en-US" sz="1600" i="1" dirty="0">
                <a:latin typeface="Georgia"/>
                <a:ea typeface="Times New Roman"/>
                <a:cs typeface="Georgia"/>
              </a:rPr>
              <a:t>thou</a:t>
            </a:r>
            <a:r>
              <a:rPr lang="en-US" sz="1600" dirty="0">
                <a:latin typeface="Georgia"/>
                <a:ea typeface="Times New Roman"/>
                <a:cs typeface="Georgia"/>
              </a:rPr>
              <a:t> Son of God most high? I beseech thee, torment me not. </a:t>
            </a:r>
            <a:endParaRPr lang="en-US" sz="1600" dirty="0">
              <a:latin typeface="Times New Roman"/>
              <a:ea typeface="Times New Roman"/>
            </a:endParaRPr>
          </a:p>
          <a:p>
            <a:pPr marL="228600" marR="0" indent="-228600">
              <a:spcBef>
                <a:spcPts val="0"/>
              </a:spcBef>
              <a:spcAft>
                <a:spcPts val="0"/>
              </a:spcAft>
            </a:pPr>
            <a:r>
              <a:rPr lang="en-US" sz="1600" dirty="0">
                <a:latin typeface="Georgia"/>
                <a:ea typeface="Times New Roman"/>
                <a:cs typeface="Georgia"/>
              </a:rPr>
              <a:t>29(For he had commanded the unclean spirit to come out of the man. </a:t>
            </a:r>
            <a:r>
              <a:rPr lang="en-US" sz="1600" u="sng" dirty="0">
                <a:latin typeface="Georgia"/>
                <a:ea typeface="Times New Roman"/>
                <a:cs typeface="Georgia"/>
              </a:rPr>
              <a:t>For oftentimes it had </a:t>
            </a:r>
            <a:endParaRPr lang="en-US" sz="1600" dirty="0">
              <a:latin typeface="Times New Roman"/>
              <a:ea typeface="Times New Roman"/>
            </a:endParaRPr>
          </a:p>
          <a:p>
            <a:pPr marL="228600" marR="0" indent="-228600">
              <a:spcBef>
                <a:spcPts val="0"/>
              </a:spcBef>
              <a:spcAft>
                <a:spcPts val="0"/>
              </a:spcAft>
            </a:pPr>
            <a:r>
              <a:rPr lang="en-US" sz="1600" u="sng" dirty="0">
                <a:latin typeface="Georgia"/>
                <a:ea typeface="Times New Roman"/>
                <a:cs typeface="Georgia"/>
              </a:rPr>
              <a:t>caught him: and he was kept bound with chains and in fetters; and he brake the bands, and was </a:t>
            </a:r>
            <a:endParaRPr lang="en-US" sz="1600" dirty="0">
              <a:latin typeface="Times New Roman"/>
              <a:ea typeface="Times New Roman"/>
            </a:endParaRPr>
          </a:p>
          <a:p>
            <a:pPr marL="228600" marR="0" indent="-228600">
              <a:spcBef>
                <a:spcPts val="0"/>
              </a:spcBef>
              <a:spcAft>
                <a:spcPts val="0"/>
              </a:spcAft>
            </a:pPr>
            <a:r>
              <a:rPr lang="en-US" sz="1600" u="sng" dirty="0">
                <a:latin typeface="Georgia"/>
                <a:ea typeface="Times New Roman"/>
                <a:cs typeface="Georgia"/>
              </a:rPr>
              <a:t>driven of the devil into the wilderness.) </a:t>
            </a:r>
            <a:endParaRPr lang="en-US" sz="1600" dirty="0">
              <a:latin typeface="Times New Roman"/>
              <a:ea typeface="Times New Roman"/>
            </a:endParaRPr>
          </a:p>
          <a:p>
            <a:pPr marL="228600" marR="0" indent="-228600">
              <a:spcBef>
                <a:spcPts val="0"/>
              </a:spcBef>
              <a:spcAft>
                <a:spcPts val="0"/>
              </a:spcAft>
            </a:pPr>
            <a:r>
              <a:rPr lang="en-US" sz="1600" b="1" dirty="0">
                <a:latin typeface="Georgia"/>
                <a:ea typeface="Times New Roman"/>
                <a:cs typeface="Georgia"/>
              </a:rPr>
              <a:t> </a:t>
            </a:r>
            <a:endParaRPr lang="en-US" sz="1600" dirty="0">
              <a:latin typeface="Times New Roman"/>
              <a:ea typeface="Times New Roman"/>
            </a:endParaRPr>
          </a:p>
          <a:p>
            <a:pPr marL="228600" marR="0" indent="-228600">
              <a:spcBef>
                <a:spcPts val="0"/>
              </a:spcBef>
              <a:spcAft>
                <a:spcPts val="0"/>
              </a:spcAft>
            </a:pPr>
            <a:r>
              <a:rPr lang="en-US" sz="1600" b="1" dirty="0">
                <a:latin typeface="Georgia"/>
                <a:ea typeface="Times New Roman"/>
                <a:cs typeface="Georgia"/>
              </a:rPr>
              <a:t>Mark 9: 17-18, 22</a:t>
            </a:r>
            <a:endParaRPr lang="en-US" sz="1600" dirty="0">
              <a:latin typeface="Times New Roman"/>
              <a:ea typeface="Times New Roman"/>
            </a:endParaRPr>
          </a:p>
          <a:p>
            <a:pPr marL="228600" marR="0" indent="-228600">
              <a:spcBef>
                <a:spcPts val="0"/>
              </a:spcBef>
              <a:spcAft>
                <a:spcPts val="0"/>
              </a:spcAft>
            </a:pPr>
            <a:r>
              <a:rPr lang="en-US" sz="1600" b="1" dirty="0">
                <a:latin typeface="Georgia"/>
                <a:ea typeface="Times New Roman"/>
                <a:cs typeface="Georgia"/>
              </a:rPr>
              <a:t> </a:t>
            </a:r>
            <a:endParaRPr lang="en-US" sz="1600" dirty="0">
              <a:latin typeface="Times New Roman"/>
              <a:ea typeface="Times New Roman"/>
            </a:endParaRPr>
          </a:p>
          <a:p>
            <a:pPr marL="228600" marR="0" indent="-228600">
              <a:spcBef>
                <a:spcPts val="0"/>
              </a:spcBef>
              <a:spcAft>
                <a:spcPts val="0"/>
              </a:spcAft>
            </a:pPr>
            <a:r>
              <a:rPr lang="en-US" sz="1600" dirty="0">
                <a:latin typeface="Georgia"/>
                <a:ea typeface="Times New Roman"/>
                <a:cs typeface="Georgia"/>
              </a:rPr>
              <a:t>17And one of the multitude answered and said, Master, I have brought unto thee my son, which </a:t>
            </a:r>
            <a:endParaRPr lang="en-US" sz="1600" dirty="0">
              <a:latin typeface="Times New Roman"/>
              <a:ea typeface="Times New Roman"/>
            </a:endParaRPr>
          </a:p>
          <a:p>
            <a:pPr marL="228600" marR="0" indent="-228600">
              <a:spcBef>
                <a:spcPts val="0"/>
              </a:spcBef>
              <a:spcAft>
                <a:spcPts val="0"/>
              </a:spcAft>
            </a:pPr>
            <a:r>
              <a:rPr lang="en-US" sz="1600" dirty="0">
                <a:latin typeface="Georgia"/>
                <a:ea typeface="Times New Roman"/>
                <a:cs typeface="Georgia"/>
              </a:rPr>
              <a:t>hath </a:t>
            </a:r>
            <a:r>
              <a:rPr lang="en-US" sz="1600" u="sng" dirty="0">
                <a:latin typeface="Georgia"/>
                <a:ea typeface="Times New Roman"/>
                <a:cs typeface="Georgia"/>
              </a:rPr>
              <a:t>a dumb spirit;</a:t>
            </a:r>
            <a:r>
              <a:rPr lang="en-US" sz="1600" dirty="0">
                <a:latin typeface="Georgia"/>
                <a:ea typeface="Times New Roman"/>
                <a:cs typeface="Georgia"/>
              </a:rPr>
              <a:t> </a:t>
            </a:r>
            <a:endParaRPr lang="en-US" sz="1600" dirty="0">
              <a:latin typeface="Times New Roman"/>
              <a:ea typeface="Times New Roman"/>
            </a:endParaRPr>
          </a:p>
          <a:p>
            <a:pPr marL="228600" marR="0" indent="-228600">
              <a:spcBef>
                <a:spcPts val="0"/>
              </a:spcBef>
              <a:spcAft>
                <a:spcPts val="0"/>
              </a:spcAft>
            </a:pPr>
            <a:r>
              <a:rPr lang="en-US" sz="1600" dirty="0">
                <a:latin typeface="Georgia"/>
                <a:ea typeface="Times New Roman"/>
                <a:cs typeface="Georgia"/>
              </a:rPr>
              <a:t>18And </a:t>
            </a:r>
            <a:r>
              <a:rPr lang="en-US" sz="1600" u="sng" dirty="0" err="1">
                <a:latin typeface="Georgia"/>
                <a:ea typeface="Times New Roman"/>
                <a:cs typeface="Georgia"/>
              </a:rPr>
              <a:t>wheresoever</a:t>
            </a:r>
            <a:r>
              <a:rPr lang="en-US" sz="1600" u="sng" dirty="0">
                <a:latin typeface="Georgia"/>
                <a:ea typeface="Times New Roman"/>
                <a:cs typeface="Georgia"/>
              </a:rPr>
              <a:t> he </a:t>
            </a:r>
            <a:r>
              <a:rPr lang="en-US" sz="1600" u="sng" dirty="0" err="1">
                <a:latin typeface="Georgia"/>
                <a:ea typeface="Times New Roman"/>
                <a:cs typeface="Georgia"/>
              </a:rPr>
              <a:t>taketh</a:t>
            </a:r>
            <a:r>
              <a:rPr lang="en-US" sz="1600" u="sng" dirty="0">
                <a:latin typeface="Georgia"/>
                <a:ea typeface="Times New Roman"/>
                <a:cs typeface="Georgia"/>
              </a:rPr>
              <a:t> him, he </a:t>
            </a:r>
            <a:r>
              <a:rPr lang="en-US" sz="1600" u="sng" dirty="0" err="1">
                <a:latin typeface="Georgia"/>
                <a:ea typeface="Times New Roman"/>
                <a:cs typeface="Georgia"/>
              </a:rPr>
              <a:t>teareth</a:t>
            </a:r>
            <a:r>
              <a:rPr lang="en-US" sz="1600" u="sng" dirty="0">
                <a:latin typeface="Georgia"/>
                <a:ea typeface="Times New Roman"/>
                <a:cs typeface="Georgia"/>
              </a:rPr>
              <a:t> him: and he </a:t>
            </a:r>
            <a:r>
              <a:rPr lang="en-US" sz="1600" u="sng" dirty="0" err="1">
                <a:latin typeface="Georgia"/>
                <a:ea typeface="Times New Roman"/>
                <a:cs typeface="Georgia"/>
              </a:rPr>
              <a:t>foameth</a:t>
            </a:r>
            <a:r>
              <a:rPr lang="en-US" sz="1600" u="sng" dirty="0">
                <a:latin typeface="Georgia"/>
                <a:ea typeface="Times New Roman"/>
                <a:cs typeface="Georgia"/>
              </a:rPr>
              <a:t>, and </a:t>
            </a:r>
            <a:r>
              <a:rPr lang="en-US" sz="1600" u="sng" dirty="0" err="1">
                <a:latin typeface="Georgia"/>
                <a:ea typeface="Times New Roman"/>
                <a:cs typeface="Georgia"/>
              </a:rPr>
              <a:t>gnasheth</a:t>
            </a:r>
            <a:r>
              <a:rPr lang="en-US" sz="1600" u="sng" dirty="0">
                <a:latin typeface="Georgia"/>
                <a:ea typeface="Times New Roman"/>
                <a:cs typeface="Georgia"/>
              </a:rPr>
              <a:t> with his teeth, </a:t>
            </a:r>
            <a:endParaRPr lang="en-US" sz="1600" dirty="0">
              <a:latin typeface="Times New Roman"/>
              <a:ea typeface="Times New Roman"/>
            </a:endParaRPr>
          </a:p>
          <a:p>
            <a:pPr marL="228600" marR="0" indent="-228600">
              <a:spcBef>
                <a:spcPts val="0"/>
              </a:spcBef>
              <a:spcAft>
                <a:spcPts val="0"/>
              </a:spcAft>
            </a:pPr>
            <a:r>
              <a:rPr lang="en-US" sz="1600" u="sng" dirty="0">
                <a:latin typeface="Georgia"/>
                <a:ea typeface="Times New Roman"/>
                <a:cs typeface="Georgia"/>
              </a:rPr>
              <a:t>and </a:t>
            </a:r>
            <a:r>
              <a:rPr lang="en-US" sz="1600" u="sng" dirty="0" err="1">
                <a:latin typeface="Georgia"/>
                <a:ea typeface="Times New Roman"/>
                <a:cs typeface="Georgia"/>
              </a:rPr>
              <a:t>pineth</a:t>
            </a:r>
            <a:r>
              <a:rPr lang="en-US" sz="1600" u="sng" dirty="0">
                <a:latin typeface="Georgia"/>
                <a:ea typeface="Times New Roman"/>
                <a:cs typeface="Georgia"/>
              </a:rPr>
              <a:t> away</a:t>
            </a:r>
            <a:r>
              <a:rPr lang="en-US" sz="1600" dirty="0">
                <a:latin typeface="Georgia"/>
                <a:ea typeface="Times New Roman"/>
                <a:cs typeface="Georgia"/>
              </a:rPr>
              <a:t>: and I </a:t>
            </a:r>
            <a:r>
              <a:rPr lang="en-US" sz="1600" dirty="0" err="1">
                <a:latin typeface="Georgia"/>
                <a:ea typeface="Times New Roman"/>
                <a:cs typeface="Georgia"/>
              </a:rPr>
              <a:t>spake</a:t>
            </a:r>
            <a:r>
              <a:rPr lang="en-US" sz="1600" dirty="0">
                <a:latin typeface="Georgia"/>
                <a:ea typeface="Times New Roman"/>
                <a:cs typeface="Georgia"/>
              </a:rPr>
              <a:t> to thy disciples that they should cast him out; and they could not.</a:t>
            </a:r>
            <a:endParaRPr lang="en-US" sz="1600" dirty="0">
              <a:latin typeface="Times New Roman"/>
              <a:ea typeface="Times New Roman"/>
            </a:endParaRPr>
          </a:p>
          <a:p>
            <a:r>
              <a:rPr lang="en-US" sz="1600" dirty="0">
                <a:latin typeface="Georgia"/>
                <a:ea typeface="Times New Roman"/>
              </a:rPr>
              <a:t> </a:t>
            </a:r>
            <a:endParaRPr lang="en-US" sz="1600" dirty="0">
              <a:latin typeface="Times New Roman"/>
              <a:ea typeface="Times New Roman"/>
            </a:endParaRPr>
          </a:p>
          <a:p>
            <a:pPr marL="228600" marR="0" indent="-228600">
              <a:spcBef>
                <a:spcPts val="0"/>
              </a:spcBef>
              <a:spcAft>
                <a:spcPts val="0"/>
              </a:spcAft>
            </a:pPr>
            <a:r>
              <a:rPr lang="en-US" sz="1600" dirty="0">
                <a:latin typeface="Georgia"/>
                <a:ea typeface="Times New Roman"/>
                <a:cs typeface="Georgia"/>
              </a:rPr>
              <a:t>22And </a:t>
            </a:r>
            <a:r>
              <a:rPr lang="en-US" sz="1600" dirty="0" err="1">
                <a:latin typeface="Georgia"/>
                <a:ea typeface="Times New Roman"/>
                <a:cs typeface="Georgia"/>
              </a:rPr>
              <a:t>ofttimes</a:t>
            </a:r>
            <a:r>
              <a:rPr lang="en-US" sz="1600" dirty="0">
                <a:latin typeface="Georgia"/>
                <a:ea typeface="Times New Roman"/>
                <a:cs typeface="Georgia"/>
              </a:rPr>
              <a:t> it hath </a:t>
            </a:r>
            <a:r>
              <a:rPr lang="en-US" sz="1600" u="sng" dirty="0">
                <a:latin typeface="Georgia"/>
                <a:ea typeface="Times New Roman"/>
                <a:cs typeface="Georgia"/>
              </a:rPr>
              <a:t>cast him into the fire, and into the waters, to destroy him</a:t>
            </a:r>
            <a:r>
              <a:rPr lang="en-US" sz="1600" dirty="0">
                <a:latin typeface="Georgia"/>
                <a:ea typeface="Times New Roman"/>
                <a:cs typeface="Georgia"/>
              </a:rPr>
              <a:t>: but if thou </a:t>
            </a:r>
            <a:endParaRPr lang="en-US" sz="1600" dirty="0" smtClean="0">
              <a:latin typeface="Georgia"/>
              <a:ea typeface="Times New Roman"/>
              <a:cs typeface="Georgia"/>
            </a:endParaRPr>
          </a:p>
          <a:p>
            <a:pPr marL="228600" marR="0" indent="-228600">
              <a:spcBef>
                <a:spcPts val="0"/>
              </a:spcBef>
              <a:spcAft>
                <a:spcPts val="0"/>
              </a:spcAft>
            </a:pPr>
            <a:r>
              <a:rPr lang="en-US" sz="1600" dirty="0" smtClean="0">
                <a:latin typeface="Georgia"/>
                <a:ea typeface="Times New Roman"/>
                <a:cs typeface="Georgia"/>
              </a:rPr>
              <a:t>canst do any </a:t>
            </a:r>
            <a:r>
              <a:rPr lang="en-US" sz="1600" dirty="0">
                <a:latin typeface="Georgia"/>
                <a:ea typeface="Times New Roman"/>
                <a:cs typeface="Georgia"/>
              </a:rPr>
              <a:t>thing, have compassion on us, and help us. </a:t>
            </a:r>
            <a:endParaRPr lang="en-US" sz="1600" dirty="0">
              <a:effectLst/>
              <a:latin typeface="Times New Roman"/>
              <a:ea typeface="Times New Roman"/>
            </a:endParaRPr>
          </a:p>
        </p:txBody>
      </p:sp>
    </p:spTree>
    <p:extLst>
      <p:ext uri="{BB962C8B-B14F-4D97-AF65-F5344CB8AC3E}">
        <p14:creationId xmlns:p14="http://schemas.microsoft.com/office/powerpoint/2010/main" val="3726710929"/>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164" y="838200"/>
            <a:ext cx="8991600" cy="5509200"/>
          </a:xfrm>
          <a:prstGeom prst="rect">
            <a:avLst/>
          </a:prstGeom>
        </p:spPr>
        <p:txBody>
          <a:bodyPr wrap="square">
            <a:spAutoFit/>
          </a:bodyPr>
          <a:lstStyle/>
          <a:p>
            <a:pPr marL="342900" lvl="0" indent="-342900">
              <a:spcBef>
                <a:spcPts val="0"/>
              </a:spcBef>
              <a:spcAft>
                <a:spcPts val="0"/>
              </a:spcAft>
              <a:buFont typeface="Wingdings" pitchFamily="2" charset="2"/>
              <a:buChar char="q"/>
            </a:pPr>
            <a:r>
              <a:rPr lang="en-US" sz="1600" b="1" dirty="0">
                <a:latin typeface="Georgia"/>
                <a:ea typeface="Times New Roman"/>
              </a:rPr>
              <a:t>Cause Physical Disabilities</a:t>
            </a:r>
            <a:endParaRPr lang="en-US" sz="1600" b="1" dirty="0">
              <a:latin typeface="Times New Roman"/>
              <a:ea typeface="Times New Roman"/>
            </a:endParaRPr>
          </a:p>
          <a:p>
            <a:r>
              <a:rPr lang="en-US" sz="1600" b="1" dirty="0">
                <a:latin typeface="Georgia"/>
                <a:ea typeface="Times New Roman"/>
              </a:rPr>
              <a:t> </a:t>
            </a:r>
            <a:endParaRPr lang="en-US" sz="1600" b="1" dirty="0">
              <a:latin typeface="Times New Roman"/>
              <a:ea typeface="Times New Roman"/>
            </a:endParaRPr>
          </a:p>
          <a:p>
            <a:r>
              <a:rPr lang="en-US" sz="1600" b="1" dirty="0">
                <a:latin typeface="Georgia"/>
                <a:ea typeface="Times New Roman"/>
              </a:rPr>
              <a:t>Matthew 9:32-33</a:t>
            </a:r>
            <a:endParaRPr lang="en-US" sz="1600" dirty="0">
              <a:latin typeface="Times New Roman"/>
              <a:ea typeface="Times New Roman"/>
            </a:endParaRPr>
          </a:p>
          <a:p>
            <a:r>
              <a:rPr lang="en-US" sz="1600" b="1" dirty="0">
                <a:latin typeface="Georgia"/>
                <a:ea typeface="Times New Roman"/>
              </a:rPr>
              <a:t> </a:t>
            </a:r>
            <a:endParaRPr lang="en-US" sz="1600" dirty="0">
              <a:latin typeface="Times New Roman"/>
              <a:ea typeface="Times New Roman"/>
            </a:endParaRPr>
          </a:p>
          <a:p>
            <a:pPr marL="228600" marR="0" indent="-228600">
              <a:spcBef>
                <a:spcPts val="0"/>
              </a:spcBef>
              <a:spcAft>
                <a:spcPts val="0"/>
              </a:spcAft>
            </a:pPr>
            <a:r>
              <a:rPr lang="en-US" sz="1600" dirty="0">
                <a:latin typeface="Georgia"/>
                <a:ea typeface="Times New Roman"/>
                <a:cs typeface="Georgia"/>
              </a:rPr>
              <a:t>32As they went out, behold, they brought to him </a:t>
            </a:r>
            <a:r>
              <a:rPr lang="en-US" sz="1600" u="sng" dirty="0">
                <a:latin typeface="Georgia"/>
                <a:ea typeface="Times New Roman"/>
                <a:cs typeface="Georgia"/>
              </a:rPr>
              <a:t>a dumb</a:t>
            </a:r>
            <a:r>
              <a:rPr lang="en-US" sz="1600" dirty="0">
                <a:latin typeface="Georgia"/>
                <a:ea typeface="Times New Roman"/>
                <a:cs typeface="Georgia"/>
              </a:rPr>
              <a:t> man possessed with a devil. </a:t>
            </a:r>
            <a:endParaRPr lang="en-US" sz="1600" dirty="0">
              <a:latin typeface="Times New Roman"/>
              <a:ea typeface="Times New Roman"/>
            </a:endParaRPr>
          </a:p>
          <a:p>
            <a:pPr marL="228600" marR="0" indent="-228600">
              <a:spcBef>
                <a:spcPts val="0"/>
              </a:spcBef>
              <a:spcAft>
                <a:spcPts val="0"/>
              </a:spcAft>
            </a:pPr>
            <a:r>
              <a:rPr lang="en-US" sz="1600" dirty="0">
                <a:latin typeface="Georgia"/>
                <a:ea typeface="Times New Roman"/>
                <a:cs typeface="Georgia"/>
              </a:rPr>
              <a:t>33And when the devil was cast out</a:t>
            </a:r>
            <a:r>
              <a:rPr lang="en-US" sz="1600" u="sng" dirty="0">
                <a:latin typeface="Georgia"/>
                <a:ea typeface="Times New Roman"/>
                <a:cs typeface="Georgia"/>
              </a:rPr>
              <a:t>, the dumb </a:t>
            </a:r>
            <a:r>
              <a:rPr lang="en-US" sz="1600" u="sng" dirty="0" err="1">
                <a:latin typeface="Georgia"/>
                <a:ea typeface="Times New Roman"/>
                <a:cs typeface="Georgia"/>
              </a:rPr>
              <a:t>spake</a:t>
            </a:r>
            <a:r>
              <a:rPr lang="en-US" sz="1600" dirty="0">
                <a:latin typeface="Georgia"/>
                <a:ea typeface="Times New Roman"/>
                <a:cs typeface="Georgia"/>
              </a:rPr>
              <a:t>: and the multitudes </a:t>
            </a:r>
            <a:r>
              <a:rPr lang="en-US" sz="1600" dirty="0" err="1">
                <a:latin typeface="Georgia"/>
                <a:ea typeface="Times New Roman"/>
                <a:cs typeface="Georgia"/>
              </a:rPr>
              <a:t>marvelled</a:t>
            </a:r>
            <a:r>
              <a:rPr lang="en-US" sz="1600" dirty="0">
                <a:latin typeface="Georgia"/>
                <a:ea typeface="Times New Roman"/>
                <a:cs typeface="Georgia"/>
              </a:rPr>
              <a:t>, </a:t>
            </a:r>
            <a:endParaRPr lang="en-US" sz="1600" dirty="0">
              <a:latin typeface="Times New Roman"/>
              <a:ea typeface="Times New Roman"/>
            </a:endParaRPr>
          </a:p>
          <a:p>
            <a:pPr marL="228600" marR="0" indent="-228600">
              <a:spcBef>
                <a:spcPts val="0"/>
              </a:spcBef>
              <a:spcAft>
                <a:spcPts val="0"/>
              </a:spcAft>
            </a:pPr>
            <a:r>
              <a:rPr lang="en-US" sz="1600" dirty="0">
                <a:latin typeface="Georgia"/>
                <a:ea typeface="Times New Roman"/>
                <a:cs typeface="Georgia"/>
              </a:rPr>
              <a:t>saying, It was never so seen in Israel. </a:t>
            </a:r>
            <a:endParaRPr lang="en-US" sz="1600" dirty="0">
              <a:latin typeface="Times New Roman"/>
              <a:ea typeface="Times New Roman"/>
            </a:endParaRPr>
          </a:p>
          <a:p>
            <a:r>
              <a:rPr lang="en-US" sz="1600" dirty="0">
                <a:latin typeface="Georgia"/>
                <a:ea typeface="Times New Roman"/>
              </a:rPr>
              <a:t> </a:t>
            </a:r>
            <a:endParaRPr lang="en-US" sz="1600" dirty="0">
              <a:latin typeface="Times New Roman"/>
              <a:ea typeface="Times New Roman"/>
            </a:endParaRPr>
          </a:p>
          <a:p>
            <a:r>
              <a:rPr lang="en-US" sz="1600" b="1" dirty="0">
                <a:latin typeface="Georgia"/>
                <a:ea typeface="Times New Roman"/>
              </a:rPr>
              <a:t>Luke 13:11</a:t>
            </a:r>
            <a:endParaRPr lang="en-US" sz="1600" dirty="0">
              <a:latin typeface="Times New Roman"/>
              <a:ea typeface="Times New Roman"/>
            </a:endParaRPr>
          </a:p>
          <a:p>
            <a:r>
              <a:rPr lang="en-US" sz="1600" b="1" dirty="0">
                <a:latin typeface="Georgia"/>
                <a:ea typeface="Times New Roman"/>
              </a:rPr>
              <a:t> </a:t>
            </a:r>
            <a:endParaRPr lang="en-US" sz="1600" dirty="0">
              <a:latin typeface="Times New Roman"/>
              <a:ea typeface="Times New Roman"/>
            </a:endParaRPr>
          </a:p>
          <a:p>
            <a:r>
              <a:rPr lang="en-US" sz="1600" dirty="0">
                <a:latin typeface="Georgia"/>
                <a:ea typeface="Times New Roman"/>
                <a:cs typeface="Georgia"/>
              </a:rPr>
              <a:t>11And, behold, there was a woman which had a </a:t>
            </a:r>
            <a:r>
              <a:rPr lang="en-US" sz="1600" u="sng" dirty="0">
                <a:latin typeface="Georgia"/>
                <a:ea typeface="Times New Roman"/>
                <a:cs typeface="Georgia"/>
              </a:rPr>
              <a:t>spirit of infirmity</a:t>
            </a:r>
            <a:r>
              <a:rPr lang="en-US" sz="1600" dirty="0">
                <a:latin typeface="Georgia"/>
                <a:ea typeface="Times New Roman"/>
                <a:cs typeface="Georgia"/>
              </a:rPr>
              <a:t> eighteen years, and </a:t>
            </a:r>
            <a:r>
              <a:rPr lang="en-US" sz="1600" u="sng" dirty="0">
                <a:latin typeface="Georgia"/>
                <a:ea typeface="Times New Roman"/>
                <a:cs typeface="Georgia"/>
              </a:rPr>
              <a:t>was bowed together, and could in no wise lift up </a:t>
            </a:r>
            <a:r>
              <a:rPr lang="en-US" sz="1600" i="1" u="sng" dirty="0">
                <a:latin typeface="Georgia"/>
                <a:ea typeface="Times New Roman"/>
                <a:cs typeface="Georgia"/>
              </a:rPr>
              <a:t>herself</a:t>
            </a:r>
            <a:endParaRPr lang="en-US" sz="1600" dirty="0">
              <a:latin typeface="Times New Roman"/>
              <a:ea typeface="Times New Roman"/>
            </a:endParaRPr>
          </a:p>
          <a:p>
            <a:r>
              <a:rPr lang="en-US" sz="1600" dirty="0">
                <a:latin typeface="Georgia"/>
                <a:ea typeface="Times New Roman"/>
              </a:rPr>
              <a:t> </a:t>
            </a:r>
            <a:endParaRPr lang="en-US" sz="1600" dirty="0">
              <a:latin typeface="Times New Roman"/>
              <a:ea typeface="Times New Roman"/>
            </a:endParaRPr>
          </a:p>
          <a:p>
            <a:r>
              <a:rPr lang="en-US" sz="1600" b="1" dirty="0">
                <a:latin typeface="Georgia"/>
                <a:ea typeface="Times New Roman"/>
              </a:rPr>
              <a:t>Matthew 17:15-18</a:t>
            </a:r>
            <a:endParaRPr lang="en-US" sz="1600" dirty="0">
              <a:latin typeface="Times New Roman"/>
              <a:ea typeface="Times New Roman"/>
            </a:endParaRPr>
          </a:p>
          <a:p>
            <a:r>
              <a:rPr lang="en-US" sz="1600" b="1" dirty="0">
                <a:latin typeface="Georgia"/>
                <a:ea typeface="Times New Roman"/>
              </a:rPr>
              <a:t> </a:t>
            </a:r>
            <a:endParaRPr lang="en-US" sz="1600" dirty="0">
              <a:latin typeface="Times New Roman"/>
              <a:ea typeface="Times New Roman"/>
            </a:endParaRPr>
          </a:p>
          <a:p>
            <a:pPr marL="228600" marR="0" indent="-228600">
              <a:spcBef>
                <a:spcPts val="0"/>
              </a:spcBef>
              <a:spcAft>
                <a:spcPts val="0"/>
              </a:spcAft>
            </a:pPr>
            <a:r>
              <a:rPr lang="en-US" sz="1600" dirty="0">
                <a:latin typeface="Georgia"/>
                <a:ea typeface="Times New Roman"/>
                <a:cs typeface="Georgia"/>
              </a:rPr>
              <a:t>15Lord, have mercy on my son: for he is </a:t>
            </a:r>
            <a:r>
              <a:rPr lang="en-US" sz="1600" u="sng" dirty="0" err="1">
                <a:latin typeface="Georgia"/>
                <a:ea typeface="Times New Roman"/>
                <a:cs typeface="Georgia"/>
              </a:rPr>
              <a:t>lunatick</a:t>
            </a:r>
            <a:r>
              <a:rPr lang="en-US" sz="1600" u="sng" dirty="0">
                <a:latin typeface="Georgia"/>
                <a:ea typeface="Times New Roman"/>
                <a:cs typeface="Georgia"/>
              </a:rPr>
              <a:t>, and sore vexed: for </a:t>
            </a:r>
            <a:r>
              <a:rPr lang="en-US" sz="1600" u="sng" dirty="0" err="1">
                <a:latin typeface="Georgia"/>
                <a:ea typeface="Times New Roman"/>
                <a:cs typeface="Georgia"/>
              </a:rPr>
              <a:t>ofttimes</a:t>
            </a:r>
            <a:r>
              <a:rPr lang="en-US" sz="1600" u="sng" dirty="0">
                <a:latin typeface="Georgia"/>
                <a:ea typeface="Times New Roman"/>
                <a:cs typeface="Georgia"/>
              </a:rPr>
              <a:t> he </a:t>
            </a:r>
            <a:r>
              <a:rPr lang="en-US" sz="1600" u="sng" dirty="0" err="1">
                <a:latin typeface="Georgia"/>
                <a:ea typeface="Times New Roman"/>
                <a:cs typeface="Georgia"/>
              </a:rPr>
              <a:t>falleth</a:t>
            </a:r>
            <a:r>
              <a:rPr lang="en-US" sz="1600" u="sng" dirty="0">
                <a:latin typeface="Georgia"/>
                <a:ea typeface="Times New Roman"/>
                <a:cs typeface="Georgia"/>
              </a:rPr>
              <a:t> into the </a:t>
            </a:r>
            <a:endParaRPr lang="en-US" sz="1600" dirty="0">
              <a:latin typeface="Times New Roman"/>
              <a:ea typeface="Times New Roman"/>
            </a:endParaRPr>
          </a:p>
          <a:p>
            <a:pPr marL="228600" marR="0" indent="-228600">
              <a:spcBef>
                <a:spcPts val="0"/>
              </a:spcBef>
              <a:spcAft>
                <a:spcPts val="0"/>
              </a:spcAft>
            </a:pPr>
            <a:r>
              <a:rPr lang="en-US" sz="1600" u="sng" dirty="0">
                <a:latin typeface="Georgia"/>
                <a:ea typeface="Times New Roman"/>
                <a:cs typeface="Georgia"/>
              </a:rPr>
              <a:t>fire, and oft into the water. </a:t>
            </a:r>
            <a:endParaRPr lang="en-US" sz="1600" dirty="0">
              <a:latin typeface="Times New Roman"/>
              <a:ea typeface="Times New Roman"/>
            </a:endParaRPr>
          </a:p>
          <a:p>
            <a:pPr marL="228600" marR="0" indent="-228600">
              <a:spcBef>
                <a:spcPts val="0"/>
              </a:spcBef>
              <a:spcAft>
                <a:spcPts val="0"/>
              </a:spcAft>
            </a:pPr>
            <a:r>
              <a:rPr lang="en-US" sz="1600" dirty="0">
                <a:latin typeface="Georgia"/>
                <a:ea typeface="Times New Roman"/>
                <a:cs typeface="Georgia"/>
              </a:rPr>
              <a:t>16And I brought him to thy disciples, and they could not cure him. </a:t>
            </a:r>
            <a:endParaRPr lang="en-US" sz="1600" dirty="0">
              <a:latin typeface="Times New Roman"/>
              <a:ea typeface="Times New Roman"/>
            </a:endParaRPr>
          </a:p>
          <a:p>
            <a:pPr marL="228600" marR="0" indent="-228600">
              <a:spcBef>
                <a:spcPts val="0"/>
              </a:spcBef>
              <a:spcAft>
                <a:spcPts val="0"/>
              </a:spcAft>
            </a:pPr>
            <a:r>
              <a:rPr lang="en-US" sz="1600" dirty="0">
                <a:latin typeface="Georgia"/>
                <a:ea typeface="Times New Roman"/>
                <a:cs typeface="Georgia"/>
              </a:rPr>
              <a:t>17Then Jesus answered and said, </a:t>
            </a:r>
            <a:r>
              <a:rPr lang="en-US" sz="1600" dirty="0">
                <a:solidFill>
                  <a:srgbClr val="FF0000"/>
                </a:solidFill>
                <a:latin typeface="Georgia"/>
                <a:ea typeface="Times New Roman"/>
                <a:cs typeface="Georgia"/>
              </a:rPr>
              <a:t>O faithless and perverse generation, how long shall I be with </a:t>
            </a:r>
            <a:endParaRPr lang="en-US" sz="1600" dirty="0">
              <a:latin typeface="Times New Roman"/>
              <a:ea typeface="Times New Roman"/>
            </a:endParaRPr>
          </a:p>
          <a:p>
            <a:pPr marL="228600" marR="0" indent="-228600">
              <a:spcBef>
                <a:spcPts val="0"/>
              </a:spcBef>
              <a:spcAft>
                <a:spcPts val="0"/>
              </a:spcAft>
            </a:pPr>
            <a:r>
              <a:rPr lang="en-US" sz="1600" dirty="0">
                <a:solidFill>
                  <a:srgbClr val="FF0000"/>
                </a:solidFill>
                <a:latin typeface="Georgia"/>
                <a:ea typeface="Times New Roman"/>
                <a:cs typeface="Georgia"/>
              </a:rPr>
              <a:t>you? how long shall I suffer you? bring him hither to me.</a:t>
            </a:r>
            <a:r>
              <a:rPr lang="en-US" sz="1600" dirty="0">
                <a:latin typeface="Georgia"/>
                <a:ea typeface="Times New Roman"/>
                <a:cs typeface="Georgia"/>
              </a:rPr>
              <a:t> </a:t>
            </a:r>
            <a:endParaRPr lang="en-US" sz="1600" dirty="0">
              <a:latin typeface="Times New Roman"/>
              <a:ea typeface="Times New Roman"/>
            </a:endParaRPr>
          </a:p>
          <a:p>
            <a:pPr marL="228600" marR="0" indent="-228600">
              <a:spcBef>
                <a:spcPts val="0"/>
              </a:spcBef>
              <a:spcAft>
                <a:spcPts val="0"/>
              </a:spcAft>
            </a:pPr>
            <a:r>
              <a:rPr lang="en-US" sz="1600" dirty="0">
                <a:latin typeface="Georgia"/>
                <a:ea typeface="Times New Roman"/>
                <a:cs typeface="Georgia"/>
              </a:rPr>
              <a:t>18And Jesus rebuked the devil; and he departed out of him: and the child was cured from that </a:t>
            </a:r>
            <a:endParaRPr lang="en-US" sz="1600" dirty="0">
              <a:latin typeface="Times New Roman"/>
              <a:ea typeface="Times New Roman"/>
            </a:endParaRPr>
          </a:p>
          <a:p>
            <a:pPr marL="228600" marR="0" indent="-228600">
              <a:spcBef>
                <a:spcPts val="0"/>
              </a:spcBef>
              <a:spcAft>
                <a:spcPts val="0"/>
              </a:spcAft>
            </a:pPr>
            <a:r>
              <a:rPr lang="en-US" sz="1600" dirty="0">
                <a:latin typeface="Georgia"/>
                <a:ea typeface="Times New Roman"/>
                <a:cs typeface="Georgia"/>
              </a:rPr>
              <a:t>very hour. </a:t>
            </a:r>
            <a:endParaRPr lang="en-US" sz="1600" dirty="0">
              <a:effectLst/>
              <a:latin typeface="Times New Roman"/>
              <a:ea typeface="Times New Roman"/>
            </a:endParaRPr>
          </a:p>
        </p:txBody>
      </p:sp>
    </p:spTree>
    <p:extLst>
      <p:ext uri="{BB962C8B-B14F-4D97-AF65-F5344CB8AC3E}">
        <p14:creationId xmlns:p14="http://schemas.microsoft.com/office/powerpoint/2010/main" val="1972343166"/>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228600"/>
            <a:ext cx="8839200" cy="6001643"/>
          </a:xfrm>
          <a:prstGeom prst="rect">
            <a:avLst/>
          </a:prstGeom>
        </p:spPr>
        <p:txBody>
          <a:bodyPr wrap="square">
            <a:spAutoFit/>
          </a:bodyPr>
          <a:lstStyle/>
          <a:p>
            <a:pPr marL="342900" lvl="0" indent="-342900">
              <a:spcBef>
                <a:spcPts val="0"/>
              </a:spcBef>
              <a:spcAft>
                <a:spcPts val="0"/>
              </a:spcAft>
              <a:buFont typeface="Wingdings" pitchFamily="2" charset="2"/>
              <a:buChar char="q"/>
            </a:pPr>
            <a:r>
              <a:rPr lang="en-US" sz="1600" b="1" dirty="0">
                <a:latin typeface="Georgia"/>
                <a:ea typeface="Times New Roman"/>
              </a:rPr>
              <a:t>Receive Power from Sin</a:t>
            </a:r>
            <a:endParaRPr lang="en-US" sz="1600" b="1" dirty="0">
              <a:latin typeface="Times New Roman"/>
              <a:ea typeface="Times New Roman"/>
            </a:endParaRPr>
          </a:p>
          <a:p>
            <a:r>
              <a:rPr lang="en-US" sz="1600" b="1" dirty="0">
                <a:latin typeface="Georgia"/>
                <a:ea typeface="Times New Roman"/>
              </a:rPr>
              <a:t> </a:t>
            </a:r>
            <a:endParaRPr lang="en-US" sz="1600" b="1" dirty="0">
              <a:latin typeface="Times New Roman"/>
              <a:ea typeface="Times New Roman"/>
            </a:endParaRPr>
          </a:p>
          <a:p>
            <a:pPr marL="228600" marR="0" indent="-228600">
              <a:spcBef>
                <a:spcPts val="0"/>
              </a:spcBef>
              <a:spcAft>
                <a:spcPts val="0"/>
              </a:spcAft>
            </a:pPr>
            <a:r>
              <a:rPr lang="en-US" sz="1600" b="1" dirty="0">
                <a:latin typeface="Georgia"/>
                <a:ea typeface="Times New Roman"/>
                <a:cs typeface="Georgia"/>
              </a:rPr>
              <a:t>I Corinthians 7:5</a:t>
            </a:r>
            <a:endParaRPr lang="en-US" sz="1600" dirty="0">
              <a:latin typeface="Times New Roman"/>
              <a:ea typeface="Times New Roman"/>
            </a:endParaRPr>
          </a:p>
          <a:p>
            <a:pPr marL="228600" marR="0" indent="-228600">
              <a:spcBef>
                <a:spcPts val="0"/>
              </a:spcBef>
              <a:spcAft>
                <a:spcPts val="0"/>
              </a:spcAft>
            </a:pPr>
            <a:r>
              <a:rPr lang="en-US" sz="1600" dirty="0">
                <a:latin typeface="Georgia"/>
                <a:ea typeface="Times New Roman"/>
                <a:cs typeface="Georgia"/>
              </a:rPr>
              <a:t> </a:t>
            </a:r>
            <a:endParaRPr lang="en-US" sz="1600" dirty="0">
              <a:latin typeface="Times New Roman"/>
              <a:ea typeface="Times New Roman"/>
            </a:endParaRPr>
          </a:p>
          <a:p>
            <a:pPr marL="228600" marR="0" indent="-228600">
              <a:spcBef>
                <a:spcPts val="0"/>
              </a:spcBef>
              <a:spcAft>
                <a:spcPts val="0"/>
              </a:spcAft>
            </a:pPr>
            <a:r>
              <a:rPr lang="en-US" sz="1600" dirty="0">
                <a:latin typeface="Georgia"/>
                <a:ea typeface="Times New Roman"/>
                <a:cs typeface="Georgia"/>
              </a:rPr>
              <a:t>5Defraud ye not one the other, except </a:t>
            </a:r>
            <a:r>
              <a:rPr lang="en-US" sz="1600" i="1" dirty="0">
                <a:latin typeface="Georgia"/>
                <a:ea typeface="Times New Roman"/>
                <a:cs typeface="Georgia"/>
              </a:rPr>
              <a:t>it be</a:t>
            </a:r>
            <a:r>
              <a:rPr lang="en-US" sz="1600" dirty="0">
                <a:latin typeface="Georgia"/>
                <a:ea typeface="Times New Roman"/>
                <a:cs typeface="Georgia"/>
              </a:rPr>
              <a:t> with consent for a time, that ye may give yourselves </a:t>
            </a:r>
            <a:endParaRPr lang="en-US" sz="1600" dirty="0" smtClean="0">
              <a:latin typeface="Georgia"/>
              <a:ea typeface="Times New Roman"/>
              <a:cs typeface="Georgia"/>
            </a:endParaRPr>
          </a:p>
          <a:p>
            <a:pPr marL="228600" marR="0" indent="-228600">
              <a:spcBef>
                <a:spcPts val="0"/>
              </a:spcBef>
              <a:spcAft>
                <a:spcPts val="0"/>
              </a:spcAft>
            </a:pPr>
            <a:r>
              <a:rPr lang="en-US" sz="1600" dirty="0" smtClean="0">
                <a:latin typeface="Georgia"/>
                <a:ea typeface="Times New Roman"/>
                <a:cs typeface="Georgia"/>
              </a:rPr>
              <a:t>to fasting </a:t>
            </a:r>
            <a:r>
              <a:rPr lang="en-US" sz="1600" dirty="0">
                <a:latin typeface="Georgia"/>
                <a:ea typeface="Times New Roman"/>
                <a:cs typeface="Georgia"/>
              </a:rPr>
              <a:t>and prayer; and come together again, that </a:t>
            </a:r>
            <a:r>
              <a:rPr lang="en-US" sz="1600" u="sng" dirty="0">
                <a:latin typeface="Georgia"/>
                <a:ea typeface="Times New Roman"/>
                <a:cs typeface="Georgia"/>
              </a:rPr>
              <a:t>Satan tempt you not for your incontinency</a:t>
            </a:r>
            <a:r>
              <a:rPr lang="en-US" sz="1600" dirty="0">
                <a:latin typeface="Georgia"/>
                <a:ea typeface="Times New Roman"/>
                <a:cs typeface="Georgia"/>
              </a:rPr>
              <a:t>. </a:t>
            </a:r>
            <a:endParaRPr lang="en-US" sz="1600" dirty="0">
              <a:latin typeface="Times New Roman"/>
              <a:ea typeface="Times New Roman"/>
            </a:endParaRPr>
          </a:p>
          <a:p>
            <a:r>
              <a:rPr lang="en-US" sz="1600" dirty="0">
                <a:latin typeface="Georgia"/>
                <a:ea typeface="Times New Roman"/>
              </a:rPr>
              <a:t> </a:t>
            </a:r>
            <a:endParaRPr lang="en-US" sz="1600" dirty="0">
              <a:latin typeface="Times New Roman"/>
              <a:ea typeface="Times New Roman"/>
            </a:endParaRPr>
          </a:p>
          <a:p>
            <a:r>
              <a:rPr lang="en-US" sz="1600" dirty="0">
                <a:latin typeface="Georgia"/>
                <a:ea typeface="Times New Roman"/>
              </a:rPr>
              <a:t>Incontinency = lack of self restraint</a:t>
            </a:r>
            <a:endParaRPr lang="en-US" sz="1600" dirty="0">
              <a:latin typeface="Times New Roman"/>
              <a:ea typeface="Times New Roman"/>
            </a:endParaRPr>
          </a:p>
          <a:p>
            <a:r>
              <a:rPr lang="en-US" sz="1600" b="1" dirty="0">
                <a:latin typeface="Georgia"/>
                <a:ea typeface="Times New Roman"/>
              </a:rPr>
              <a:t> </a:t>
            </a:r>
            <a:endParaRPr lang="en-US" sz="1600" dirty="0">
              <a:latin typeface="Times New Roman"/>
              <a:ea typeface="Times New Roman"/>
            </a:endParaRPr>
          </a:p>
          <a:p>
            <a:pPr marL="228600" marR="0" indent="-228600">
              <a:spcBef>
                <a:spcPts val="0"/>
              </a:spcBef>
              <a:spcAft>
                <a:spcPts val="0"/>
              </a:spcAft>
            </a:pPr>
            <a:r>
              <a:rPr lang="en-US" sz="1600" b="1" dirty="0">
                <a:latin typeface="Georgia"/>
                <a:ea typeface="Times New Roman"/>
                <a:cs typeface="Georgia"/>
              </a:rPr>
              <a:t>II Corinthians 4:4</a:t>
            </a:r>
            <a:endParaRPr lang="en-US" sz="1600" dirty="0">
              <a:latin typeface="Times New Roman"/>
              <a:ea typeface="Times New Roman"/>
            </a:endParaRPr>
          </a:p>
          <a:p>
            <a:pPr marL="228600" marR="0" indent="-228600">
              <a:spcBef>
                <a:spcPts val="0"/>
              </a:spcBef>
              <a:spcAft>
                <a:spcPts val="0"/>
              </a:spcAft>
            </a:pPr>
            <a:r>
              <a:rPr lang="en-US" sz="1600" dirty="0">
                <a:latin typeface="Georgia"/>
                <a:ea typeface="Times New Roman"/>
                <a:cs typeface="Georgia"/>
              </a:rPr>
              <a:t> </a:t>
            </a:r>
            <a:endParaRPr lang="en-US" sz="1600" dirty="0">
              <a:latin typeface="Times New Roman"/>
              <a:ea typeface="Times New Roman"/>
            </a:endParaRPr>
          </a:p>
          <a:p>
            <a:pPr marL="228600" marR="0" indent="-228600">
              <a:spcBef>
                <a:spcPts val="0"/>
              </a:spcBef>
              <a:spcAft>
                <a:spcPts val="0"/>
              </a:spcAft>
            </a:pPr>
            <a:r>
              <a:rPr lang="en-US" sz="1600" dirty="0">
                <a:latin typeface="Georgia"/>
                <a:ea typeface="Times New Roman"/>
                <a:cs typeface="Georgia"/>
              </a:rPr>
              <a:t>4In whom the god of this world hath blinded the minds of them </a:t>
            </a:r>
            <a:r>
              <a:rPr lang="en-US" sz="1600" u="sng" dirty="0">
                <a:latin typeface="Georgia"/>
                <a:ea typeface="Times New Roman"/>
                <a:cs typeface="Georgia"/>
              </a:rPr>
              <a:t>which believe not</a:t>
            </a:r>
            <a:r>
              <a:rPr lang="en-US" sz="1600" dirty="0">
                <a:latin typeface="Georgia"/>
                <a:ea typeface="Times New Roman"/>
                <a:cs typeface="Georgia"/>
              </a:rPr>
              <a:t>, lest the light </a:t>
            </a:r>
            <a:endParaRPr lang="en-US" sz="1600" dirty="0" smtClean="0">
              <a:latin typeface="Georgia"/>
              <a:ea typeface="Times New Roman"/>
              <a:cs typeface="Georgia"/>
            </a:endParaRPr>
          </a:p>
          <a:p>
            <a:pPr marL="228600" marR="0" indent="-228600">
              <a:spcBef>
                <a:spcPts val="0"/>
              </a:spcBef>
              <a:spcAft>
                <a:spcPts val="0"/>
              </a:spcAft>
            </a:pPr>
            <a:r>
              <a:rPr lang="en-US" sz="1600" dirty="0" smtClean="0">
                <a:latin typeface="Georgia"/>
                <a:ea typeface="Times New Roman"/>
                <a:cs typeface="Georgia"/>
              </a:rPr>
              <a:t>of the </a:t>
            </a:r>
            <a:r>
              <a:rPr lang="en-US" sz="1600" dirty="0">
                <a:latin typeface="Georgia"/>
                <a:ea typeface="Times New Roman"/>
                <a:cs typeface="Georgia"/>
              </a:rPr>
              <a:t>glorious gospel of Christ, who is the image of God, should shine unto them. </a:t>
            </a:r>
            <a:endParaRPr lang="en-US" sz="1600" dirty="0">
              <a:latin typeface="Times New Roman"/>
              <a:ea typeface="Times New Roman"/>
            </a:endParaRPr>
          </a:p>
          <a:p>
            <a:r>
              <a:rPr lang="en-US" sz="1600" b="1" dirty="0">
                <a:latin typeface="Georgia"/>
                <a:ea typeface="Times New Roman"/>
              </a:rPr>
              <a:t> </a:t>
            </a:r>
            <a:endParaRPr lang="en-US" sz="1600" dirty="0">
              <a:latin typeface="Times New Roman"/>
              <a:ea typeface="Times New Roman"/>
            </a:endParaRPr>
          </a:p>
          <a:p>
            <a:pPr marL="285750" lvl="0" indent="-285750">
              <a:spcBef>
                <a:spcPts val="0"/>
              </a:spcBef>
              <a:spcAft>
                <a:spcPts val="0"/>
              </a:spcAft>
              <a:buFont typeface="Wingdings" pitchFamily="2" charset="2"/>
              <a:buChar char="q"/>
            </a:pPr>
            <a:endParaRPr lang="en-US" sz="1600" b="1" dirty="0" smtClean="0">
              <a:latin typeface="Georgia"/>
              <a:ea typeface="Times New Roman"/>
            </a:endParaRPr>
          </a:p>
          <a:p>
            <a:pPr marL="285750" lvl="0" indent="-285750">
              <a:spcBef>
                <a:spcPts val="0"/>
              </a:spcBef>
              <a:spcAft>
                <a:spcPts val="0"/>
              </a:spcAft>
              <a:buFont typeface="Wingdings" pitchFamily="2" charset="2"/>
              <a:buChar char="q"/>
            </a:pPr>
            <a:r>
              <a:rPr lang="en-US" sz="1600" b="1" dirty="0" smtClean="0">
                <a:latin typeface="Georgia"/>
                <a:ea typeface="Times New Roman"/>
              </a:rPr>
              <a:t>Demons </a:t>
            </a:r>
            <a:r>
              <a:rPr lang="en-US" sz="1600" b="1" dirty="0">
                <a:latin typeface="Georgia"/>
                <a:ea typeface="Times New Roman"/>
              </a:rPr>
              <a:t>Different from man made idols</a:t>
            </a:r>
            <a:endParaRPr lang="en-US" sz="1600" b="1" dirty="0">
              <a:latin typeface="Times New Roman"/>
              <a:ea typeface="Times New Roman"/>
            </a:endParaRPr>
          </a:p>
          <a:p>
            <a:r>
              <a:rPr lang="en-US" sz="1600" dirty="0">
                <a:latin typeface="Georgia"/>
                <a:ea typeface="Times New Roman"/>
              </a:rPr>
              <a:t> </a:t>
            </a:r>
            <a:endParaRPr lang="en-US" sz="1600" dirty="0">
              <a:latin typeface="Times New Roman"/>
              <a:ea typeface="Times New Roman"/>
            </a:endParaRPr>
          </a:p>
          <a:p>
            <a:pPr marL="228600" marR="0" indent="-228600">
              <a:spcBef>
                <a:spcPts val="0"/>
              </a:spcBef>
              <a:spcAft>
                <a:spcPts val="0"/>
              </a:spcAft>
            </a:pPr>
            <a:r>
              <a:rPr lang="en-US" sz="1600" b="1" dirty="0">
                <a:latin typeface="Georgia"/>
                <a:ea typeface="Times New Roman"/>
                <a:cs typeface="Georgia"/>
              </a:rPr>
              <a:t>I Corinthians 10:19-20</a:t>
            </a:r>
            <a:endParaRPr lang="en-US" sz="1600" dirty="0">
              <a:latin typeface="Times New Roman"/>
              <a:ea typeface="Times New Roman"/>
            </a:endParaRPr>
          </a:p>
          <a:p>
            <a:pPr marL="228600" marR="0" indent="-228600">
              <a:spcBef>
                <a:spcPts val="0"/>
              </a:spcBef>
              <a:spcAft>
                <a:spcPts val="0"/>
              </a:spcAft>
            </a:pPr>
            <a:r>
              <a:rPr lang="en-US" sz="1600" dirty="0">
                <a:latin typeface="Georgia"/>
                <a:ea typeface="Times New Roman"/>
                <a:cs typeface="Georgia"/>
              </a:rPr>
              <a:t> </a:t>
            </a:r>
            <a:endParaRPr lang="en-US" sz="1600" dirty="0">
              <a:latin typeface="Times New Roman"/>
              <a:ea typeface="Times New Roman"/>
            </a:endParaRPr>
          </a:p>
          <a:p>
            <a:pPr marL="228600" marR="0" indent="-228600">
              <a:spcBef>
                <a:spcPts val="0"/>
              </a:spcBef>
              <a:spcAft>
                <a:spcPts val="0"/>
              </a:spcAft>
            </a:pPr>
            <a:r>
              <a:rPr lang="en-US" sz="1600" dirty="0">
                <a:latin typeface="Georgia"/>
                <a:ea typeface="Times New Roman"/>
                <a:cs typeface="Georgia"/>
              </a:rPr>
              <a:t>19What say I then? that the idol is any thing, or that which is offered in sacrifice to idols is any </a:t>
            </a:r>
            <a:endParaRPr lang="en-US" sz="1600" dirty="0">
              <a:latin typeface="Times New Roman"/>
              <a:ea typeface="Times New Roman"/>
            </a:endParaRPr>
          </a:p>
          <a:p>
            <a:pPr marL="228600" marR="0" indent="-228600">
              <a:spcBef>
                <a:spcPts val="0"/>
              </a:spcBef>
              <a:spcAft>
                <a:spcPts val="0"/>
              </a:spcAft>
            </a:pPr>
            <a:r>
              <a:rPr lang="en-US" sz="1600" dirty="0">
                <a:latin typeface="Georgia"/>
                <a:ea typeface="Times New Roman"/>
                <a:cs typeface="Georgia"/>
              </a:rPr>
              <a:t>thing? </a:t>
            </a:r>
            <a:endParaRPr lang="en-US" sz="1600" dirty="0">
              <a:latin typeface="Times New Roman"/>
              <a:ea typeface="Times New Roman"/>
            </a:endParaRPr>
          </a:p>
          <a:p>
            <a:pPr marL="228600" marR="0" indent="-228600">
              <a:spcBef>
                <a:spcPts val="0"/>
              </a:spcBef>
              <a:spcAft>
                <a:spcPts val="0"/>
              </a:spcAft>
            </a:pPr>
            <a:r>
              <a:rPr lang="en-US" sz="1600" dirty="0">
                <a:latin typeface="Georgia"/>
                <a:ea typeface="Times New Roman"/>
                <a:cs typeface="Georgia"/>
              </a:rPr>
              <a:t>20But </a:t>
            </a:r>
            <a:r>
              <a:rPr lang="en-US" sz="1600" i="1" dirty="0">
                <a:latin typeface="Georgia"/>
                <a:ea typeface="Times New Roman"/>
                <a:cs typeface="Georgia"/>
              </a:rPr>
              <a:t>I say,</a:t>
            </a:r>
            <a:r>
              <a:rPr lang="en-US" sz="1600" dirty="0">
                <a:latin typeface="Georgia"/>
                <a:ea typeface="Times New Roman"/>
                <a:cs typeface="Georgia"/>
              </a:rPr>
              <a:t> that the things which the Gentiles sacrifice, they sacrifice to devils, and not to God: </a:t>
            </a:r>
            <a:endParaRPr lang="en-US" sz="1600" dirty="0">
              <a:latin typeface="Times New Roman"/>
              <a:ea typeface="Times New Roman"/>
            </a:endParaRPr>
          </a:p>
          <a:p>
            <a:pPr marL="228600" marR="0" indent="-228600">
              <a:spcBef>
                <a:spcPts val="0"/>
              </a:spcBef>
              <a:spcAft>
                <a:spcPts val="0"/>
              </a:spcAft>
            </a:pPr>
            <a:r>
              <a:rPr lang="en-US" sz="1600" dirty="0">
                <a:latin typeface="Georgia"/>
                <a:ea typeface="Times New Roman"/>
                <a:cs typeface="Georgia"/>
              </a:rPr>
              <a:t>and I would not that ye should have fellowship with devils. </a:t>
            </a:r>
            <a:endParaRPr lang="en-US" sz="1600" dirty="0">
              <a:latin typeface="Times New Roman"/>
              <a:ea typeface="Times New Roman"/>
            </a:endParaRPr>
          </a:p>
          <a:p>
            <a:pPr marL="228600" marR="0" indent="-228600">
              <a:spcBef>
                <a:spcPts val="0"/>
              </a:spcBef>
              <a:spcAft>
                <a:spcPts val="0"/>
              </a:spcAft>
            </a:pPr>
            <a:r>
              <a:rPr lang="en-US" sz="1600" dirty="0">
                <a:latin typeface="Georgia"/>
                <a:ea typeface="Times New Roman"/>
                <a:cs typeface="Georgia"/>
              </a:rPr>
              <a:t> </a:t>
            </a:r>
            <a:endParaRPr lang="en-US" sz="1600" dirty="0">
              <a:effectLst/>
              <a:latin typeface="Times New Roman"/>
              <a:ea typeface="Times New Roman"/>
            </a:endParaRPr>
          </a:p>
        </p:txBody>
      </p:sp>
    </p:spTree>
    <p:extLst>
      <p:ext uri="{BB962C8B-B14F-4D97-AF65-F5344CB8AC3E}">
        <p14:creationId xmlns:p14="http://schemas.microsoft.com/office/powerpoint/2010/main" val="655512813"/>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751344"/>
            <a:ext cx="8686800" cy="4524315"/>
          </a:xfrm>
          <a:prstGeom prst="rect">
            <a:avLst/>
          </a:prstGeom>
        </p:spPr>
        <p:txBody>
          <a:bodyPr wrap="square">
            <a:spAutoFit/>
          </a:bodyPr>
          <a:lstStyle/>
          <a:p>
            <a:pPr marL="285750" marR="0" lvl="0" indent="-285750">
              <a:spcBef>
                <a:spcPts val="0"/>
              </a:spcBef>
              <a:spcAft>
                <a:spcPts val="0"/>
              </a:spcAft>
              <a:buFont typeface="Wingdings" pitchFamily="2" charset="2"/>
              <a:buChar char="q"/>
            </a:pPr>
            <a:r>
              <a:rPr lang="en-US" b="1" dirty="0">
                <a:latin typeface="Georgia"/>
                <a:ea typeface="Times New Roman"/>
                <a:cs typeface="Georgia"/>
              </a:rPr>
              <a:t>Demon Possession Distinct from Sickness and Diseases</a:t>
            </a:r>
            <a:endParaRPr lang="en-US" b="1" dirty="0">
              <a:latin typeface="Times New Roman"/>
              <a:ea typeface="Times New Roman"/>
            </a:endParaRPr>
          </a:p>
          <a:p>
            <a:r>
              <a:rPr lang="en-US" b="1" dirty="0">
                <a:latin typeface="Georgia"/>
                <a:ea typeface="Times New Roman"/>
                <a:cs typeface="Georgia"/>
              </a:rPr>
              <a:t> </a:t>
            </a:r>
            <a:endParaRPr lang="en-US" b="1" dirty="0">
              <a:latin typeface="Times New Roman"/>
              <a:ea typeface="Times New Roman"/>
            </a:endParaRPr>
          </a:p>
          <a:p>
            <a:pPr marR="0">
              <a:spcBef>
                <a:spcPts val="0"/>
              </a:spcBef>
              <a:spcAft>
                <a:spcPts val="0"/>
              </a:spcAft>
            </a:pPr>
            <a:endParaRPr lang="en-US" b="1" dirty="0" smtClean="0">
              <a:latin typeface="Georgia"/>
              <a:ea typeface="Times New Roman"/>
              <a:cs typeface="Georgia"/>
            </a:endParaRPr>
          </a:p>
          <a:p>
            <a:pPr marR="0">
              <a:spcBef>
                <a:spcPts val="0"/>
              </a:spcBef>
              <a:spcAft>
                <a:spcPts val="0"/>
              </a:spcAft>
            </a:pPr>
            <a:endParaRPr lang="en-US" b="1" dirty="0">
              <a:latin typeface="Georgia"/>
              <a:ea typeface="Times New Roman"/>
              <a:cs typeface="Georgia"/>
            </a:endParaRPr>
          </a:p>
          <a:p>
            <a:pPr marR="0">
              <a:spcBef>
                <a:spcPts val="0"/>
              </a:spcBef>
              <a:spcAft>
                <a:spcPts val="0"/>
              </a:spcAft>
            </a:pPr>
            <a:endParaRPr lang="en-US" b="1" dirty="0" smtClean="0">
              <a:latin typeface="Georgia"/>
              <a:ea typeface="Times New Roman"/>
              <a:cs typeface="Georgia"/>
            </a:endParaRPr>
          </a:p>
          <a:p>
            <a:pPr marR="0">
              <a:spcBef>
                <a:spcPts val="0"/>
              </a:spcBef>
              <a:spcAft>
                <a:spcPts val="0"/>
              </a:spcAft>
            </a:pPr>
            <a:r>
              <a:rPr lang="en-US" b="1" dirty="0" smtClean="0">
                <a:latin typeface="Georgia"/>
                <a:ea typeface="Times New Roman"/>
                <a:cs typeface="Georgia"/>
              </a:rPr>
              <a:t>Matthew </a:t>
            </a:r>
            <a:r>
              <a:rPr lang="en-US" b="1" dirty="0">
                <a:latin typeface="Georgia"/>
                <a:ea typeface="Times New Roman"/>
                <a:cs typeface="Georgia"/>
              </a:rPr>
              <a:t>4:24</a:t>
            </a:r>
            <a:endParaRPr lang="en-US" b="1" dirty="0">
              <a:latin typeface="Times New Roman"/>
              <a:ea typeface="Times New Roman"/>
            </a:endParaRPr>
          </a:p>
          <a:p>
            <a:pPr marL="228600" marR="0" indent="-228600">
              <a:spcBef>
                <a:spcPts val="0"/>
              </a:spcBef>
              <a:spcAft>
                <a:spcPts val="0"/>
              </a:spcAft>
            </a:pPr>
            <a:r>
              <a:rPr lang="en-US" dirty="0">
                <a:latin typeface="Georgia"/>
                <a:ea typeface="Times New Roman"/>
                <a:cs typeface="Georgia"/>
              </a:rPr>
              <a:t> </a:t>
            </a:r>
            <a:endParaRPr lang="en-US" dirty="0">
              <a:latin typeface="Times New Roman"/>
              <a:ea typeface="Times New Roman"/>
            </a:endParaRPr>
          </a:p>
          <a:p>
            <a:pPr marL="228600" marR="0" indent="-228600">
              <a:spcBef>
                <a:spcPts val="0"/>
              </a:spcBef>
              <a:spcAft>
                <a:spcPts val="0"/>
              </a:spcAft>
            </a:pPr>
            <a:r>
              <a:rPr lang="en-US" dirty="0">
                <a:latin typeface="Georgia"/>
                <a:ea typeface="Times New Roman"/>
                <a:cs typeface="Georgia"/>
              </a:rPr>
              <a:t>24And his fame went throughout all Syria: and they brought unto him all sick </a:t>
            </a:r>
            <a:endParaRPr lang="en-US" dirty="0" smtClean="0">
              <a:latin typeface="Georgia"/>
              <a:ea typeface="Times New Roman"/>
              <a:cs typeface="Georgia"/>
            </a:endParaRPr>
          </a:p>
          <a:p>
            <a:pPr marL="228600" marR="0" indent="-228600">
              <a:spcBef>
                <a:spcPts val="0"/>
              </a:spcBef>
              <a:spcAft>
                <a:spcPts val="0"/>
              </a:spcAft>
            </a:pPr>
            <a:r>
              <a:rPr lang="en-US" dirty="0" smtClean="0">
                <a:latin typeface="Georgia"/>
                <a:ea typeface="Times New Roman"/>
                <a:cs typeface="Georgia"/>
              </a:rPr>
              <a:t>people </a:t>
            </a:r>
            <a:r>
              <a:rPr lang="en-US" dirty="0">
                <a:latin typeface="Georgia"/>
                <a:ea typeface="Times New Roman"/>
                <a:cs typeface="Georgia"/>
              </a:rPr>
              <a:t>that were </a:t>
            </a:r>
            <a:r>
              <a:rPr lang="en-US" dirty="0" smtClean="0">
                <a:latin typeface="Georgia"/>
                <a:ea typeface="Times New Roman"/>
                <a:cs typeface="Georgia"/>
              </a:rPr>
              <a:t>taken </a:t>
            </a:r>
            <a:r>
              <a:rPr lang="en-US" dirty="0">
                <a:latin typeface="Georgia"/>
                <a:ea typeface="Times New Roman"/>
                <a:cs typeface="Georgia"/>
              </a:rPr>
              <a:t>with divers diseases and torments, and those which were </a:t>
            </a:r>
            <a:endParaRPr lang="en-US" dirty="0" smtClean="0">
              <a:latin typeface="Georgia"/>
              <a:ea typeface="Times New Roman"/>
              <a:cs typeface="Georgia"/>
            </a:endParaRPr>
          </a:p>
          <a:p>
            <a:pPr marL="228600" marR="0" indent="-228600">
              <a:spcBef>
                <a:spcPts val="0"/>
              </a:spcBef>
              <a:spcAft>
                <a:spcPts val="0"/>
              </a:spcAft>
            </a:pPr>
            <a:r>
              <a:rPr lang="en-US" dirty="0" smtClean="0">
                <a:latin typeface="Georgia"/>
                <a:ea typeface="Times New Roman"/>
                <a:cs typeface="Georgia"/>
              </a:rPr>
              <a:t>possessed </a:t>
            </a:r>
            <a:r>
              <a:rPr lang="en-US" dirty="0">
                <a:latin typeface="Georgia"/>
                <a:ea typeface="Times New Roman"/>
                <a:cs typeface="Georgia"/>
              </a:rPr>
              <a:t>with </a:t>
            </a:r>
            <a:r>
              <a:rPr lang="en-US" dirty="0" smtClean="0">
                <a:latin typeface="Georgia"/>
                <a:ea typeface="Times New Roman"/>
                <a:cs typeface="Georgia"/>
              </a:rPr>
              <a:t>devils</a:t>
            </a:r>
            <a:r>
              <a:rPr lang="en-US" dirty="0">
                <a:latin typeface="Georgia"/>
                <a:ea typeface="Times New Roman"/>
                <a:cs typeface="Georgia"/>
              </a:rPr>
              <a:t>, and those </a:t>
            </a:r>
            <a:r>
              <a:rPr lang="en-US" dirty="0" smtClean="0">
                <a:latin typeface="Georgia"/>
                <a:ea typeface="Times New Roman"/>
                <a:cs typeface="Georgia"/>
              </a:rPr>
              <a:t>which </a:t>
            </a:r>
            <a:r>
              <a:rPr lang="en-US" dirty="0">
                <a:latin typeface="Georgia"/>
                <a:ea typeface="Times New Roman"/>
                <a:cs typeface="Georgia"/>
              </a:rPr>
              <a:t>were </a:t>
            </a:r>
            <a:r>
              <a:rPr lang="en-US" dirty="0" err="1">
                <a:latin typeface="Georgia"/>
                <a:ea typeface="Times New Roman"/>
                <a:cs typeface="Georgia"/>
              </a:rPr>
              <a:t>lunatick</a:t>
            </a:r>
            <a:r>
              <a:rPr lang="en-US" dirty="0">
                <a:latin typeface="Georgia"/>
                <a:ea typeface="Times New Roman"/>
                <a:cs typeface="Georgia"/>
              </a:rPr>
              <a:t>, and those that had the palsy; </a:t>
            </a:r>
            <a:endParaRPr lang="en-US" dirty="0" smtClean="0">
              <a:latin typeface="Georgia"/>
              <a:ea typeface="Times New Roman"/>
              <a:cs typeface="Georgia"/>
            </a:endParaRPr>
          </a:p>
          <a:p>
            <a:pPr marL="228600" marR="0" indent="-228600">
              <a:spcBef>
                <a:spcPts val="0"/>
              </a:spcBef>
              <a:spcAft>
                <a:spcPts val="0"/>
              </a:spcAft>
            </a:pPr>
            <a:r>
              <a:rPr lang="en-US" dirty="0" smtClean="0">
                <a:latin typeface="Georgia"/>
                <a:ea typeface="Times New Roman"/>
                <a:cs typeface="Georgia"/>
              </a:rPr>
              <a:t>and </a:t>
            </a:r>
            <a:r>
              <a:rPr lang="en-US" dirty="0">
                <a:latin typeface="Georgia"/>
                <a:ea typeface="Times New Roman"/>
                <a:cs typeface="Georgia"/>
              </a:rPr>
              <a:t>he healed </a:t>
            </a:r>
            <a:r>
              <a:rPr lang="en-US" dirty="0" smtClean="0">
                <a:latin typeface="Georgia"/>
                <a:ea typeface="Times New Roman"/>
                <a:cs typeface="Georgia"/>
              </a:rPr>
              <a:t>them</a:t>
            </a:r>
            <a:r>
              <a:rPr lang="en-US" dirty="0">
                <a:latin typeface="Georgia"/>
                <a:ea typeface="Times New Roman"/>
                <a:cs typeface="Georgia"/>
              </a:rPr>
              <a:t>. </a:t>
            </a:r>
            <a:endParaRPr lang="en-US" dirty="0">
              <a:latin typeface="Times New Roman"/>
              <a:ea typeface="Times New Roman"/>
            </a:endParaRPr>
          </a:p>
          <a:p>
            <a:r>
              <a:rPr lang="en-US" dirty="0">
                <a:latin typeface="Georgia"/>
                <a:ea typeface="Times New Roman"/>
                <a:cs typeface="Georgia"/>
              </a:rPr>
              <a:t> </a:t>
            </a:r>
            <a:endParaRPr lang="en-US" dirty="0">
              <a:latin typeface="Times New Roman"/>
              <a:ea typeface="Times New Roman"/>
            </a:endParaRPr>
          </a:p>
          <a:p>
            <a:pPr marL="228600" marR="0" indent="-228600">
              <a:spcBef>
                <a:spcPts val="0"/>
              </a:spcBef>
              <a:spcAft>
                <a:spcPts val="0"/>
              </a:spcAft>
            </a:pPr>
            <a:r>
              <a:rPr lang="en-US" b="1" dirty="0">
                <a:latin typeface="Georgia"/>
                <a:ea typeface="Times New Roman"/>
                <a:cs typeface="Georgia"/>
              </a:rPr>
              <a:t>Mark 1:32</a:t>
            </a:r>
            <a:endParaRPr lang="en-US" dirty="0">
              <a:latin typeface="Times New Roman"/>
              <a:ea typeface="Times New Roman"/>
            </a:endParaRPr>
          </a:p>
          <a:p>
            <a:r>
              <a:rPr lang="en-US" dirty="0">
                <a:latin typeface="Georgia"/>
                <a:ea typeface="Times New Roman"/>
                <a:cs typeface="Georgia"/>
              </a:rPr>
              <a:t> </a:t>
            </a:r>
            <a:endParaRPr lang="en-US" dirty="0">
              <a:latin typeface="Times New Roman"/>
              <a:ea typeface="Times New Roman"/>
            </a:endParaRPr>
          </a:p>
          <a:p>
            <a:r>
              <a:rPr lang="en-US" dirty="0">
                <a:latin typeface="Georgia"/>
                <a:ea typeface="Times New Roman"/>
                <a:cs typeface="Georgia"/>
              </a:rPr>
              <a:t>32And at even, when the sun did set, they brought unto him all that were diseased, and them that were possessed with devils. </a:t>
            </a:r>
            <a:endParaRPr lang="en-US" dirty="0">
              <a:effectLst/>
              <a:latin typeface="Times New Roman"/>
              <a:ea typeface="Times New Roman"/>
            </a:endParaRPr>
          </a:p>
        </p:txBody>
      </p:sp>
      <p:pic>
        <p:nvPicPr>
          <p:cNvPr id="1026" name="Picture 2" descr="C:\Users\Rick\Pictures\Troll1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1693" y="914400"/>
            <a:ext cx="1565227" cy="1447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3618847"/>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00" y="381000"/>
            <a:ext cx="6705600" cy="523220"/>
          </a:xfrm>
          <a:prstGeom prst="rect">
            <a:avLst/>
          </a:prstGeom>
        </p:spPr>
        <p:txBody>
          <a:bodyPr wrap="square">
            <a:spAutoFit/>
          </a:bodyPr>
          <a:lstStyle/>
          <a:p>
            <a:pPr algn="ctr"/>
            <a:r>
              <a:rPr lang="en-US" sz="2800" b="1" dirty="0">
                <a:latin typeface="Georgia"/>
                <a:ea typeface="Times New Roman"/>
              </a:rPr>
              <a:t>Future Activities of Demons</a:t>
            </a:r>
            <a:endParaRPr lang="en-US" sz="2800" dirty="0">
              <a:effectLst/>
              <a:latin typeface="Times New Roman"/>
              <a:ea typeface="Times New Roman"/>
            </a:endParaRPr>
          </a:p>
        </p:txBody>
      </p:sp>
      <p:sp>
        <p:nvSpPr>
          <p:cNvPr id="3" name="Rectangle 2"/>
          <p:cNvSpPr/>
          <p:nvPr/>
        </p:nvSpPr>
        <p:spPr>
          <a:xfrm>
            <a:off x="457200" y="1600200"/>
            <a:ext cx="8229600" cy="3139321"/>
          </a:xfrm>
          <a:prstGeom prst="rect">
            <a:avLst/>
          </a:prstGeom>
        </p:spPr>
        <p:txBody>
          <a:bodyPr wrap="square">
            <a:spAutoFit/>
          </a:bodyPr>
          <a:lstStyle/>
          <a:p>
            <a:pPr marL="228600" marR="0" indent="-228600">
              <a:spcBef>
                <a:spcPts val="0"/>
              </a:spcBef>
              <a:spcAft>
                <a:spcPts val="0"/>
              </a:spcAft>
            </a:pPr>
            <a:r>
              <a:rPr lang="en-US" dirty="0">
                <a:latin typeface="Georgia"/>
                <a:ea typeface="Times New Roman"/>
              </a:rPr>
              <a:t>Demonic activity abounds in countries with pagan roots </a:t>
            </a:r>
            <a:r>
              <a:rPr lang="en-US" dirty="0" smtClean="0">
                <a:latin typeface="Georgia"/>
                <a:ea typeface="Times New Roman"/>
              </a:rPr>
              <a:t>beliefs </a:t>
            </a:r>
            <a:r>
              <a:rPr lang="en-US" dirty="0">
                <a:latin typeface="Georgia"/>
                <a:ea typeface="Times New Roman"/>
              </a:rPr>
              <a:t>and influences.  </a:t>
            </a:r>
            <a:endParaRPr lang="en-US" dirty="0" smtClean="0">
              <a:latin typeface="Georgia"/>
              <a:ea typeface="Times New Roman"/>
            </a:endParaRPr>
          </a:p>
          <a:p>
            <a:pPr marL="228600" marR="0" indent="-228600">
              <a:spcBef>
                <a:spcPts val="0"/>
              </a:spcBef>
              <a:spcAft>
                <a:spcPts val="0"/>
              </a:spcAft>
            </a:pPr>
            <a:r>
              <a:rPr lang="en-US" dirty="0" smtClean="0">
                <a:latin typeface="Georgia"/>
                <a:ea typeface="Times New Roman"/>
              </a:rPr>
              <a:t>This </a:t>
            </a:r>
            <a:r>
              <a:rPr lang="en-US" dirty="0">
                <a:latin typeface="Georgia"/>
                <a:ea typeface="Times New Roman"/>
              </a:rPr>
              <a:t>is why demonic activity has been well known in the </a:t>
            </a:r>
            <a:r>
              <a:rPr lang="en-US" dirty="0" smtClean="0">
                <a:latin typeface="Georgia"/>
                <a:ea typeface="Times New Roman"/>
              </a:rPr>
              <a:t>third </a:t>
            </a:r>
            <a:r>
              <a:rPr lang="en-US" dirty="0">
                <a:latin typeface="Georgia"/>
                <a:ea typeface="Times New Roman"/>
              </a:rPr>
              <a:t>world </a:t>
            </a:r>
            <a:r>
              <a:rPr lang="en-US" dirty="0" smtClean="0">
                <a:latin typeface="Georgia"/>
                <a:ea typeface="Times New Roman"/>
              </a:rPr>
              <a:t>countries </a:t>
            </a:r>
          </a:p>
          <a:p>
            <a:pPr marL="228600" marR="0" indent="-228600">
              <a:spcBef>
                <a:spcPts val="0"/>
              </a:spcBef>
              <a:spcAft>
                <a:spcPts val="0"/>
              </a:spcAft>
            </a:pPr>
            <a:r>
              <a:rPr lang="en-US" dirty="0" smtClean="0">
                <a:latin typeface="Georgia"/>
                <a:ea typeface="Times New Roman"/>
              </a:rPr>
              <a:t>of </a:t>
            </a:r>
            <a:r>
              <a:rPr lang="en-US" dirty="0">
                <a:latin typeface="Georgia"/>
                <a:ea typeface="Times New Roman"/>
              </a:rPr>
              <a:t>Africa, Indonesia, South America, and also in </a:t>
            </a:r>
            <a:r>
              <a:rPr lang="en-US" dirty="0" smtClean="0">
                <a:latin typeface="Georgia"/>
                <a:ea typeface="Times New Roman"/>
              </a:rPr>
              <a:t>industrialized </a:t>
            </a:r>
            <a:r>
              <a:rPr lang="en-US" dirty="0">
                <a:latin typeface="Georgia"/>
                <a:ea typeface="Times New Roman"/>
              </a:rPr>
              <a:t>countries that </a:t>
            </a:r>
            <a:endParaRPr lang="en-US" dirty="0" smtClean="0">
              <a:latin typeface="Georgia"/>
              <a:ea typeface="Times New Roman"/>
            </a:endParaRPr>
          </a:p>
          <a:p>
            <a:pPr marL="228600" marR="0" indent="-228600">
              <a:spcBef>
                <a:spcPts val="0"/>
              </a:spcBef>
              <a:spcAft>
                <a:spcPts val="0"/>
              </a:spcAft>
            </a:pPr>
            <a:r>
              <a:rPr lang="en-US" dirty="0" smtClean="0">
                <a:latin typeface="Georgia"/>
                <a:ea typeface="Times New Roman"/>
              </a:rPr>
              <a:t>are </a:t>
            </a:r>
            <a:r>
              <a:rPr lang="en-US" dirty="0">
                <a:latin typeface="Georgia"/>
                <a:ea typeface="Times New Roman"/>
              </a:rPr>
              <a:t>pagan </a:t>
            </a:r>
            <a:r>
              <a:rPr lang="en-US" dirty="0" smtClean="0">
                <a:latin typeface="Georgia"/>
                <a:ea typeface="Times New Roman"/>
              </a:rPr>
              <a:t>or </a:t>
            </a:r>
            <a:r>
              <a:rPr lang="en-US" dirty="0">
                <a:latin typeface="Georgia"/>
                <a:ea typeface="Times New Roman"/>
              </a:rPr>
              <a:t>Godless such as China.  </a:t>
            </a:r>
            <a:endParaRPr lang="en-US" dirty="0" smtClean="0">
              <a:latin typeface="Georgia"/>
              <a:ea typeface="Times New Roman"/>
            </a:endParaRPr>
          </a:p>
          <a:p>
            <a:pPr marL="228600" marR="0" indent="-228600">
              <a:spcBef>
                <a:spcPts val="0"/>
              </a:spcBef>
              <a:spcAft>
                <a:spcPts val="0"/>
              </a:spcAft>
            </a:pPr>
            <a:endParaRPr lang="en-US" dirty="0">
              <a:latin typeface="Georgia"/>
              <a:ea typeface="Times New Roman"/>
            </a:endParaRPr>
          </a:p>
          <a:p>
            <a:pPr marL="228600" marR="0" indent="-228600">
              <a:spcBef>
                <a:spcPts val="0"/>
              </a:spcBef>
              <a:spcAft>
                <a:spcPts val="0"/>
              </a:spcAft>
            </a:pPr>
            <a:r>
              <a:rPr lang="en-US" dirty="0" smtClean="0">
                <a:latin typeface="Georgia"/>
                <a:ea typeface="Times New Roman"/>
              </a:rPr>
              <a:t>As </a:t>
            </a:r>
            <a:r>
              <a:rPr lang="en-US" dirty="0">
                <a:latin typeface="Georgia"/>
                <a:ea typeface="Times New Roman"/>
              </a:rPr>
              <a:t>the </a:t>
            </a:r>
            <a:r>
              <a:rPr lang="en-US" dirty="0" smtClean="0">
                <a:latin typeface="Georgia"/>
                <a:ea typeface="Times New Roman"/>
              </a:rPr>
              <a:t>influence </a:t>
            </a:r>
            <a:r>
              <a:rPr lang="en-US" dirty="0">
                <a:latin typeface="Georgia"/>
                <a:ea typeface="Times New Roman"/>
              </a:rPr>
              <a:t>of the </a:t>
            </a:r>
            <a:r>
              <a:rPr lang="en-US" u="sng" dirty="0">
                <a:latin typeface="Georgia"/>
                <a:ea typeface="Times New Roman"/>
              </a:rPr>
              <a:t>True Blood Bought Born Again Church </a:t>
            </a:r>
            <a:r>
              <a:rPr lang="en-US" dirty="0" smtClean="0">
                <a:latin typeface="Georgia"/>
                <a:ea typeface="Times New Roman"/>
              </a:rPr>
              <a:t>diminishes </a:t>
            </a:r>
            <a:r>
              <a:rPr lang="en-US" dirty="0">
                <a:latin typeface="Georgia"/>
                <a:ea typeface="Times New Roman"/>
              </a:rPr>
              <a:t>in </a:t>
            </a:r>
            <a:endParaRPr lang="en-US" dirty="0" smtClean="0">
              <a:latin typeface="Georgia"/>
              <a:ea typeface="Times New Roman"/>
            </a:endParaRPr>
          </a:p>
          <a:p>
            <a:pPr marL="228600" marR="0" indent="-228600">
              <a:spcBef>
                <a:spcPts val="0"/>
              </a:spcBef>
              <a:spcAft>
                <a:spcPts val="0"/>
              </a:spcAft>
            </a:pPr>
            <a:r>
              <a:rPr lang="en-US" dirty="0" smtClean="0">
                <a:latin typeface="Georgia"/>
                <a:ea typeface="Times New Roman"/>
              </a:rPr>
              <a:t>America </a:t>
            </a:r>
            <a:r>
              <a:rPr lang="en-US" dirty="0">
                <a:latin typeface="Georgia"/>
                <a:ea typeface="Times New Roman"/>
              </a:rPr>
              <a:t>and the work and restraint of the Holy Spirit is </a:t>
            </a:r>
            <a:r>
              <a:rPr lang="en-US" dirty="0" smtClean="0">
                <a:latin typeface="Georgia"/>
                <a:ea typeface="Times New Roman"/>
              </a:rPr>
              <a:t>weakened </a:t>
            </a:r>
            <a:r>
              <a:rPr lang="en-US" dirty="0">
                <a:latin typeface="Georgia"/>
                <a:ea typeface="Times New Roman"/>
              </a:rPr>
              <a:t>by churches </a:t>
            </a:r>
            <a:endParaRPr lang="en-US" dirty="0" smtClean="0">
              <a:latin typeface="Georgia"/>
              <a:ea typeface="Times New Roman"/>
            </a:endParaRPr>
          </a:p>
          <a:p>
            <a:pPr marL="228600" marR="0" indent="-228600">
              <a:spcBef>
                <a:spcPts val="0"/>
              </a:spcBef>
              <a:spcAft>
                <a:spcPts val="0"/>
              </a:spcAft>
            </a:pPr>
            <a:r>
              <a:rPr lang="en-US" dirty="0" smtClean="0">
                <a:latin typeface="Georgia"/>
                <a:ea typeface="Times New Roman"/>
              </a:rPr>
              <a:t>that have </a:t>
            </a:r>
            <a:r>
              <a:rPr lang="en-US" dirty="0">
                <a:latin typeface="Georgia"/>
                <a:ea typeface="Times New Roman"/>
              </a:rPr>
              <a:t>a </a:t>
            </a:r>
            <a:r>
              <a:rPr lang="en-US" dirty="0" err="1">
                <a:latin typeface="Georgia"/>
                <a:ea typeface="Times New Roman"/>
              </a:rPr>
              <a:t>Christless</a:t>
            </a:r>
            <a:r>
              <a:rPr lang="en-US" dirty="0">
                <a:latin typeface="Georgia"/>
                <a:ea typeface="Times New Roman"/>
              </a:rPr>
              <a:t> Christianity and have </a:t>
            </a:r>
            <a:r>
              <a:rPr lang="en-US" dirty="0" smtClean="0">
                <a:latin typeface="Georgia"/>
                <a:ea typeface="Times New Roman"/>
              </a:rPr>
              <a:t>lost their way</a:t>
            </a:r>
            <a:r>
              <a:rPr lang="en-US" dirty="0">
                <a:latin typeface="Georgia"/>
                <a:ea typeface="Times New Roman"/>
              </a:rPr>
              <a:t>:( </a:t>
            </a:r>
            <a:r>
              <a:rPr lang="en-US" b="1" dirty="0">
                <a:latin typeface="Georgia"/>
                <a:ea typeface="Times New Roman"/>
                <a:cs typeface="Georgia"/>
              </a:rPr>
              <a:t>2Timothy 3:5</a:t>
            </a:r>
            <a:r>
              <a:rPr lang="en-US" dirty="0">
                <a:latin typeface="Georgia"/>
                <a:ea typeface="Times New Roman"/>
                <a:cs typeface="Georgia"/>
              </a:rPr>
              <a:t> </a:t>
            </a:r>
            <a:endParaRPr lang="en-US" dirty="0" smtClean="0">
              <a:latin typeface="Georgia"/>
              <a:ea typeface="Times New Roman"/>
              <a:cs typeface="Georgia"/>
            </a:endParaRPr>
          </a:p>
          <a:p>
            <a:pPr marL="228600" marR="0" indent="-228600">
              <a:spcBef>
                <a:spcPts val="0"/>
              </a:spcBef>
              <a:spcAft>
                <a:spcPts val="0"/>
              </a:spcAft>
            </a:pPr>
            <a:r>
              <a:rPr lang="en-US" dirty="0" smtClean="0">
                <a:latin typeface="Georgia"/>
                <a:ea typeface="Times New Roman"/>
                <a:cs typeface="Georgia"/>
              </a:rPr>
              <a:t>Having </a:t>
            </a:r>
            <a:r>
              <a:rPr lang="en-US" dirty="0">
                <a:latin typeface="Georgia"/>
                <a:ea typeface="Times New Roman"/>
                <a:cs typeface="Georgia"/>
              </a:rPr>
              <a:t>a form of </a:t>
            </a:r>
            <a:r>
              <a:rPr lang="en-US" dirty="0" smtClean="0">
                <a:latin typeface="Georgia"/>
                <a:ea typeface="Times New Roman"/>
                <a:cs typeface="Georgia"/>
              </a:rPr>
              <a:t>godliness</a:t>
            </a:r>
            <a:r>
              <a:rPr lang="en-US" dirty="0">
                <a:latin typeface="Georgia"/>
                <a:ea typeface="Times New Roman"/>
                <a:cs typeface="Georgia"/>
              </a:rPr>
              <a:t>, but denying </a:t>
            </a:r>
            <a:r>
              <a:rPr lang="en-US" dirty="0" smtClean="0">
                <a:latin typeface="Georgia"/>
                <a:ea typeface="Times New Roman"/>
                <a:cs typeface="Georgia"/>
              </a:rPr>
              <a:t>the Power thereof</a:t>
            </a:r>
            <a:r>
              <a:rPr lang="en-US" dirty="0">
                <a:latin typeface="Georgia"/>
                <a:ea typeface="Times New Roman"/>
                <a:cs typeface="Georgia"/>
              </a:rPr>
              <a:t>: from such turn </a:t>
            </a:r>
            <a:endParaRPr lang="en-US" dirty="0" smtClean="0">
              <a:latin typeface="Georgia"/>
              <a:ea typeface="Times New Roman"/>
              <a:cs typeface="Georgia"/>
            </a:endParaRPr>
          </a:p>
          <a:p>
            <a:pPr marL="228600" marR="0" indent="-228600">
              <a:spcBef>
                <a:spcPts val="0"/>
              </a:spcBef>
              <a:spcAft>
                <a:spcPts val="0"/>
              </a:spcAft>
            </a:pPr>
            <a:r>
              <a:rPr lang="en-US" dirty="0" smtClean="0">
                <a:latin typeface="Georgia"/>
                <a:ea typeface="Times New Roman"/>
                <a:cs typeface="Georgia"/>
              </a:rPr>
              <a:t>away</a:t>
            </a:r>
            <a:r>
              <a:rPr lang="en-US" dirty="0">
                <a:latin typeface="Georgia"/>
                <a:ea typeface="Times New Roman"/>
                <a:cs typeface="Georgia"/>
              </a:rPr>
              <a:t>.)  The works of Satan and his </a:t>
            </a:r>
            <a:r>
              <a:rPr lang="en-US" dirty="0" smtClean="0">
                <a:latin typeface="Georgia"/>
                <a:ea typeface="Times New Roman"/>
                <a:cs typeface="Georgia"/>
              </a:rPr>
              <a:t>demons </a:t>
            </a:r>
            <a:r>
              <a:rPr lang="en-US" dirty="0">
                <a:latin typeface="Georgia"/>
                <a:ea typeface="Times New Roman"/>
                <a:cs typeface="Georgia"/>
              </a:rPr>
              <a:t>will </a:t>
            </a:r>
            <a:r>
              <a:rPr lang="en-US" dirty="0" smtClean="0">
                <a:latin typeface="Georgia"/>
                <a:ea typeface="Times New Roman"/>
                <a:cs typeface="Georgia"/>
              </a:rPr>
              <a:t>increase</a:t>
            </a:r>
            <a:r>
              <a:rPr lang="en-US" dirty="0">
                <a:latin typeface="Georgia"/>
                <a:ea typeface="Times New Roman"/>
                <a:cs typeface="Georgia"/>
              </a:rPr>
              <a:t>, including </a:t>
            </a:r>
            <a:r>
              <a:rPr lang="en-US" dirty="0" smtClean="0">
                <a:latin typeface="Georgia"/>
                <a:ea typeface="Times New Roman"/>
                <a:cs typeface="Georgia"/>
              </a:rPr>
              <a:t>the</a:t>
            </a:r>
          </a:p>
          <a:p>
            <a:pPr marL="228600" marR="0" indent="-228600">
              <a:spcBef>
                <a:spcPts val="0"/>
              </a:spcBef>
              <a:spcAft>
                <a:spcPts val="0"/>
              </a:spcAft>
            </a:pPr>
            <a:r>
              <a:rPr lang="en-US" dirty="0" smtClean="0">
                <a:latin typeface="Georgia"/>
                <a:ea typeface="Times New Roman"/>
                <a:cs typeface="Georgia"/>
              </a:rPr>
              <a:t>following</a:t>
            </a:r>
            <a:r>
              <a:rPr lang="en-US" dirty="0">
                <a:latin typeface="Georgia"/>
                <a:ea typeface="Times New Roman"/>
                <a:cs typeface="Georgia"/>
              </a:rPr>
              <a:t>:</a:t>
            </a:r>
            <a:endParaRPr lang="en-US" dirty="0">
              <a:effectLst/>
              <a:latin typeface="Times New Roman"/>
              <a:ea typeface="Times New Roman"/>
            </a:endParaRPr>
          </a:p>
        </p:txBody>
      </p:sp>
    </p:spTree>
    <p:extLst>
      <p:ext uri="{BB962C8B-B14F-4D97-AF65-F5344CB8AC3E}">
        <p14:creationId xmlns:p14="http://schemas.microsoft.com/office/powerpoint/2010/main" val="1200760810"/>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upload.wikimedia.org/wikipedia/commons/d/d4/Fox_News_Channel_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695739"/>
            <a:ext cx="4343400" cy="244833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81000" y="3429000"/>
            <a:ext cx="8382000" cy="1785104"/>
          </a:xfrm>
          <a:prstGeom prst="rect">
            <a:avLst/>
          </a:prstGeom>
        </p:spPr>
        <p:txBody>
          <a:bodyPr wrap="square">
            <a:spAutoFit/>
          </a:bodyPr>
          <a:lstStyle/>
          <a:p>
            <a:pPr algn="ctr"/>
            <a:r>
              <a:rPr lang="en-US" sz="2800" b="1" dirty="0"/>
              <a:t>Satanic Temple unveils goat-headed statue in Detroit</a:t>
            </a:r>
          </a:p>
          <a:p>
            <a:pPr algn="ctr" fontAlgn="t"/>
            <a:endParaRPr lang="en-US" sz="2800" dirty="0" smtClean="0"/>
          </a:p>
          <a:p>
            <a:pPr algn="ctr" fontAlgn="t"/>
            <a:endParaRPr lang="en-US" dirty="0"/>
          </a:p>
          <a:p>
            <a:pPr algn="ctr" fontAlgn="t"/>
            <a:r>
              <a:rPr lang="en-US" dirty="0" smtClean="0"/>
              <a:t>By</a:t>
            </a:r>
            <a:r>
              <a:rPr lang="en-US" dirty="0"/>
              <a:t> </a:t>
            </a:r>
            <a:r>
              <a:rPr lang="en-US" b="1" dirty="0"/>
              <a:t>Cody </a:t>
            </a:r>
            <a:r>
              <a:rPr lang="en-US" b="1" dirty="0" err="1"/>
              <a:t>Derespina</a:t>
            </a:r>
            <a:endParaRPr lang="en-US" dirty="0"/>
          </a:p>
          <a:p>
            <a:pPr algn="ctr" fontAlgn="t"/>
            <a:r>
              <a:rPr lang="en-US" dirty="0"/>
              <a:t>Published July 27, </a:t>
            </a:r>
            <a:r>
              <a:rPr lang="en-US" dirty="0" smtClean="0"/>
              <a:t>2015 FoxNews.com</a:t>
            </a:r>
            <a:endParaRPr lang="en-US" dirty="0"/>
          </a:p>
        </p:txBody>
      </p:sp>
    </p:spTree>
    <p:extLst>
      <p:ext uri="{BB962C8B-B14F-4D97-AF65-F5344CB8AC3E}">
        <p14:creationId xmlns:p14="http://schemas.microsoft.com/office/powerpoint/2010/main" val="3577734036"/>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1750"/>
                                        <p:tgtEl>
                                          <p:spTgt spid="2052"/>
                                        </p:tgtEl>
                                      </p:cBhvr>
                                    </p:animEffect>
                                    <p:anim calcmode="lin" valueType="num">
                                      <p:cBhvr>
                                        <p:cTn id="8" dur="1750" fill="hold"/>
                                        <p:tgtEl>
                                          <p:spTgt spid="2052"/>
                                        </p:tgtEl>
                                        <p:attrNameLst>
                                          <p:attrName>ppt_x</p:attrName>
                                        </p:attrNameLst>
                                      </p:cBhvr>
                                      <p:tavLst>
                                        <p:tav tm="0">
                                          <p:val>
                                            <p:strVal val="#ppt_x"/>
                                          </p:val>
                                        </p:tav>
                                        <p:tav tm="100000">
                                          <p:val>
                                            <p:strVal val="#ppt_x"/>
                                          </p:val>
                                        </p:tav>
                                      </p:tavLst>
                                    </p:anim>
                                    <p:anim calcmode="lin" valueType="num">
                                      <p:cBhvr>
                                        <p:cTn id="9" dur="1750" fill="hold"/>
                                        <p:tgtEl>
                                          <p:spTgt spid="2052"/>
                                        </p:tgtEl>
                                        <p:attrNameLst>
                                          <p:attrName>ppt_y</p:attrName>
                                        </p:attrNameLst>
                                      </p:cBhvr>
                                      <p:tavLst>
                                        <p:tav tm="0">
                                          <p:val>
                                            <p:strVal val="#ppt_y-.1"/>
                                          </p:val>
                                        </p:tav>
                                        <p:tav tm="100000">
                                          <p:val>
                                            <p:strVal val="#ppt_y"/>
                                          </p:val>
                                        </p:tav>
                                      </p:tavLst>
                                    </p:anim>
                                  </p:childTnLst>
                                </p:cTn>
                              </p:par>
                            </p:childTnLst>
                          </p:cTn>
                        </p:par>
                        <p:par>
                          <p:cTn id="10" fill="hold">
                            <p:stCondLst>
                              <p:cond delay="1750"/>
                            </p:stCondLst>
                            <p:childTnLst>
                              <p:par>
                                <p:cTn id="11" presetID="9"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1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1447800"/>
            <a:ext cx="8458200" cy="3139321"/>
          </a:xfrm>
          <a:prstGeom prst="rect">
            <a:avLst/>
          </a:prstGeom>
        </p:spPr>
        <p:txBody>
          <a:bodyPr wrap="square">
            <a:spAutoFit/>
          </a:bodyPr>
          <a:lstStyle/>
          <a:p>
            <a:pPr marL="342900" marR="0" lvl="0" indent="-342900">
              <a:spcBef>
                <a:spcPts val="0"/>
              </a:spcBef>
              <a:spcAft>
                <a:spcPts val="0"/>
              </a:spcAft>
              <a:buFont typeface="Wingdings" pitchFamily="2" charset="2"/>
              <a:buChar char="q"/>
            </a:pPr>
            <a:r>
              <a:rPr lang="en-US" b="1" dirty="0">
                <a:latin typeface="Georgia"/>
                <a:ea typeface="Times New Roman"/>
                <a:cs typeface="Georgia"/>
              </a:rPr>
              <a:t>Spreading False Doctrine in the Church.</a:t>
            </a:r>
            <a:endParaRPr lang="en-US" b="1" dirty="0">
              <a:latin typeface="Times New Roman"/>
              <a:ea typeface="Times New Roman"/>
            </a:endParaRPr>
          </a:p>
          <a:p>
            <a:pPr marL="15240" marR="0">
              <a:spcBef>
                <a:spcPts val="0"/>
              </a:spcBef>
              <a:spcAft>
                <a:spcPts val="0"/>
              </a:spcAft>
            </a:pPr>
            <a:r>
              <a:rPr lang="en-US" b="1" dirty="0">
                <a:latin typeface="Georgia"/>
                <a:ea typeface="Times New Roman"/>
                <a:cs typeface="Georgia"/>
              </a:rPr>
              <a:t> </a:t>
            </a:r>
            <a:endParaRPr lang="en-US" b="1" dirty="0">
              <a:latin typeface="Times New Roman"/>
              <a:ea typeface="Times New Roman"/>
            </a:endParaRPr>
          </a:p>
          <a:p>
            <a:pPr marL="228600" marR="0" indent="-228600">
              <a:spcBef>
                <a:spcPts val="0"/>
              </a:spcBef>
              <a:spcAft>
                <a:spcPts val="0"/>
              </a:spcAft>
            </a:pPr>
            <a:r>
              <a:rPr lang="en-US" b="1" dirty="0">
                <a:latin typeface="Georgia"/>
                <a:ea typeface="Times New Roman"/>
                <a:cs typeface="Georgia"/>
              </a:rPr>
              <a:t>I Timothy 4:1-3</a:t>
            </a:r>
            <a:endParaRPr lang="en-US" dirty="0">
              <a:latin typeface="Times New Roman"/>
              <a:ea typeface="Times New Roman"/>
            </a:endParaRPr>
          </a:p>
          <a:p>
            <a:pPr marL="228600" marR="0" indent="-228600">
              <a:spcBef>
                <a:spcPts val="0"/>
              </a:spcBef>
              <a:spcAft>
                <a:spcPts val="0"/>
              </a:spcAft>
            </a:pPr>
            <a:r>
              <a:rPr lang="en-US" dirty="0">
                <a:latin typeface="Georgia"/>
                <a:ea typeface="Times New Roman"/>
                <a:cs typeface="Georgia"/>
              </a:rPr>
              <a:t> </a:t>
            </a:r>
            <a:endParaRPr lang="en-US" dirty="0">
              <a:latin typeface="Times New Roman"/>
              <a:ea typeface="Times New Roman"/>
            </a:endParaRPr>
          </a:p>
          <a:p>
            <a:pPr marL="228600" marR="0" indent="-228600">
              <a:spcBef>
                <a:spcPts val="0"/>
              </a:spcBef>
              <a:spcAft>
                <a:spcPts val="0"/>
              </a:spcAft>
            </a:pPr>
            <a:r>
              <a:rPr lang="en-US" dirty="0">
                <a:latin typeface="Georgia"/>
                <a:ea typeface="Times New Roman"/>
                <a:cs typeface="Georgia"/>
              </a:rPr>
              <a:t>1Now the Spirit </a:t>
            </a:r>
            <a:r>
              <a:rPr lang="en-US" dirty="0" err="1">
                <a:latin typeface="Georgia"/>
                <a:ea typeface="Times New Roman"/>
                <a:cs typeface="Georgia"/>
              </a:rPr>
              <a:t>speaketh</a:t>
            </a:r>
            <a:r>
              <a:rPr lang="en-US" dirty="0">
                <a:latin typeface="Georgia"/>
                <a:ea typeface="Times New Roman"/>
                <a:cs typeface="Georgia"/>
              </a:rPr>
              <a:t> expressly, that in the latter times some shall depart </a:t>
            </a:r>
            <a:endParaRPr lang="en-US" dirty="0" smtClean="0">
              <a:latin typeface="Georgia"/>
              <a:ea typeface="Times New Roman"/>
              <a:cs typeface="Georgia"/>
            </a:endParaRPr>
          </a:p>
          <a:p>
            <a:pPr marL="228600" marR="0" indent="-228600">
              <a:spcBef>
                <a:spcPts val="0"/>
              </a:spcBef>
              <a:spcAft>
                <a:spcPts val="0"/>
              </a:spcAft>
            </a:pPr>
            <a:r>
              <a:rPr lang="en-US" dirty="0" smtClean="0">
                <a:latin typeface="Georgia"/>
                <a:ea typeface="Times New Roman"/>
                <a:cs typeface="Georgia"/>
              </a:rPr>
              <a:t>from </a:t>
            </a:r>
            <a:r>
              <a:rPr lang="en-US" dirty="0">
                <a:latin typeface="Georgia"/>
                <a:ea typeface="Times New Roman"/>
                <a:cs typeface="Georgia"/>
              </a:rPr>
              <a:t>the faith, </a:t>
            </a:r>
            <a:r>
              <a:rPr lang="en-US" u="sng" dirty="0" smtClean="0">
                <a:latin typeface="Georgia"/>
                <a:ea typeface="Times New Roman"/>
                <a:cs typeface="Georgia"/>
              </a:rPr>
              <a:t>giving </a:t>
            </a:r>
            <a:r>
              <a:rPr lang="en-US" u="sng" dirty="0">
                <a:latin typeface="Georgia"/>
                <a:ea typeface="Times New Roman"/>
                <a:cs typeface="Georgia"/>
              </a:rPr>
              <a:t>heed to seducing spirits, and doctrines of devils; </a:t>
            </a:r>
            <a:endParaRPr lang="en-US" dirty="0">
              <a:latin typeface="Times New Roman"/>
              <a:ea typeface="Times New Roman"/>
            </a:endParaRPr>
          </a:p>
          <a:p>
            <a:pPr marL="228600" marR="0" indent="-228600">
              <a:spcBef>
                <a:spcPts val="0"/>
              </a:spcBef>
              <a:spcAft>
                <a:spcPts val="0"/>
              </a:spcAft>
            </a:pPr>
            <a:r>
              <a:rPr lang="en-US" dirty="0">
                <a:latin typeface="Georgia"/>
                <a:ea typeface="Times New Roman"/>
                <a:cs typeface="Georgia"/>
              </a:rPr>
              <a:t>2Speaking lies in hypocrisy; having their conscience seared with a hot iron; </a:t>
            </a:r>
            <a:endParaRPr lang="en-US" dirty="0">
              <a:latin typeface="Times New Roman"/>
              <a:ea typeface="Times New Roman"/>
            </a:endParaRPr>
          </a:p>
          <a:p>
            <a:pPr marL="228600" marR="0" indent="-228600">
              <a:spcBef>
                <a:spcPts val="0"/>
              </a:spcBef>
              <a:spcAft>
                <a:spcPts val="0"/>
              </a:spcAft>
            </a:pPr>
            <a:r>
              <a:rPr lang="en-US" dirty="0">
                <a:latin typeface="Georgia"/>
                <a:ea typeface="Times New Roman"/>
                <a:cs typeface="Georgia"/>
              </a:rPr>
              <a:t>3Forbidding to marry, </a:t>
            </a:r>
            <a:r>
              <a:rPr lang="en-US" i="1" dirty="0">
                <a:latin typeface="Georgia"/>
                <a:ea typeface="Times New Roman"/>
                <a:cs typeface="Georgia"/>
              </a:rPr>
              <a:t>and commanding</a:t>
            </a:r>
            <a:r>
              <a:rPr lang="en-US" dirty="0">
                <a:latin typeface="Georgia"/>
                <a:ea typeface="Times New Roman"/>
                <a:cs typeface="Georgia"/>
              </a:rPr>
              <a:t> to abstain from meats, which God hath </a:t>
            </a:r>
            <a:endParaRPr lang="en-US" dirty="0" smtClean="0">
              <a:latin typeface="Georgia"/>
              <a:ea typeface="Times New Roman"/>
              <a:cs typeface="Georgia"/>
            </a:endParaRPr>
          </a:p>
          <a:p>
            <a:pPr marL="228600" marR="0" indent="-228600">
              <a:spcBef>
                <a:spcPts val="0"/>
              </a:spcBef>
              <a:spcAft>
                <a:spcPts val="0"/>
              </a:spcAft>
            </a:pPr>
            <a:r>
              <a:rPr lang="en-US" dirty="0" smtClean="0">
                <a:latin typeface="Georgia"/>
                <a:ea typeface="Times New Roman"/>
                <a:cs typeface="Georgia"/>
              </a:rPr>
              <a:t>created </a:t>
            </a:r>
            <a:r>
              <a:rPr lang="en-US" dirty="0">
                <a:latin typeface="Georgia"/>
                <a:ea typeface="Times New Roman"/>
                <a:cs typeface="Georgia"/>
              </a:rPr>
              <a:t>to be </a:t>
            </a:r>
            <a:r>
              <a:rPr lang="en-US" dirty="0" smtClean="0">
                <a:latin typeface="Georgia"/>
                <a:ea typeface="Times New Roman"/>
                <a:cs typeface="Georgia"/>
              </a:rPr>
              <a:t>received </a:t>
            </a:r>
            <a:r>
              <a:rPr lang="en-US" dirty="0">
                <a:latin typeface="Georgia"/>
                <a:ea typeface="Times New Roman"/>
                <a:cs typeface="Georgia"/>
              </a:rPr>
              <a:t>with thanksgiving of them which believe and know the </a:t>
            </a:r>
            <a:endParaRPr lang="en-US" dirty="0" smtClean="0">
              <a:latin typeface="Georgia"/>
              <a:ea typeface="Times New Roman"/>
              <a:cs typeface="Georgia"/>
            </a:endParaRPr>
          </a:p>
          <a:p>
            <a:pPr marL="228600" marR="0" indent="-228600">
              <a:spcBef>
                <a:spcPts val="0"/>
              </a:spcBef>
              <a:spcAft>
                <a:spcPts val="0"/>
              </a:spcAft>
            </a:pPr>
            <a:r>
              <a:rPr lang="en-US" dirty="0" smtClean="0">
                <a:latin typeface="Georgia"/>
                <a:ea typeface="Times New Roman"/>
                <a:cs typeface="Georgia"/>
              </a:rPr>
              <a:t>truth</a:t>
            </a:r>
            <a:r>
              <a:rPr lang="en-US" dirty="0">
                <a:latin typeface="Georgia"/>
                <a:ea typeface="Times New Roman"/>
                <a:cs typeface="Georgia"/>
              </a:rPr>
              <a:t>. </a:t>
            </a:r>
            <a:endParaRPr lang="en-US" dirty="0">
              <a:latin typeface="Times New Roman"/>
              <a:ea typeface="Times New Roman"/>
            </a:endParaRPr>
          </a:p>
          <a:p>
            <a:pPr marL="228600" marR="0" indent="-228600">
              <a:spcBef>
                <a:spcPts val="0"/>
              </a:spcBef>
              <a:spcAft>
                <a:spcPts val="0"/>
              </a:spcAft>
            </a:pPr>
            <a:r>
              <a:rPr lang="en-US" dirty="0">
                <a:latin typeface="Georgia"/>
                <a:ea typeface="Times New Roman"/>
                <a:cs typeface="Georgia"/>
              </a:rPr>
              <a:t> </a:t>
            </a:r>
            <a:endParaRPr lang="en-US" dirty="0">
              <a:effectLst/>
              <a:latin typeface="Times New Roman"/>
              <a:ea typeface="Times New Roman"/>
            </a:endParaRPr>
          </a:p>
        </p:txBody>
      </p:sp>
    </p:spTree>
    <p:extLst>
      <p:ext uri="{BB962C8B-B14F-4D97-AF65-F5344CB8AC3E}">
        <p14:creationId xmlns:p14="http://schemas.microsoft.com/office/powerpoint/2010/main" val="3914379168"/>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9874" y="179539"/>
            <a:ext cx="8839200" cy="6463308"/>
          </a:xfrm>
          <a:prstGeom prst="rect">
            <a:avLst/>
          </a:prstGeom>
        </p:spPr>
        <p:txBody>
          <a:bodyPr wrap="square">
            <a:spAutoFit/>
          </a:bodyPr>
          <a:lstStyle/>
          <a:p>
            <a:pPr marL="342900" lvl="0" indent="-342900">
              <a:spcBef>
                <a:spcPts val="0"/>
              </a:spcBef>
              <a:spcAft>
                <a:spcPts val="0"/>
              </a:spcAft>
              <a:buFont typeface="Wingdings" pitchFamily="2" charset="2"/>
              <a:buChar char="q"/>
            </a:pPr>
            <a:r>
              <a:rPr lang="en-US" b="1" dirty="0">
                <a:latin typeface="Georgia"/>
                <a:ea typeface="Times New Roman"/>
              </a:rPr>
              <a:t>Continued and Increased Worship of Satan and Demons in the Coming Perilous Times and Tribulation</a:t>
            </a:r>
            <a:endParaRPr lang="en-US" sz="3600" b="1" dirty="0">
              <a:latin typeface="Times New Roman"/>
              <a:ea typeface="Times New Roman"/>
            </a:endParaRPr>
          </a:p>
          <a:p>
            <a:pPr marL="15240">
              <a:spcBef>
                <a:spcPts val="0"/>
              </a:spcBef>
              <a:spcAft>
                <a:spcPts val="0"/>
              </a:spcAft>
            </a:pPr>
            <a:r>
              <a:rPr lang="en-US" b="1" dirty="0">
                <a:latin typeface="Georgia"/>
                <a:ea typeface="Times New Roman"/>
              </a:rPr>
              <a:t> </a:t>
            </a:r>
            <a:endParaRPr lang="en-US" sz="3600" b="1" dirty="0">
              <a:latin typeface="Times New Roman"/>
              <a:ea typeface="Times New Roman"/>
            </a:endParaRPr>
          </a:p>
          <a:p>
            <a:pPr marL="228600" marR="0" indent="-228600">
              <a:spcBef>
                <a:spcPts val="0"/>
              </a:spcBef>
              <a:spcAft>
                <a:spcPts val="0"/>
              </a:spcAft>
            </a:pPr>
            <a:r>
              <a:rPr lang="en-US" b="1" dirty="0">
                <a:latin typeface="Georgia"/>
                <a:ea typeface="Times New Roman"/>
                <a:cs typeface="Georgia"/>
              </a:rPr>
              <a:t>1Corinthians 10:20</a:t>
            </a:r>
            <a:r>
              <a:rPr lang="en-US" dirty="0">
                <a:latin typeface="Georgia"/>
                <a:ea typeface="Times New Roman"/>
                <a:cs typeface="Georgia"/>
              </a:rPr>
              <a:t>  But </a:t>
            </a:r>
            <a:r>
              <a:rPr lang="en-US" i="1" dirty="0">
                <a:latin typeface="Georgia"/>
                <a:ea typeface="Times New Roman"/>
                <a:cs typeface="Georgia"/>
              </a:rPr>
              <a:t>I say</a:t>
            </a:r>
            <a:r>
              <a:rPr lang="en-US" i="1" dirty="0">
                <a:solidFill>
                  <a:srgbClr val="808080"/>
                </a:solidFill>
                <a:latin typeface="Georgia"/>
                <a:ea typeface="Times New Roman"/>
                <a:cs typeface="Georgia"/>
              </a:rPr>
              <a:t>,</a:t>
            </a:r>
            <a:r>
              <a:rPr lang="en-US" dirty="0">
                <a:latin typeface="Georgia"/>
                <a:ea typeface="Times New Roman"/>
                <a:cs typeface="Georgia"/>
              </a:rPr>
              <a:t> that the things which the Gentiles sacrifice, </a:t>
            </a:r>
            <a:r>
              <a:rPr lang="en-US" u="sng" dirty="0">
                <a:latin typeface="Georgia"/>
                <a:ea typeface="Times New Roman"/>
                <a:cs typeface="Georgia"/>
              </a:rPr>
              <a:t>they </a:t>
            </a:r>
            <a:endParaRPr lang="en-US" u="sng" dirty="0" smtClean="0">
              <a:latin typeface="Georgia"/>
              <a:ea typeface="Times New Roman"/>
              <a:cs typeface="Georgia"/>
            </a:endParaRPr>
          </a:p>
          <a:p>
            <a:pPr marL="228600" marR="0" indent="-228600">
              <a:spcBef>
                <a:spcPts val="0"/>
              </a:spcBef>
              <a:spcAft>
                <a:spcPts val="0"/>
              </a:spcAft>
            </a:pPr>
            <a:r>
              <a:rPr lang="en-US" u="sng" dirty="0" smtClean="0">
                <a:latin typeface="Georgia"/>
                <a:ea typeface="Times New Roman"/>
                <a:cs typeface="Georgia"/>
              </a:rPr>
              <a:t>sacrifice </a:t>
            </a:r>
            <a:r>
              <a:rPr lang="en-US" u="sng" dirty="0">
                <a:latin typeface="Georgia"/>
                <a:ea typeface="Times New Roman"/>
                <a:cs typeface="Georgia"/>
              </a:rPr>
              <a:t>to </a:t>
            </a:r>
            <a:r>
              <a:rPr lang="en-US" u="sng" dirty="0" smtClean="0">
                <a:latin typeface="Georgia"/>
                <a:ea typeface="Times New Roman"/>
                <a:cs typeface="Georgia"/>
              </a:rPr>
              <a:t>devils</a:t>
            </a:r>
            <a:r>
              <a:rPr lang="en-US" u="sng" dirty="0">
                <a:latin typeface="Georgia"/>
                <a:ea typeface="Times New Roman"/>
                <a:cs typeface="Georgia"/>
              </a:rPr>
              <a:t>, and not to God: and I would not that ye should have fellowship </a:t>
            </a:r>
            <a:endParaRPr lang="en-US" u="sng" dirty="0" smtClean="0">
              <a:latin typeface="Georgia"/>
              <a:ea typeface="Times New Roman"/>
              <a:cs typeface="Georgia"/>
            </a:endParaRPr>
          </a:p>
          <a:p>
            <a:pPr marL="228600" marR="0" indent="-228600">
              <a:spcBef>
                <a:spcPts val="0"/>
              </a:spcBef>
              <a:spcAft>
                <a:spcPts val="0"/>
              </a:spcAft>
            </a:pPr>
            <a:r>
              <a:rPr lang="en-US" u="sng" dirty="0" smtClean="0">
                <a:latin typeface="Georgia"/>
                <a:ea typeface="Times New Roman"/>
                <a:cs typeface="Georgia"/>
              </a:rPr>
              <a:t>with </a:t>
            </a:r>
            <a:r>
              <a:rPr lang="en-US" u="sng" dirty="0">
                <a:latin typeface="Georgia"/>
                <a:ea typeface="Times New Roman"/>
                <a:cs typeface="Georgia"/>
              </a:rPr>
              <a:t>devils. </a:t>
            </a:r>
            <a:endParaRPr lang="en-US" dirty="0">
              <a:latin typeface="Times New Roman"/>
              <a:ea typeface="Times New Roman"/>
            </a:endParaRPr>
          </a:p>
          <a:p>
            <a:pPr marL="228600" marR="0" indent="-228600">
              <a:spcBef>
                <a:spcPts val="0"/>
              </a:spcBef>
              <a:spcAft>
                <a:spcPts val="0"/>
              </a:spcAft>
            </a:pPr>
            <a:r>
              <a:rPr lang="en-US" b="1" dirty="0">
                <a:latin typeface="Georgia"/>
                <a:ea typeface="Times New Roman"/>
                <a:cs typeface="Georgia"/>
              </a:rPr>
              <a:t> </a:t>
            </a:r>
            <a:endParaRPr lang="en-US" dirty="0">
              <a:latin typeface="Times New Roman"/>
              <a:ea typeface="Times New Roman"/>
            </a:endParaRPr>
          </a:p>
          <a:p>
            <a:pPr marL="228600" marR="0" indent="-228600">
              <a:spcBef>
                <a:spcPts val="0"/>
              </a:spcBef>
              <a:spcAft>
                <a:spcPts val="0"/>
              </a:spcAft>
            </a:pPr>
            <a:r>
              <a:rPr lang="en-US" b="1" dirty="0">
                <a:latin typeface="Georgia"/>
                <a:ea typeface="Times New Roman"/>
                <a:cs typeface="Georgia"/>
              </a:rPr>
              <a:t>Revelation 9:20</a:t>
            </a:r>
            <a:r>
              <a:rPr lang="en-US" dirty="0">
                <a:latin typeface="Georgia"/>
                <a:ea typeface="Times New Roman"/>
                <a:cs typeface="Georgia"/>
              </a:rPr>
              <a:t>And the rest of the men which were not killed by these plagues yet </a:t>
            </a:r>
            <a:endParaRPr lang="en-US" dirty="0" smtClean="0">
              <a:latin typeface="Georgia"/>
              <a:ea typeface="Times New Roman"/>
              <a:cs typeface="Georgia"/>
            </a:endParaRPr>
          </a:p>
          <a:p>
            <a:pPr marL="228600" marR="0" indent="-228600">
              <a:spcBef>
                <a:spcPts val="0"/>
              </a:spcBef>
              <a:spcAft>
                <a:spcPts val="0"/>
              </a:spcAft>
            </a:pPr>
            <a:r>
              <a:rPr lang="en-US" dirty="0" smtClean="0">
                <a:latin typeface="Georgia"/>
                <a:ea typeface="Times New Roman"/>
                <a:cs typeface="Georgia"/>
              </a:rPr>
              <a:t>repented </a:t>
            </a:r>
            <a:r>
              <a:rPr lang="en-US" dirty="0">
                <a:latin typeface="Georgia"/>
                <a:ea typeface="Times New Roman"/>
                <a:cs typeface="Georgia"/>
              </a:rPr>
              <a:t>not </a:t>
            </a:r>
            <a:r>
              <a:rPr lang="en-US" dirty="0" smtClean="0">
                <a:latin typeface="Georgia"/>
                <a:ea typeface="Times New Roman"/>
                <a:cs typeface="Georgia"/>
              </a:rPr>
              <a:t>of </a:t>
            </a:r>
            <a:r>
              <a:rPr lang="en-US" dirty="0">
                <a:latin typeface="Georgia"/>
                <a:ea typeface="Times New Roman"/>
                <a:cs typeface="Georgia"/>
              </a:rPr>
              <a:t>the works of their hands, </a:t>
            </a:r>
            <a:r>
              <a:rPr lang="en-US" u="sng" dirty="0">
                <a:latin typeface="Georgia"/>
                <a:ea typeface="Times New Roman"/>
                <a:cs typeface="Georgia"/>
              </a:rPr>
              <a:t>that they should not worship devils</a:t>
            </a:r>
            <a:r>
              <a:rPr lang="en-US" dirty="0">
                <a:latin typeface="Georgia"/>
                <a:ea typeface="Times New Roman"/>
                <a:cs typeface="Georgia"/>
              </a:rPr>
              <a:t>, and </a:t>
            </a:r>
            <a:endParaRPr lang="en-US" dirty="0" smtClean="0">
              <a:latin typeface="Georgia"/>
              <a:ea typeface="Times New Roman"/>
              <a:cs typeface="Georgia"/>
            </a:endParaRPr>
          </a:p>
          <a:p>
            <a:pPr marL="228600" marR="0" indent="-228600">
              <a:spcBef>
                <a:spcPts val="0"/>
              </a:spcBef>
              <a:spcAft>
                <a:spcPts val="0"/>
              </a:spcAft>
            </a:pPr>
            <a:r>
              <a:rPr lang="en-US" dirty="0" smtClean="0">
                <a:latin typeface="Georgia"/>
                <a:ea typeface="Times New Roman"/>
                <a:cs typeface="Georgia"/>
              </a:rPr>
              <a:t>idols </a:t>
            </a:r>
            <a:r>
              <a:rPr lang="en-US" dirty="0">
                <a:latin typeface="Georgia"/>
                <a:ea typeface="Times New Roman"/>
                <a:cs typeface="Georgia"/>
              </a:rPr>
              <a:t>of gold, and silver, and </a:t>
            </a:r>
            <a:r>
              <a:rPr lang="en-US" dirty="0" smtClean="0">
                <a:latin typeface="Georgia"/>
                <a:ea typeface="Times New Roman"/>
                <a:cs typeface="Georgia"/>
              </a:rPr>
              <a:t>brass</a:t>
            </a:r>
            <a:r>
              <a:rPr lang="en-US" dirty="0">
                <a:latin typeface="Georgia"/>
                <a:ea typeface="Times New Roman"/>
                <a:cs typeface="Georgia"/>
              </a:rPr>
              <a:t>, and stone, and of wood: which neither can see, </a:t>
            </a:r>
            <a:endParaRPr lang="en-US" dirty="0" smtClean="0">
              <a:latin typeface="Georgia"/>
              <a:ea typeface="Times New Roman"/>
              <a:cs typeface="Georgia"/>
            </a:endParaRPr>
          </a:p>
          <a:p>
            <a:pPr marL="228600" marR="0" indent="-228600">
              <a:spcBef>
                <a:spcPts val="0"/>
              </a:spcBef>
              <a:spcAft>
                <a:spcPts val="0"/>
              </a:spcAft>
            </a:pPr>
            <a:r>
              <a:rPr lang="en-US" dirty="0" smtClean="0">
                <a:latin typeface="Georgia"/>
                <a:ea typeface="Times New Roman"/>
                <a:cs typeface="Georgia"/>
              </a:rPr>
              <a:t>nor </a:t>
            </a:r>
            <a:r>
              <a:rPr lang="en-US" dirty="0">
                <a:latin typeface="Georgia"/>
                <a:ea typeface="Times New Roman"/>
                <a:cs typeface="Georgia"/>
              </a:rPr>
              <a:t>hear, nor walk: </a:t>
            </a:r>
            <a:endParaRPr lang="en-US" dirty="0">
              <a:latin typeface="Times New Roman"/>
              <a:ea typeface="Times New Roman"/>
            </a:endParaRPr>
          </a:p>
          <a:p>
            <a:pPr marL="15240">
              <a:spcBef>
                <a:spcPts val="0"/>
              </a:spcBef>
              <a:spcAft>
                <a:spcPts val="0"/>
              </a:spcAft>
            </a:pPr>
            <a:r>
              <a:rPr lang="en-US" dirty="0">
                <a:latin typeface="Georgia"/>
                <a:ea typeface="Times New Roman"/>
              </a:rPr>
              <a:t> </a:t>
            </a:r>
            <a:endParaRPr lang="en-US" sz="3600" dirty="0">
              <a:latin typeface="Times New Roman"/>
              <a:ea typeface="Times New Roman"/>
            </a:endParaRPr>
          </a:p>
          <a:p>
            <a:pPr marL="285750" indent="-285750">
              <a:buFont typeface="Wingdings" pitchFamily="2" charset="2"/>
              <a:buChar char="q"/>
            </a:pPr>
            <a:r>
              <a:rPr lang="en-US" dirty="0">
                <a:latin typeface="Georgia"/>
                <a:ea typeface="Times New Roman"/>
              </a:rPr>
              <a:t> </a:t>
            </a:r>
            <a:r>
              <a:rPr lang="en-US" b="1" dirty="0" smtClean="0">
                <a:latin typeface="Georgia"/>
                <a:ea typeface="Times New Roman"/>
              </a:rPr>
              <a:t>Perform miracles and deceptions</a:t>
            </a:r>
            <a:r>
              <a:rPr lang="en-US" dirty="0" smtClean="0">
                <a:latin typeface="Georgia"/>
                <a:ea typeface="Times New Roman"/>
              </a:rPr>
              <a:t>.</a:t>
            </a:r>
          </a:p>
          <a:p>
            <a:endParaRPr lang="en-US" dirty="0">
              <a:latin typeface="Georgia"/>
              <a:ea typeface="Times New Roman"/>
            </a:endParaRPr>
          </a:p>
          <a:p>
            <a:r>
              <a:rPr lang="en-US" b="1" dirty="0" smtClean="0">
                <a:latin typeface="Georgia"/>
                <a:ea typeface="Times New Roman"/>
              </a:rPr>
              <a:t>Revelation 16:13-14  </a:t>
            </a:r>
            <a:r>
              <a:rPr lang="en-US" dirty="0" smtClean="0">
                <a:latin typeface="Georgia"/>
                <a:ea typeface="Times New Roman"/>
              </a:rPr>
              <a:t>13And </a:t>
            </a:r>
            <a:r>
              <a:rPr lang="en-US" dirty="0">
                <a:latin typeface="Georgia"/>
                <a:ea typeface="Times New Roman"/>
              </a:rPr>
              <a:t>I saw three unclean spirits like frogs come out of the mouth of the dragon, and out of the mouth of the beast, and out of the mouth of the false prophet. </a:t>
            </a:r>
          </a:p>
          <a:p>
            <a:r>
              <a:rPr lang="en-US" dirty="0" smtClean="0">
                <a:latin typeface="Georgia"/>
                <a:ea typeface="Times New Roman"/>
              </a:rPr>
              <a:t>14 </a:t>
            </a:r>
            <a:r>
              <a:rPr lang="en-US" u="sng" dirty="0" smtClean="0">
                <a:latin typeface="Georgia"/>
                <a:ea typeface="Times New Roman"/>
              </a:rPr>
              <a:t>For </a:t>
            </a:r>
            <a:r>
              <a:rPr lang="en-US" u="sng" dirty="0">
                <a:latin typeface="Georgia"/>
                <a:ea typeface="Times New Roman"/>
              </a:rPr>
              <a:t>they are the spirits of devils, working miracles</a:t>
            </a:r>
            <a:r>
              <a:rPr lang="en-US" dirty="0">
                <a:latin typeface="Georgia"/>
                <a:ea typeface="Times New Roman"/>
              </a:rPr>
              <a:t>, which go forth unto the kings of the earth and of the whole world, to gather them to the battle of that great day of God Almighty. </a:t>
            </a:r>
          </a:p>
          <a:p>
            <a:endParaRPr lang="en-US" dirty="0" smtClean="0">
              <a:latin typeface="Georgia"/>
              <a:ea typeface="Times New Roman"/>
            </a:endParaRPr>
          </a:p>
          <a:p>
            <a:r>
              <a:rPr lang="en-US" dirty="0" smtClean="0">
                <a:latin typeface="Georgia"/>
                <a:ea typeface="Times New Roman"/>
              </a:rPr>
              <a:t>(</a:t>
            </a:r>
            <a:r>
              <a:rPr lang="en-US" dirty="0">
                <a:latin typeface="Georgia"/>
                <a:ea typeface="Times New Roman"/>
              </a:rPr>
              <a:t>Through God’s mercy the believer will be spared much of The LORDS coming wrath </a:t>
            </a:r>
            <a:r>
              <a:rPr lang="en-US" b="1" dirty="0">
                <a:latin typeface="Georgia"/>
                <a:ea typeface="Times New Roman"/>
              </a:rPr>
              <a:t>I Thessalonians 4: 13-17 </a:t>
            </a:r>
            <a:r>
              <a:rPr lang="en-US" dirty="0">
                <a:latin typeface="Georgia"/>
                <a:ea typeface="Times New Roman"/>
              </a:rPr>
              <a:t>and </a:t>
            </a:r>
            <a:r>
              <a:rPr lang="en-US" b="1" dirty="0">
                <a:latin typeface="Georgia"/>
                <a:ea typeface="Times New Roman"/>
              </a:rPr>
              <a:t>I Thessalonians 5:9</a:t>
            </a:r>
            <a:r>
              <a:rPr lang="en-US" dirty="0">
                <a:latin typeface="Georgia"/>
                <a:ea typeface="Times New Roman"/>
              </a:rPr>
              <a:t>)</a:t>
            </a:r>
            <a:endParaRPr lang="en-US" sz="3600" dirty="0">
              <a:effectLst/>
              <a:latin typeface="Times New Roman"/>
              <a:ea typeface="Times New Roman"/>
            </a:endParaRPr>
          </a:p>
        </p:txBody>
      </p:sp>
    </p:spTree>
    <p:extLst>
      <p:ext uri="{BB962C8B-B14F-4D97-AF65-F5344CB8AC3E}">
        <p14:creationId xmlns:p14="http://schemas.microsoft.com/office/powerpoint/2010/main" val="1720133610"/>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685800"/>
            <a:ext cx="5562600" cy="523220"/>
          </a:xfrm>
          <a:prstGeom prst="rect">
            <a:avLst/>
          </a:prstGeom>
        </p:spPr>
        <p:txBody>
          <a:bodyPr wrap="square">
            <a:spAutoFit/>
          </a:bodyPr>
          <a:lstStyle/>
          <a:p>
            <a:pPr algn="ctr"/>
            <a:r>
              <a:rPr lang="en-US" sz="2800" b="1" dirty="0">
                <a:latin typeface="Georgia"/>
                <a:ea typeface="Times New Roman"/>
                <a:cs typeface="Times New Roman"/>
              </a:rPr>
              <a:t>Spiritual Warfare</a:t>
            </a:r>
            <a:endParaRPr lang="en-US" sz="2800" dirty="0"/>
          </a:p>
        </p:txBody>
      </p:sp>
      <p:sp>
        <p:nvSpPr>
          <p:cNvPr id="3" name="Rectangle 2"/>
          <p:cNvSpPr/>
          <p:nvPr/>
        </p:nvSpPr>
        <p:spPr>
          <a:xfrm>
            <a:off x="240082" y="1295400"/>
            <a:ext cx="8686800" cy="830997"/>
          </a:xfrm>
          <a:prstGeom prst="rect">
            <a:avLst/>
          </a:prstGeom>
        </p:spPr>
        <p:txBody>
          <a:bodyPr wrap="square">
            <a:spAutoFit/>
          </a:bodyPr>
          <a:lstStyle/>
          <a:p>
            <a:r>
              <a:rPr lang="en-US" sz="1600" dirty="0" smtClean="0">
                <a:latin typeface="Georgia"/>
                <a:ea typeface="Times New Roman"/>
              </a:rPr>
              <a:t>“</a:t>
            </a:r>
            <a:r>
              <a:rPr lang="en-US" sz="1600" i="1" dirty="0" smtClean="0">
                <a:latin typeface="Georgia"/>
                <a:ea typeface="Times New Roman"/>
              </a:rPr>
              <a:t>All </a:t>
            </a:r>
            <a:r>
              <a:rPr lang="en-US" sz="1600" i="1" dirty="0">
                <a:latin typeface="Georgia"/>
                <a:ea typeface="Times New Roman"/>
              </a:rPr>
              <a:t>war is based on deception. Know thy self, know thy enemy. A thousand battles, a thousand </a:t>
            </a:r>
            <a:r>
              <a:rPr lang="en-US" sz="1600" i="1" dirty="0" smtClean="0">
                <a:latin typeface="Georgia"/>
                <a:ea typeface="Times New Roman"/>
              </a:rPr>
              <a:t>victories.</a:t>
            </a:r>
            <a:r>
              <a:rPr lang="en-US" sz="1600" i="1" dirty="0" smtClean="0">
                <a:latin typeface="Times New Roman"/>
                <a:ea typeface="Times New Roman"/>
              </a:rPr>
              <a:t> </a:t>
            </a:r>
            <a:r>
              <a:rPr lang="en-US" sz="1600" i="1" dirty="0" smtClean="0">
                <a:latin typeface="Georgia"/>
                <a:ea typeface="Times New Roman"/>
              </a:rPr>
              <a:t>If </a:t>
            </a:r>
            <a:r>
              <a:rPr lang="en-US" sz="1600" i="1" dirty="0">
                <a:latin typeface="Georgia"/>
                <a:ea typeface="Times New Roman"/>
              </a:rPr>
              <a:t>ignorant both of your enemy and yourself, you are certain to be in peril.”</a:t>
            </a:r>
            <a:r>
              <a:rPr lang="en-US" sz="1600" dirty="0">
                <a:latin typeface="Georgia"/>
                <a:ea typeface="Times New Roman"/>
              </a:rPr>
              <a:t> –</a:t>
            </a:r>
            <a:r>
              <a:rPr lang="en-US" sz="1600" i="1" dirty="0">
                <a:latin typeface="Georgia"/>
                <a:ea typeface="Times New Roman"/>
              </a:rPr>
              <a:t>Sun Tzu</a:t>
            </a:r>
            <a:endParaRPr lang="en-US" sz="1600" dirty="0">
              <a:effectLst/>
              <a:latin typeface="Times New Roman"/>
              <a:ea typeface="Times New Roman"/>
            </a:endParaRPr>
          </a:p>
        </p:txBody>
      </p:sp>
      <p:sp>
        <p:nvSpPr>
          <p:cNvPr id="4" name="Rectangle 3"/>
          <p:cNvSpPr/>
          <p:nvPr/>
        </p:nvSpPr>
        <p:spPr>
          <a:xfrm>
            <a:off x="240082" y="2438400"/>
            <a:ext cx="8599118" cy="1754326"/>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b="1" dirty="0">
                <a:latin typeface="Georgia"/>
                <a:ea typeface="Times New Roman"/>
                <a:cs typeface="Georgia"/>
              </a:rPr>
              <a:t>Ephesians 6:12</a:t>
            </a:r>
            <a:r>
              <a:rPr lang="en-US" dirty="0">
                <a:latin typeface="Georgia"/>
                <a:ea typeface="Times New Roman"/>
                <a:cs typeface="Georgia"/>
              </a:rPr>
              <a:t>For we wrestle not against flesh and blood, but against principalities, against </a:t>
            </a:r>
            <a:r>
              <a:rPr lang="en-US" dirty="0" smtClean="0">
                <a:latin typeface="Georgia"/>
                <a:ea typeface="Times New Roman"/>
                <a:cs typeface="Georgia"/>
              </a:rPr>
              <a:t>powers</a:t>
            </a:r>
            <a:r>
              <a:rPr lang="en-US" dirty="0">
                <a:latin typeface="Georgia"/>
                <a:ea typeface="Times New Roman"/>
                <a:cs typeface="Georgia"/>
              </a:rPr>
              <a:t>, against the rulers of the darkness of this world, against spiritual wickedness in high </a:t>
            </a:r>
            <a:r>
              <a:rPr lang="en-US" i="1" dirty="0" smtClean="0">
                <a:latin typeface="Georgia"/>
                <a:ea typeface="Times New Roman"/>
                <a:cs typeface="Georgia"/>
              </a:rPr>
              <a:t>places</a:t>
            </a:r>
            <a:r>
              <a:rPr lang="en-US" i="1" dirty="0">
                <a:latin typeface="Georgia"/>
                <a:ea typeface="Times New Roman"/>
                <a:cs typeface="Georgia"/>
              </a:rPr>
              <a:t>.</a:t>
            </a:r>
            <a:r>
              <a:rPr lang="en-US" dirty="0">
                <a:latin typeface="Georgia"/>
                <a:ea typeface="Times New Roman"/>
                <a:cs typeface="Georgia"/>
              </a:rPr>
              <a:t> </a:t>
            </a:r>
            <a:endParaRPr lang="en-US" dirty="0">
              <a:latin typeface="Times New Roman"/>
              <a:ea typeface="Times New Roman"/>
            </a:endParaRPr>
          </a:p>
          <a:p>
            <a:pPr marL="228600" marR="0" indent="-228600">
              <a:spcBef>
                <a:spcPts val="0"/>
              </a:spcBef>
              <a:spcAft>
                <a:spcPts val="0"/>
              </a:spcAft>
            </a:pPr>
            <a:r>
              <a:rPr lang="en-US" dirty="0">
                <a:latin typeface="Georgia"/>
                <a:ea typeface="Times New Roman"/>
                <a:cs typeface="Georgia"/>
              </a:rPr>
              <a:t> </a:t>
            </a:r>
            <a:endParaRPr lang="en-US" dirty="0">
              <a:latin typeface="Times New Roman"/>
              <a:ea typeface="Times New Roman"/>
            </a:endParaRPr>
          </a:p>
          <a:p>
            <a:pPr marL="228600" marR="0" indent="-228600">
              <a:spcBef>
                <a:spcPts val="0"/>
              </a:spcBef>
              <a:spcAft>
                <a:spcPts val="0"/>
              </a:spcAft>
            </a:pPr>
            <a:r>
              <a:rPr lang="en-US" b="1" dirty="0">
                <a:latin typeface="Georgia"/>
                <a:ea typeface="Times New Roman"/>
                <a:cs typeface="Georgia"/>
              </a:rPr>
              <a:t>2Corinthians 10:4  (</a:t>
            </a:r>
            <a:r>
              <a:rPr lang="en-US" dirty="0">
                <a:latin typeface="Georgia"/>
                <a:ea typeface="Times New Roman"/>
                <a:cs typeface="Georgia"/>
              </a:rPr>
              <a:t>For the weapons of our warfare </a:t>
            </a:r>
            <a:r>
              <a:rPr lang="en-US" i="1" dirty="0">
                <a:latin typeface="Georgia"/>
                <a:ea typeface="Times New Roman"/>
                <a:cs typeface="Georgia"/>
              </a:rPr>
              <a:t>are</a:t>
            </a:r>
            <a:r>
              <a:rPr lang="en-US" dirty="0">
                <a:latin typeface="Georgia"/>
                <a:ea typeface="Times New Roman"/>
                <a:cs typeface="Georgia"/>
              </a:rPr>
              <a:t> not carnal, but mighty </a:t>
            </a:r>
            <a:endParaRPr lang="en-US" dirty="0" smtClean="0">
              <a:latin typeface="Georgia"/>
              <a:ea typeface="Times New Roman"/>
              <a:cs typeface="Georgia"/>
            </a:endParaRPr>
          </a:p>
          <a:p>
            <a:pPr marL="228600" marR="0" indent="-228600">
              <a:spcBef>
                <a:spcPts val="0"/>
              </a:spcBef>
              <a:spcAft>
                <a:spcPts val="0"/>
              </a:spcAft>
            </a:pPr>
            <a:r>
              <a:rPr lang="en-US" dirty="0" smtClean="0">
                <a:latin typeface="Georgia"/>
                <a:ea typeface="Times New Roman"/>
                <a:cs typeface="Georgia"/>
              </a:rPr>
              <a:t>through </a:t>
            </a:r>
            <a:r>
              <a:rPr lang="en-US" dirty="0">
                <a:latin typeface="Georgia"/>
                <a:ea typeface="Times New Roman"/>
                <a:cs typeface="Georgia"/>
              </a:rPr>
              <a:t>God to </a:t>
            </a:r>
            <a:r>
              <a:rPr lang="en-US" dirty="0" smtClean="0">
                <a:latin typeface="Georgia"/>
                <a:ea typeface="Times New Roman"/>
                <a:cs typeface="Georgia"/>
              </a:rPr>
              <a:t>the </a:t>
            </a:r>
            <a:r>
              <a:rPr lang="en-US" dirty="0">
                <a:latin typeface="Georgia"/>
                <a:ea typeface="Times New Roman"/>
                <a:cs typeface="Georgia"/>
              </a:rPr>
              <a:t>pulling down of strong holds;) </a:t>
            </a:r>
            <a:endParaRPr lang="en-US" dirty="0">
              <a:effectLst/>
              <a:latin typeface="Times New Roman"/>
              <a:ea typeface="Times New Roman"/>
            </a:endParaRPr>
          </a:p>
        </p:txBody>
      </p:sp>
      <p:sp>
        <p:nvSpPr>
          <p:cNvPr id="5" name="Rectangle 4"/>
          <p:cNvSpPr/>
          <p:nvPr/>
        </p:nvSpPr>
        <p:spPr>
          <a:xfrm>
            <a:off x="240082" y="4419600"/>
            <a:ext cx="8686800" cy="2031325"/>
          </a:xfrm>
          <a:prstGeom prst="rect">
            <a:avLst/>
          </a:prstGeom>
        </p:spPr>
        <p:txBody>
          <a:bodyPr wrap="square">
            <a:spAutoFit/>
          </a:bodyPr>
          <a:lstStyle/>
          <a:p>
            <a:pPr marL="285750" indent="-285750">
              <a:buFont typeface="Wingdings" pitchFamily="2" charset="2"/>
              <a:buChar char="q"/>
            </a:pPr>
            <a:r>
              <a:rPr lang="en-US" sz="1400" dirty="0">
                <a:latin typeface="Georgia"/>
                <a:ea typeface="Times New Roman"/>
              </a:rPr>
              <a:t>Principalities= chief rulers of first rank and order in their kingdom</a:t>
            </a:r>
            <a:endParaRPr lang="en-US" sz="1400" dirty="0">
              <a:latin typeface="Times New Roman"/>
              <a:ea typeface="Times New Roman"/>
            </a:endParaRPr>
          </a:p>
          <a:p>
            <a:r>
              <a:rPr lang="en-US" sz="1400" dirty="0">
                <a:latin typeface="Georgia"/>
                <a:ea typeface="Times New Roman"/>
              </a:rPr>
              <a:t> </a:t>
            </a:r>
            <a:endParaRPr lang="en-US" sz="1400" dirty="0">
              <a:latin typeface="Times New Roman"/>
              <a:ea typeface="Times New Roman"/>
            </a:endParaRPr>
          </a:p>
          <a:p>
            <a:pPr marL="285750" indent="-285750">
              <a:buFont typeface="Wingdings" pitchFamily="2" charset="2"/>
              <a:buChar char="q"/>
            </a:pPr>
            <a:r>
              <a:rPr lang="en-US" sz="1400" dirty="0">
                <a:latin typeface="Georgia"/>
                <a:ea typeface="Times New Roman"/>
              </a:rPr>
              <a:t>Powers= Authorities, whose power and authority derived from the Principalities</a:t>
            </a:r>
            <a:endParaRPr lang="en-US" sz="1400" dirty="0">
              <a:latin typeface="Times New Roman"/>
              <a:ea typeface="Times New Roman"/>
            </a:endParaRPr>
          </a:p>
          <a:p>
            <a:r>
              <a:rPr lang="en-US" sz="1400" dirty="0">
                <a:latin typeface="Georgia"/>
                <a:ea typeface="Times New Roman"/>
              </a:rPr>
              <a:t> </a:t>
            </a:r>
            <a:endParaRPr lang="en-US" sz="1400" dirty="0">
              <a:latin typeface="Times New Roman"/>
              <a:ea typeface="Times New Roman"/>
            </a:endParaRPr>
          </a:p>
          <a:p>
            <a:pPr marL="285750" indent="-285750">
              <a:buFont typeface="Wingdings" pitchFamily="2" charset="2"/>
              <a:buChar char="q"/>
            </a:pPr>
            <a:r>
              <a:rPr lang="en-US" sz="1400" dirty="0">
                <a:latin typeface="Georgia"/>
                <a:ea typeface="Times New Roman"/>
              </a:rPr>
              <a:t>Rulers of Darkness the World= The Rulers of the world, the heads of the darkness in this reality.</a:t>
            </a:r>
            <a:endParaRPr lang="en-US" sz="1400" dirty="0">
              <a:latin typeface="Times New Roman"/>
              <a:ea typeface="Times New Roman"/>
            </a:endParaRPr>
          </a:p>
          <a:p>
            <a:r>
              <a:rPr lang="en-US" sz="1400" dirty="0" err="1">
                <a:latin typeface="Georgia"/>
                <a:ea typeface="Times New Roman"/>
              </a:rPr>
              <a:t>kosmokrato</a:t>
            </a:r>
            <a:r>
              <a:rPr lang="en-US" sz="1400" dirty="0" err="1">
                <a:latin typeface="Times New Roman"/>
                <a:ea typeface="Times New Roman"/>
              </a:rPr>
              <a:t>̄</a:t>
            </a:r>
            <a:r>
              <a:rPr lang="en-US" sz="1400" dirty="0" err="1">
                <a:latin typeface="Georgia"/>
                <a:ea typeface="Times New Roman"/>
              </a:rPr>
              <a:t>r</a:t>
            </a:r>
            <a:r>
              <a:rPr lang="en-US" sz="1400" dirty="0">
                <a:latin typeface="Georgia"/>
                <a:ea typeface="Times New Roman"/>
              </a:rPr>
              <a:t> - </a:t>
            </a:r>
            <a:r>
              <a:rPr lang="en-US" sz="1400" i="1" dirty="0" err="1">
                <a:latin typeface="Georgia"/>
                <a:ea typeface="Times New Roman"/>
              </a:rPr>
              <a:t>kos</a:t>
            </a:r>
            <a:r>
              <a:rPr lang="en-US" sz="1400" i="1" dirty="0">
                <a:latin typeface="Georgia"/>
                <a:ea typeface="Times New Roman"/>
              </a:rPr>
              <a:t>-</a:t>
            </a:r>
            <a:r>
              <a:rPr lang="en-US" sz="1400" i="1" dirty="0" err="1">
                <a:latin typeface="Georgia"/>
                <a:ea typeface="Times New Roman"/>
              </a:rPr>
              <a:t>mok</a:t>
            </a:r>
            <a:r>
              <a:rPr lang="en-US" sz="1400" i="1" dirty="0">
                <a:latin typeface="Georgia"/>
                <a:ea typeface="Times New Roman"/>
              </a:rPr>
              <a:t>-rat'-ore</a:t>
            </a:r>
            <a:r>
              <a:rPr lang="en-US" sz="1400" dirty="0">
                <a:latin typeface="Georgia"/>
                <a:ea typeface="Times New Roman"/>
              </a:rPr>
              <a:t> From Strong’s </a:t>
            </a:r>
            <a:r>
              <a:rPr lang="en-US" sz="1400" u="sng" dirty="0">
                <a:latin typeface="Georgia"/>
                <a:ea typeface="Times New Roman"/>
              </a:rPr>
              <a:t>G2889</a:t>
            </a:r>
            <a:r>
              <a:rPr lang="en-US" sz="1400" dirty="0">
                <a:latin typeface="Georgia"/>
                <a:ea typeface="Times New Roman"/>
              </a:rPr>
              <a:t> and </a:t>
            </a:r>
            <a:r>
              <a:rPr lang="en-US" sz="1400" u="sng" dirty="0">
                <a:latin typeface="Georgia"/>
                <a:ea typeface="Times New Roman"/>
              </a:rPr>
              <a:t>G2902</a:t>
            </a:r>
            <a:r>
              <a:rPr lang="en-US" sz="1400" dirty="0">
                <a:latin typeface="Georgia"/>
                <a:ea typeface="Times New Roman"/>
              </a:rPr>
              <a:t>; a </a:t>
            </a:r>
            <a:r>
              <a:rPr lang="en-US" sz="1400" i="1" dirty="0">
                <a:latin typeface="Georgia"/>
                <a:ea typeface="Times New Roman"/>
              </a:rPr>
              <a:t>world</a:t>
            </a:r>
            <a:r>
              <a:rPr lang="en-US" sz="1400" dirty="0">
                <a:latin typeface="Georgia"/>
                <a:ea typeface="Times New Roman"/>
              </a:rPr>
              <a:t> </a:t>
            </a:r>
            <a:r>
              <a:rPr lang="en-US" sz="1400" i="1" dirty="0">
                <a:latin typeface="Georgia"/>
                <a:ea typeface="Times New Roman"/>
              </a:rPr>
              <a:t>ruler</a:t>
            </a:r>
            <a:r>
              <a:rPr lang="en-US" sz="1400" dirty="0">
                <a:latin typeface="Georgia"/>
                <a:ea typeface="Times New Roman"/>
              </a:rPr>
              <a:t>, an epithet of Satan: - ruler.</a:t>
            </a:r>
            <a:endParaRPr lang="en-US" sz="1400" dirty="0">
              <a:latin typeface="Times New Roman"/>
              <a:ea typeface="Times New Roman"/>
            </a:endParaRPr>
          </a:p>
          <a:p>
            <a:r>
              <a:rPr lang="en-US" sz="1400" dirty="0">
                <a:latin typeface="Georgia"/>
                <a:ea typeface="Times New Roman"/>
              </a:rPr>
              <a:t> </a:t>
            </a:r>
            <a:endParaRPr lang="en-US" sz="1400" dirty="0">
              <a:latin typeface="Times New Roman"/>
              <a:ea typeface="Times New Roman"/>
            </a:endParaRPr>
          </a:p>
          <a:p>
            <a:pPr marL="285750" indent="-285750">
              <a:buFont typeface="Wingdings" pitchFamily="2" charset="2"/>
              <a:buChar char="q"/>
            </a:pPr>
            <a:r>
              <a:rPr lang="en-US" sz="1400" dirty="0">
                <a:latin typeface="Georgia"/>
                <a:ea typeface="Times New Roman"/>
              </a:rPr>
              <a:t>Spiritual Wickedness = spiritual things of wickedness, falsehood disguised as the truth.</a:t>
            </a:r>
            <a:endParaRPr lang="en-US" sz="1400" dirty="0">
              <a:effectLst/>
              <a:latin typeface="Times New Roman"/>
              <a:ea typeface="Times New Roman"/>
            </a:endParaRPr>
          </a:p>
        </p:txBody>
      </p:sp>
    </p:spTree>
    <p:extLst>
      <p:ext uri="{BB962C8B-B14F-4D97-AF65-F5344CB8AC3E}">
        <p14:creationId xmlns:p14="http://schemas.microsoft.com/office/powerpoint/2010/main" val="1413241550"/>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674400"/>
            <a:ext cx="8686800" cy="3570208"/>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b="1" dirty="0">
                <a:latin typeface="Georgia"/>
                <a:ea typeface="Times New Roman"/>
                <a:cs typeface="Georgia"/>
              </a:rPr>
              <a:t>Daniel </a:t>
            </a:r>
            <a:r>
              <a:rPr lang="en-US" b="1" dirty="0" smtClean="0">
                <a:latin typeface="Georgia"/>
                <a:ea typeface="Times New Roman"/>
                <a:cs typeface="Georgia"/>
              </a:rPr>
              <a:t>10:12-13; </a:t>
            </a:r>
            <a:r>
              <a:rPr lang="en-US" b="1" dirty="0">
                <a:latin typeface="Georgia"/>
                <a:ea typeface="Times New Roman"/>
                <a:cs typeface="Georgia"/>
              </a:rPr>
              <a:t>20 </a:t>
            </a:r>
            <a:endParaRPr lang="en-US" dirty="0">
              <a:latin typeface="Times New Roman"/>
              <a:ea typeface="Times New Roman"/>
            </a:endParaRPr>
          </a:p>
          <a:p>
            <a:pPr marL="228600" marR="0" indent="-228600">
              <a:spcBef>
                <a:spcPts val="0"/>
              </a:spcBef>
              <a:spcAft>
                <a:spcPts val="0"/>
              </a:spcAft>
            </a:pPr>
            <a:r>
              <a:rPr lang="en-US" dirty="0">
                <a:solidFill>
                  <a:srgbClr val="008080"/>
                </a:solidFill>
                <a:latin typeface="Georgia"/>
                <a:ea typeface="Times New Roman"/>
                <a:cs typeface="Georgia"/>
              </a:rPr>
              <a:t> </a:t>
            </a:r>
            <a:endParaRPr lang="en-US" dirty="0">
              <a:latin typeface="Times New Roman"/>
              <a:ea typeface="Times New Roman"/>
            </a:endParaRPr>
          </a:p>
          <a:p>
            <a:r>
              <a:rPr lang="en-US" dirty="0">
                <a:latin typeface="Georgia"/>
                <a:ea typeface="Times New Roman"/>
                <a:cs typeface="Georgia"/>
              </a:rPr>
              <a:t>12Then said he unto me, Fear not, Daniel: for from the first day that thou didst set </a:t>
            </a:r>
            <a:r>
              <a:rPr lang="en-US" dirty="0" err="1">
                <a:latin typeface="Georgia"/>
                <a:ea typeface="Times New Roman"/>
                <a:cs typeface="Georgia"/>
              </a:rPr>
              <a:t>thine</a:t>
            </a:r>
            <a:r>
              <a:rPr lang="en-US" dirty="0">
                <a:latin typeface="Georgia"/>
                <a:ea typeface="Times New Roman"/>
                <a:cs typeface="Georgia"/>
              </a:rPr>
              <a:t> heart to understand, and to chasten thyself before thy God, thy words were heard, and I am come for thy words. </a:t>
            </a:r>
            <a:endParaRPr lang="en-US" dirty="0">
              <a:latin typeface="Times New Roman"/>
              <a:ea typeface="Times New Roman"/>
            </a:endParaRPr>
          </a:p>
          <a:p>
            <a:pPr marL="228600" marR="0" indent="-228600">
              <a:spcBef>
                <a:spcPts val="0"/>
              </a:spcBef>
              <a:spcAft>
                <a:spcPts val="0"/>
              </a:spcAft>
            </a:pPr>
            <a:r>
              <a:rPr lang="en-US" u="sng" dirty="0">
                <a:latin typeface="Georgia"/>
                <a:ea typeface="Times New Roman"/>
                <a:cs typeface="Georgia"/>
              </a:rPr>
              <a:t>13But the prince of the kingdom of Persia withstood me one and twenty days: but, </a:t>
            </a:r>
            <a:endParaRPr lang="en-US" u="sng" dirty="0" smtClean="0">
              <a:latin typeface="Georgia"/>
              <a:ea typeface="Times New Roman"/>
              <a:cs typeface="Georgia"/>
            </a:endParaRPr>
          </a:p>
          <a:p>
            <a:pPr marL="228600" marR="0" indent="-228600">
              <a:spcBef>
                <a:spcPts val="0"/>
              </a:spcBef>
              <a:spcAft>
                <a:spcPts val="0"/>
              </a:spcAft>
            </a:pPr>
            <a:r>
              <a:rPr lang="en-US" u="sng" dirty="0" smtClean="0">
                <a:latin typeface="Georgia"/>
                <a:ea typeface="Times New Roman"/>
                <a:cs typeface="Georgia"/>
              </a:rPr>
              <a:t>lo</a:t>
            </a:r>
            <a:r>
              <a:rPr lang="en-US" u="sng" dirty="0">
                <a:latin typeface="Georgia"/>
                <a:ea typeface="Times New Roman"/>
                <a:cs typeface="Georgia"/>
              </a:rPr>
              <a:t>, Michael, </a:t>
            </a:r>
            <a:r>
              <a:rPr lang="en-US" u="sng" dirty="0" smtClean="0">
                <a:latin typeface="Georgia"/>
                <a:ea typeface="Times New Roman"/>
                <a:cs typeface="Georgia"/>
              </a:rPr>
              <a:t>one </a:t>
            </a:r>
            <a:r>
              <a:rPr lang="en-US" u="sng" dirty="0">
                <a:latin typeface="Georgia"/>
                <a:ea typeface="Times New Roman"/>
                <a:cs typeface="Georgia"/>
              </a:rPr>
              <a:t>of the chief princes, came to help me; and I remained there with </a:t>
            </a:r>
            <a:r>
              <a:rPr lang="en-US" u="sng" dirty="0" smtClean="0">
                <a:latin typeface="Georgia"/>
                <a:ea typeface="Times New Roman"/>
                <a:cs typeface="Georgia"/>
              </a:rPr>
              <a:t>the </a:t>
            </a:r>
          </a:p>
          <a:p>
            <a:pPr marL="228600" marR="0" indent="-228600">
              <a:spcBef>
                <a:spcPts val="0"/>
              </a:spcBef>
              <a:spcAft>
                <a:spcPts val="0"/>
              </a:spcAft>
            </a:pPr>
            <a:r>
              <a:rPr lang="en-US" u="sng" dirty="0" smtClean="0">
                <a:latin typeface="Georgia"/>
                <a:ea typeface="Times New Roman"/>
                <a:cs typeface="Georgia"/>
              </a:rPr>
              <a:t>kings </a:t>
            </a:r>
            <a:r>
              <a:rPr lang="en-US" u="sng" dirty="0">
                <a:latin typeface="Georgia"/>
                <a:ea typeface="Times New Roman"/>
                <a:cs typeface="Georgia"/>
              </a:rPr>
              <a:t>of Persia. </a:t>
            </a:r>
            <a:endParaRPr lang="en-US" dirty="0">
              <a:latin typeface="Times New Roman"/>
              <a:ea typeface="Times New Roman"/>
            </a:endParaRPr>
          </a:p>
          <a:p>
            <a:endParaRPr lang="en-US" sz="2800" b="1" dirty="0" smtClean="0">
              <a:latin typeface="Georgia"/>
              <a:ea typeface="Times New Roman"/>
            </a:endParaRPr>
          </a:p>
          <a:p>
            <a:r>
              <a:rPr lang="en-US" u="sng" dirty="0" smtClean="0">
                <a:latin typeface="Georgia"/>
                <a:ea typeface="Times New Roman"/>
                <a:cs typeface="Georgia"/>
              </a:rPr>
              <a:t>20Then </a:t>
            </a:r>
            <a:r>
              <a:rPr lang="en-US" u="sng" dirty="0">
                <a:latin typeface="Georgia"/>
                <a:ea typeface="Times New Roman"/>
                <a:cs typeface="Georgia"/>
              </a:rPr>
              <a:t>said he, </a:t>
            </a:r>
            <a:r>
              <a:rPr lang="en-US" u="sng" dirty="0" err="1">
                <a:latin typeface="Georgia"/>
                <a:ea typeface="Times New Roman"/>
                <a:cs typeface="Georgia"/>
              </a:rPr>
              <a:t>Knowest</a:t>
            </a:r>
            <a:r>
              <a:rPr lang="en-US" u="sng" dirty="0">
                <a:latin typeface="Georgia"/>
                <a:ea typeface="Times New Roman"/>
                <a:cs typeface="Georgia"/>
              </a:rPr>
              <a:t> thou wherefore I come unto thee? and now will I return to </a:t>
            </a:r>
            <a:endParaRPr lang="en-US" u="sng" dirty="0" smtClean="0">
              <a:latin typeface="Georgia"/>
              <a:ea typeface="Times New Roman"/>
              <a:cs typeface="Georgia"/>
            </a:endParaRPr>
          </a:p>
          <a:p>
            <a:pPr marL="228600" marR="0" indent="-228600">
              <a:spcBef>
                <a:spcPts val="0"/>
              </a:spcBef>
              <a:spcAft>
                <a:spcPts val="0"/>
              </a:spcAft>
            </a:pPr>
            <a:r>
              <a:rPr lang="en-US" u="sng" dirty="0" smtClean="0">
                <a:latin typeface="Georgia"/>
                <a:ea typeface="Times New Roman"/>
                <a:cs typeface="Georgia"/>
              </a:rPr>
              <a:t>fight </a:t>
            </a:r>
            <a:r>
              <a:rPr lang="en-US" u="sng" dirty="0">
                <a:latin typeface="Georgia"/>
                <a:ea typeface="Times New Roman"/>
                <a:cs typeface="Georgia"/>
              </a:rPr>
              <a:t>with the </a:t>
            </a:r>
            <a:r>
              <a:rPr lang="en-US" u="sng" dirty="0" smtClean="0">
                <a:latin typeface="Georgia"/>
                <a:ea typeface="Times New Roman"/>
                <a:cs typeface="Georgia"/>
              </a:rPr>
              <a:t>prince </a:t>
            </a:r>
            <a:r>
              <a:rPr lang="en-US" u="sng" dirty="0">
                <a:latin typeface="Georgia"/>
                <a:ea typeface="Times New Roman"/>
                <a:cs typeface="Georgia"/>
              </a:rPr>
              <a:t>of Persia: and when I am gone forth, lo, the prince of </a:t>
            </a:r>
            <a:r>
              <a:rPr lang="en-US" u="sng" dirty="0" err="1">
                <a:latin typeface="Georgia"/>
                <a:ea typeface="Times New Roman"/>
                <a:cs typeface="Georgia"/>
              </a:rPr>
              <a:t>Grecia</a:t>
            </a:r>
            <a:r>
              <a:rPr lang="en-US" u="sng" dirty="0">
                <a:latin typeface="Georgia"/>
                <a:ea typeface="Times New Roman"/>
                <a:cs typeface="Georgia"/>
              </a:rPr>
              <a:t> </a:t>
            </a:r>
            <a:endParaRPr lang="en-US" u="sng" dirty="0" smtClean="0">
              <a:latin typeface="Georgia"/>
              <a:ea typeface="Times New Roman"/>
              <a:cs typeface="Georgia"/>
            </a:endParaRPr>
          </a:p>
          <a:p>
            <a:pPr marL="228600" marR="0" indent="-228600">
              <a:spcBef>
                <a:spcPts val="0"/>
              </a:spcBef>
              <a:spcAft>
                <a:spcPts val="0"/>
              </a:spcAft>
            </a:pPr>
            <a:r>
              <a:rPr lang="en-US" u="sng" dirty="0" smtClean="0">
                <a:latin typeface="Georgia"/>
                <a:ea typeface="Times New Roman"/>
                <a:cs typeface="Georgia"/>
              </a:rPr>
              <a:t>shall </a:t>
            </a:r>
            <a:r>
              <a:rPr lang="en-US" u="sng" dirty="0">
                <a:latin typeface="Georgia"/>
                <a:ea typeface="Times New Roman"/>
                <a:cs typeface="Georgia"/>
              </a:rPr>
              <a:t>come. </a:t>
            </a:r>
            <a:endParaRPr lang="en-US" dirty="0">
              <a:effectLst/>
              <a:latin typeface="Times New Roman"/>
              <a:ea typeface="Times New Roman"/>
            </a:endParaRPr>
          </a:p>
        </p:txBody>
      </p:sp>
      <p:sp>
        <p:nvSpPr>
          <p:cNvPr id="3" name="Rectangle 2"/>
          <p:cNvSpPr/>
          <p:nvPr/>
        </p:nvSpPr>
        <p:spPr>
          <a:xfrm>
            <a:off x="228600" y="4419600"/>
            <a:ext cx="8763000" cy="1815882"/>
          </a:xfrm>
          <a:prstGeom prst="rect">
            <a:avLst/>
          </a:prstGeom>
        </p:spPr>
        <p:txBody>
          <a:bodyPr wrap="square">
            <a:spAutoFit/>
          </a:bodyPr>
          <a:lstStyle/>
          <a:p>
            <a:r>
              <a:rPr lang="en-US" sz="1600" dirty="0" smtClean="0">
                <a:latin typeface="Georgia"/>
                <a:ea typeface="Times New Roman"/>
              </a:rPr>
              <a:t>(This </a:t>
            </a:r>
            <a:r>
              <a:rPr lang="en-US" sz="1600" dirty="0">
                <a:latin typeface="Georgia"/>
                <a:ea typeface="Times New Roman"/>
              </a:rPr>
              <a:t>battle between the </a:t>
            </a:r>
            <a:r>
              <a:rPr lang="en-US" sz="1600" dirty="0" smtClean="0">
                <a:latin typeface="Georgia"/>
                <a:ea typeface="Times New Roman"/>
              </a:rPr>
              <a:t>angel and </a:t>
            </a:r>
            <a:r>
              <a:rPr lang="en-US" sz="1600" dirty="0">
                <a:latin typeface="Georgia"/>
                <a:ea typeface="Times New Roman"/>
              </a:rPr>
              <a:t>the prince of Persia was conducted in the heavenly realm and as the King of Persia was Cyrus who God would use to deliver His people.  The prince of Persia spoken of was evil and in opposition to the plan God had for King Cyrus (perhaps the building of the temple).  This prince of Persia hindered the angel sent to Daniel for 21 Days. </a:t>
            </a:r>
            <a:endParaRPr lang="en-US" sz="1600" dirty="0">
              <a:latin typeface="Times New Roman"/>
              <a:ea typeface="Times New Roman"/>
            </a:endParaRPr>
          </a:p>
          <a:p>
            <a:r>
              <a:rPr lang="en-US" sz="1600" dirty="0">
                <a:latin typeface="Georgia"/>
                <a:ea typeface="Times New Roman"/>
              </a:rPr>
              <a:t> </a:t>
            </a:r>
            <a:endParaRPr lang="en-US" sz="1600" dirty="0">
              <a:latin typeface="Times New Roman"/>
              <a:ea typeface="Times New Roman"/>
            </a:endParaRPr>
          </a:p>
          <a:p>
            <a:r>
              <a:rPr lang="en-US" sz="1600" dirty="0">
                <a:latin typeface="Georgia"/>
                <a:ea typeface="Times New Roman"/>
              </a:rPr>
              <a:t>This spiritual warfare is often an individual battle fought against the individual believer, to destroy or hinder the individual’s fruitfulness and thus the collective work of the church</a:t>
            </a:r>
            <a:r>
              <a:rPr lang="en-US" sz="1600" dirty="0" smtClean="0">
                <a:latin typeface="Georgia"/>
                <a:ea typeface="Times New Roman"/>
              </a:rPr>
              <a:t>.)</a:t>
            </a:r>
            <a:endParaRPr lang="en-US" sz="1600" dirty="0">
              <a:effectLst/>
              <a:latin typeface="Times New Roman"/>
              <a:ea typeface="Times New Roman"/>
            </a:endParaRPr>
          </a:p>
        </p:txBody>
      </p:sp>
    </p:spTree>
    <p:extLst>
      <p:ext uri="{BB962C8B-B14F-4D97-AF65-F5344CB8AC3E}">
        <p14:creationId xmlns:p14="http://schemas.microsoft.com/office/powerpoint/2010/main" val="2765441983"/>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764" y="838200"/>
            <a:ext cx="8382000" cy="92333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b="1" dirty="0">
                <a:latin typeface="Georgia"/>
                <a:ea typeface="Times New Roman"/>
                <a:cs typeface="Georgia"/>
              </a:rPr>
              <a:t>2Corinthians 12:7</a:t>
            </a:r>
            <a:r>
              <a:rPr lang="en-US" dirty="0">
                <a:latin typeface="Georgia"/>
                <a:ea typeface="Times New Roman"/>
                <a:cs typeface="Georgia"/>
              </a:rPr>
              <a:t> And lest I should be exalted above measure through the abundance of the </a:t>
            </a:r>
            <a:r>
              <a:rPr lang="en-US" dirty="0" smtClean="0">
                <a:latin typeface="Georgia"/>
                <a:ea typeface="Times New Roman"/>
                <a:cs typeface="Georgia"/>
              </a:rPr>
              <a:t>revelations</a:t>
            </a:r>
            <a:r>
              <a:rPr lang="en-US" dirty="0">
                <a:latin typeface="Georgia"/>
                <a:ea typeface="Times New Roman"/>
                <a:cs typeface="Georgia"/>
              </a:rPr>
              <a:t>, there was given to me a thorn in the flesh, </a:t>
            </a:r>
            <a:r>
              <a:rPr lang="en-US" u="sng" dirty="0">
                <a:latin typeface="Georgia"/>
                <a:ea typeface="Times New Roman"/>
                <a:cs typeface="Georgia"/>
              </a:rPr>
              <a:t>the messenger of Satan to buffet me</a:t>
            </a:r>
            <a:r>
              <a:rPr lang="en-US" dirty="0">
                <a:latin typeface="Georgia"/>
                <a:ea typeface="Times New Roman"/>
                <a:cs typeface="Georgia"/>
              </a:rPr>
              <a:t>, lest I </a:t>
            </a:r>
            <a:r>
              <a:rPr lang="en-US" dirty="0" smtClean="0">
                <a:latin typeface="Georgia"/>
                <a:ea typeface="Times New Roman"/>
                <a:cs typeface="Georgia"/>
              </a:rPr>
              <a:t>should </a:t>
            </a:r>
            <a:r>
              <a:rPr lang="en-US" dirty="0">
                <a:latin typeface="Georgia"/>
                <a:ea typeface="Times New Roman"/>
                <a:cs typeface="Georgia"/>
              </a:rPr>
              <a:t>be exalted above measure. </a:t>
            </a:r>
            <a:endParaRPr lang="en-US" dirty="0">
              <a:effectLst/>
              <a:latin typeface="Times New Roman"/>
              <a:ea typeface="Times New Roman"/>
            </a:endParaRPr>
          </a:p>
        </p:txBody>
      </p:sp>
      <p:sp>
        <p:nvSpPr>
          <p:cNvPr id="3" name="Rectangle 2"/>
          <p:cNvSpPr/>
          <p:nvPr/>
        </p:nvSpPr>
        <p:spPr>
          <a:xfrm>
            <a:off x="263046" y="2438400"/>
            <a:ext cx="8511436" cy="2790508"/>
          </a:xfrm>
          <a:prstGeom prst="rect">
            <a:avLst/>
          </a:prstGeom>
        </p:spPr>
        <p:txBody>
          <a:bodyPr wrap="square">
            <a:spAutoFit/>
          </a:bodyPr>
          <a:lstStyle/>
          <a:p>
            <a:r>
              <a:rPr lang="en-US" dirty="0">
                <a:latin typeface="Georgia"/>
                <a:ea typeface="Times New Roman"/>
              </a:rPr>
              <a:t>There is much conjecture in what was the thorn in Paul’s flesh.  It has been proposed to be eye trouble, headache, gout and other sicknesses and diseases. Although we will never know this side of heaven my belief is that the answer to the question as to the thorn is answered in the very same verse.  I believe that the thorn “in the flesh” was a physical ailment of some kind and it was caused by demonic powers and that Paul was also buffeted by demonic harassment, “</a:t>
            </a:r>
            <a:r>
              <a:rPr lang="en-US" u="sng" dirty="0">
                <a:latin typeface="Georgia"/>
                <a:ea typeface="Times New Roman"/>
              </a:rPr>
              <a:t>a messenger of Satan to buffet me”</a:t>
            </a:r>
            <a:endParaRPr lang="en-US" sz="3600" dirty="0">
              <a:latin typeface="Times New Roman"/>
              <a:ea typeface="Times New Roman"/>
            </a:endParaRPr>
          </a:p>
          <a:p>
            <a:r>
              <a:rPr lang="en-US" dirty="0">
                <a:latin typeface="Georgia"/>
                <a:ea typeface="Times New Roman"/>
              </a:rPr>
              <a:t> </a:t>
            </a:r>
            <a:endParaRPr lang="en-US" sz="3600" dirty="0">
              <a:latin typeface="Times New Roman"/>
              <a:ea typeface="Times New Roman"/>
            </a:endParaRPr>
          </a:p>
          <a:p>
            <a:pPr>
              <a:spcBef>
                <a:spcPts val="400"/>
              </a:spcBef>
              <a:spcAft>
                <a:spcPts val="200"/>
              </a:spcAft>
            </a:pPr>
            <a:r>
              <a:rPr lang="en-US" sz="1400" dirty="0">
                <a:latin typeface="Georgia"/>
                <a:ea typeface="Times New Roman"/>
              </a:rPr>
              <a:t>Messenger = Strong’s G32 </a:t>
            </a:r>
            <a:r>
              <a:rPr lang="en-US" sz="1400" i="1" dirty="0" err="1">
                <a:latin typeface="Georgia"/>
                <a:ea typeface="Times New Roman"/>
                <a:cs typeface="Georgia"/>
              </a:rPr>
              <a:t>ang</a:t>
            </a:r>
            <a:r>
              <a:rPr lang="en-US" sz="1400" i="1" dirty="0">
                <a:latin typeface="Georgia"/>
                <a:ea typeface="Times New Roman"/>
                <a:cs typeface="Georgia"/>
              </a:rPr>
              <a:t>'-el-</a:t>
            </a:r>
            <a:r>
              <a:rPr lang="en-US" sz="1400" i="1" dirty="0" err="1">
                <a:latin typeface="Georgia"/>
                <a:ea typeface="Times New Roman"/>
                <a:cs typeface="Georgia"/>
              </a:rPr>
              <a:t>os</a:t>
            </a:r>
            <a:r>
              <a:rPr lang="en-US" sz="1400" dirty="0">
                <a:latin typeface="Georgia"/>
                <a:ea typeface="Times New Roman"/>
                <a:cs typeface="Georgia"/>
              </a:rPr>
              <a:t> - From </a:t>
            </a:r>
            <a:r>
              <a:rPr lang="en-US" sz="1400" dirty="0">
                <a:solidFill>
                  <a:srgbClr val="0000FF"/>
                </a:solidFill>
                <a:latin typeface="TITUS Cyberbit Basic"/>
                <a:ea typeface="Times New Roman"/>
              </a:rPr>
              <a:t>ἀ</a:t>
            </a:r>
            <a:r>
              <a:rPr lang="en-US" sz="1400" dirty="0" err="1" smtClean="0">
                <a:solidFill>
                  <a:srgbClr val="0000FF"/>
                </a:solidFill>
                <a:latin typeface="TITUS Cyberbit Basic"/>
                <a:ea typeface="Times New Roman"/>
              </a:rPr>
              <a:t>γγέλλω</a:t>
            </a:r>
            <a:r>
              <a:rPr lang="en-US" sz="1400" dirty="0" smtClean="0">
                <a:latin typeface="Georgia"/>
                <a:ea typeface="TITUS Cyberbit Basic"/>
              </a:rPr>
              <a:t> </a:t>
            </a:r>
            <a:r>
              <a:rPr lang="en-US" sz="1400" dirty="0" err="1" smtClean="0">
                <a:latin typeface="TITUS Cyberbit Basic"/>
                <a:ea typeface="Times New Roman"/>
              </a:rPr>
              <a:t>aggello</a:t>
            </a:r>
            <a:r>
              <a:rPr lang="en-US" sz="1400" dirty="0">
                <a:latin typeface="TITUS Cyberbit Basic"/>
                <a:ea typeface="Times New Roman"/>
              </a:rPr>
              <a:t>̄</a:t>
            </a:r>
            <a:r>
              <a:rPr lang="en-US" sz="1400" dirty="0">
                <a:latin typeface="Georgia"/>
                <a:ea typeface="TITUS Cyberbit Basic"/>
                <a:cs typeface="Georgia"/>
              </a:rPr>
              <a:t> (probably derived from </a:t>
            </a:r>
            <a:r>
              <a:rPr lang="en-US" sz="1400" u="sng" dirty="0" smtClean="0">
                <a:solidFill>
                  <a:srgbClr val="008000"/>
                </a:solidFill>
                <a:latin typeface="Georgia"/>
                <a:ea typeface="TITUS Cyberbit Basic"/>
                <a:cs typeface="Georgia"/>
              </a:rPr>
              <a:t>G71</a:t>
            </a:r>
            <a:r>
              <a:rPr lang="en-US" sz="1400" dirty="0" smtClean="0">
                <a:latin typeface="Georgia"/>
                <a:ea typeface="TITUS Cyberbit Basic"/>
                <a:cs typeface="Georgia"/>
              </a:rPr>
              <a:t>; </a:t>
            </a:r>
            <a:r>
              <a:rPr lang="en-US" sz="1400" dirty="0">
                <a:latin typeface="Georgia"/>
                <a:ea typeface="TITUS Cyberbit Basic"/>
                <a:cs typeface="Georgia"/>
              </a:rPr>
              <a:t>compare </a:t>
            </a:r>
            <a:r>
              <a:rPr lang="en-US" sz="1400" u="sng" dirty="0" smtClean="0">
                <a:solidFill>
                  <a:srgbClr val="008000"/>
                </a:solidFill>
                <a:latin typeface="Georgia"/>
                <a:ea typeface="TITUS Cyberbit Basic"/>
                <a:cs typeface="Georgia"/>
              </a:rPr>
              <a:t>G34</a:t>
            </a:r>
            <a:r>
              <a:rPr lang="en-US" sz="1400" dirty="0" smtClean="0">
                <a:latin typeface="Georgia"/>
                <a:ea typeface="TITUS Cyberbit Basic"/>
                <a:cs typeface="Georgia"/>
              </a:rPr>
              <a:t>; </a:t>
            </a:r>
            <a:r>
              <a:rPr lang="en-US" sz="1400" dirty="0">
                <a:latin typeface="Georgia"/>
                <a:ea typeface="TITUS Cyberbit Basic"/>
                <a:cs typeface="Georgia"/>
              </a:rPr>
              <a:t>to </a:t>
            </a:r>
            <a:r>
              <a:rPr lang="en-US" sz="1400" i="1" dirty="0">
                <a:latin typeface="Georgia"/>
                <a:ea typeface="TITUS Cyberbit Basic"/>
                <a:cs typeface="Georgia"/>
              </a:rPr>
              <a:t>bring</a:t>
            </a:r>
            <a:r>
              <a:rPr lang="en-US" sz="1400" dirty="0">
                <a:latin typeface="Georgia"/>
                <a:ea typeface="TITUS Cyberbit Basic"/>
                <a:cs typeface="Georgia"/>
              </a:rPr>
              <a:t> </a:t>
            </a:r>
            <a:r>
              <a:rPr lang="en-US" sz="1400" i="1" dirty="0">
                <a:latin typeface="Georgia"/>
                <a:ea typeface="TITUS Cyberbit Basic"/>
                <a:cs typeface="Georgia"/>
              </a:rPr>
              <a:t>tidings</a:t>
            </a:r>
            <a:r>
              <a:rPr lang="en-US" sz="1400" dirty="0">
                <a:latin typeface="Georgia"/>
                <a:ea typeface="TITUS Cyberbit Basic"/>
                <a:cs typeface="Georgia"/>
              </a:rPr>
              <a:t>); a </a:t>
            </a:r>
            <a:r>
              <a:rPr lang="en-US" sz="1400" i="1" dirty="0">
                <a:latin typeface="Georgia"/>
                <a:ea typeface="TITUS Cyberbit Basic"/>
                <a:cs typeface="Georgia"/>
              </a:rPr>
              <a:t>messenger</a:t>
            </a:r>
            <a:r>
              <a:rPr lang="en-US" sz="1400" dirty="0">
                <a:latin typeface="Georgia"/>
                <a:ea typeface="TITUS Cyberbit Basic"/>
                <a:cs typeface="Georgia"/>
              </a:rPr>
              <a:t>; especially an </a:t>
            </a:r>
            <a:r>
              <a:rPr lang="en-US" sz="1400" i="1" dirty="0">
                <a:latin typeface="Georgia"/>
                <a:ea typeface="TITUS Cyberbit Basic"/>
                <a:cs typeface="Georgia"/>
              </a:rPr>
              <a:t>“angel”</a:t>
            </a:r>
            <a:r>
              <a:rPr lang="en-US" sz="1400" dirty="0">
                <a:latin typeface="Georgia"/>
                <a:ea typeface="TITUS Cyberbit Basic"/>
                <a:cs typeface="Georgia"/>
              </a:rPr>
              <a:t>; by implication a </a:t>
            </a:r>
            <a:r>
              <a:rPr lang="en-US" sz="1400" i="1" dirty="0">
                <a:latin typeface="Georgia"/>
                <a:ea typeface="TITUS Cyberbit Basic"/>
                <a:cs typeface="Georgia"/>
              </a:rPr>
              <a:t>pastor:</a:t>
            </a:r>
            <a:r>
              <a:rPr lang="en-US" sz="1400" dirty="0">
                <a:latin typeface="Georgia"/>
                <a:ea typeface="TITUS Cyberbit Basic"/>
                <a:cs typeface="Georgia"/>
              </a:rPr>
              <a:t> - angel, messenger.</a:t>
            </a:r>
            <a:endParaRPr lang="en-US" dirty="0">
              <a:effectLst/>
              <a:latin typeface="Times New Roman"/>
              <a:ea typeface="Times New Roman"/>
            </a:endParaRPr>
          </a:p>
        </p:txBody>
      </p:sp>
    </p:spTree>
    <p:extLst>
      <p:ext uri="{BB962C8B-B14F-4D97-AF65-F5344CB8AC3E}">
        <p14:creationId xmlns:p14="http://schemas.microsoft.com/office/powerpoint/2010/main" val="3969889704"/>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1066800"/>
            <a:ext cx="8686800" cy="4524315"/>
          </a:xfrm>
          <a:prstGeom prst="rect">
            <a:avLst/>
          </a:prstGeom>
        </p:spPr>
        <p:txBody>
          <a:bodyPr wrap="square">
            <a:spAutoFit/>
          </a:bodyPr>
          <a:lstStyle/>
          <a:p>
            <a:r>
              <a:rPr lang="en-US" dirty="0">
                <a:latin typeface="Georgia"/>
                <a:ea typeface="Times New Roman"/>
              </a:rPr>
              <a:t>As we see the messenger was an angel and this particular angel was “a messenger of Satan.  We have as an example Job.</a:t>
            </a:r>
            <a:endParaRPr lang="en-US" sz="3600" dirty="0">
              <a:latin typeface="Times New Roman"/>
              <a:ea typeface="Times New Roman"/>
            </a:endParaRPr>
          </a:p>
          <a:p>
            <a:r>
              <a:rPr lang="en-US" dirty="0">
                <a:latin typeface="Georgia"/>
                <a:ea typeface="Times New Roman"/>
              </a:rPr>
              <a:t> </a:t>
            </a:r>
            <a:endParaRPr lang="en-US" sz="3600" dirty="0">
              <a:latin typeface="Times New Roman"/>
              <a:ea typeface="Times New Roman"/>
            </a:endParaRPr>
          </a:p>
          <a:p>
            <a:pPr marL="228600" marR="0" indent="-228600">
              <a:spcBef>
                <a:spcPts val="0"/>
              </a:spcBef>
              <a:spcAft>
                <a:spcPts val="0"/>
              </a:spcAft>
            </a:pPr>
            <a:r>
              <a:rPr lang="en-US" b="1" dirty="0">
                <a:latin typeface="Georgia"/>
                <a:ea typeface="Times New Roman"/>
                <a:cs typeface="Georgia"/>
              </a:rPr>
              <a:t>Job 2:7  So went Satan forth from the presence of the LORD, and smote </a:t>
            </a:r>
            <a:endParaRPr lang="en-US" b="1" dirty="0" smtClean="0">
              <a:latin typeface="Georgia"/>
              <a:ea typeface="Times New Roman"/>
              <a:cs typeface="Georgia"/>
            </a:endParaRPr>
          </a:p>
          <a:p>
            <a:pPr marL="228600" marR="0" indent="-228600">
              <a:spcBef>
                <a:spcPts val="0"/>
              </a:spcBef>
              <a:spcAft>
                <a:spcPts val="0"/>
              </a:spcAft>
            </a:pPr>
            <a:r>
              <a:rPr lang="en-US" b="1" dirty="0" smtClean="0">
                <a:latin typeface="Georgia"/>
                <a:ea typeface="Times New Roman"/>
                <a:cs typeface="Georgia"/>
              </a:rPr>
              <a:t>Job </a:t>
            </a:r>
            <a:r>
              <a:rPr lang="en-US" b="1" dirty="0">
                <a:latin typeface="Georgia"/>
                <a:ea typeface="Times New Roman"/>
                <a:cs typeface="Georgia"/>
              </a:rPr>
              <a:t>with </a:t>
            </a:r>
            <a:r>
              <a:rPr lang="en-US" b="1" dirty="0" smtClean="0">
                <a:latin typeface="Georgia"/>
                <a:ea typeface="Times New Roman"/>
                <a:cs typeface="Georgia"/>
              </a:rPr>
              <a:t>sore </a:t>
            </a:r>
            <a:r>
              <a:rPr lang="en-US" b="1" dirty="0">
                <a:latin typeface="Georgia"/>
                <a:ea typeface="Times New Roman"/>
                <a:cs typeface="Georgia"/>
              </a:rPr>
              <a:t>boils from </a:t>
            </a:r>
            <a:r>
              <a:rPr lang="en-US" b="1" dirty="0" smtClean="0">
                <a:latin typeface="Georgia"/>
                <a:ea typeface="Times New Roman"/>
                <a:cs typeface="Georgia"/>
              </a:rPr>
              <a:t>the </a:t>
            </a:r>
            <a:r>
              <a:rPr lang="en-US" b="1" dirty="0">
                <a:latin typeface="Georgia"/>
                <a:ea typeface="Times New Roman"/>
                <a:cs typeface="Georgia"/>
              </a:rPr>
              <a:t>sole of his foot unto his crown. </a:t>
            </a:r>
            <a:endParaRPr lang="en-US" b="1" dirty="0">
              <a:latin typeface="Times New Roman"/>
              <a:ea typeface="Times New Roman"/>
            </a:endParaRPr>
          </a:p>
          <a:p>
            <a:r>
              <a:rPr lang="en-US" dirty="0">
                <a:latin typeface="Georgia"/>
                <a:ea typeface="Times New Roman"/>
              </a:rPr>
              <a:t> </a:t>
            </a:r>
            <a:endParaRPr lang="en-US" sz="3600" dirty="0">
              <a:latin typeface="Times New Roman"/>
              <a:ea typeface="Times New Roman"/>
            </a:endParaRPr>
          </a:p>
          <a:p>
            <a:r>
              <a:rPr lang="en-US" dirty="0">
                <a:latin typeface="Georgia"/>
                <a:ea typeface="Times New Roman"/>
              </a:rPr>
              <a:t>We also do well to remember.</a:t>
            </a:r>
            <a:endParaRPr lang="en-US" sz="3600" dirty="0">
              <a:latin typeface="Times New Roman"/>
              <a:ea typeface="Times New Roman"/>
            </a:endParaRPr>
          </a:p>
          <a:p>
            <a:r>
              <a:rPr lang="en-US" dirty="0">
                <a:latin typeface="Georgia"/>
                <a:ea typeface="Times New Roman"/>
              </a:rPr>
              <a:t> </a:t>
            </a:r>
            <a:endParaRPr lang="en-US" sz="3600" dirty="0">
              <a:latin typeface="Times New Roman"/>
              <a:ea typeface="Times New Roman"/>
            </a:endParaRPr>
          </a:p>
          <a:p>
            <a:pPr marL="228600" marR="0" indent="-228600">
              <a:spcBef>
                <a:spcPts val="0"/>
              </a:spcBef>
              <a:spcAft>
                <a:spcPts val="0"/>
              </a:spcAft>
            </a:pPr>
            <a:r>
              <a:rPr lang="en-US" b="1" dirty="0" smtClean="0">
                <a:latin typeface="Georgia"/>
                <a:ea typeface="Times New Roman"/>
                <a:cs typeface="Georgia"/>
              </a:rPr>
              <a:t>I Peter </a:t>
            </a:r>
            <a:r>
              <a:rPr lang="en-US" b="1" dirty="0">
                <a:latin typeface="Georgia"/>
                <a:ea typeface="Times New Roman"/>
                <a:cs typeface="Georgia"/>
              </a:rPr>
              <a:t>5:8  Be sober, be vigilant; because your adversary the devil, as a </a:t>
            </a:r>
            <a:endParaRPr lang="en-US" b="1" dirty="0" smtClean="0">
              <a:latin typeface="Georgia"/>
              <a:ea typeface="Times New Roman"/>
              <a:cs typeface="Georgia"/>
            </a:endParaRPr>
          </a:p>
          <a:p>
            <a:pPr marL="228600" marR="0" indent="-228600">
              <a:spcBef>
                <a:spcPts val="0"/>
              </a:spcBef>
              <a:spcAft>
                <a:spcPts val="0"/>
              </a:spcAft>
            </a:pPr>
            <a:r>
              <a:rPr lang="en-US" b="1" dirty="0" smtClean="0">
                <a:latin typeface="Georgia"/>
                <a:ea typeface="Times New Roman"/>
                <a:cs typeface="Georgia"/>
              </a:rPr>
              <a:t>roaring </a:t>
            </a:r>
            <a:r>
              <a:rPr lang="en-US" b="1" dirty="0">
                <a:latin typeface="Georgia"/>
                <a:ea typeface="Times New Roman"/>
                <a:cs typeface="Georgia"/>
              </a:rPr>
              <a:t>lion, </a:t>
            </a:r>
            <a:r>
              <a:rPr lang="en-US" b="1" dirty="0" err="1" smtClean="0">
                <a:latin typeface="Georgia"/>
                <a:ea typeface="Times New Roman"/>
                <a:cs typeface="Georgia"/>
              </a:rPr>
              <a:t>walketh</a:t>
            </a:r>
            <a:r>
              <a:rPr lang="en-US" b="1" dirty="0" smtClean="0">
                <a:latin typeface="Georgia"/>
                <a:ea typeface="Times New Roman"/>
                <a:cs typeface="Georgia"/>
              </a:rPr>
              <a:t> about</a:t>
            </a:r>
            <a:r>
              <a:rPr lang="en-US" b="1" dirty="0">
                <a:latin typeface="Georgia"/>
                <a:ea typeface="Times New Roman"/>
                <a:cs typeface="Georgia"/>
              </a:rPr>
              <a:t>, seeking whom he may devour: </a:t>
            </a:r>
            <a:endParaRPr lang="en-US" b="1" dirty="0">
              <a:latin typeface="Times New Roman"/>
              <a:ea typeface="Times New Roman"/>
            </a:endParaRPr>
          </a:p>
          <a:p>
            <a:r>
              <a:rPr lang="en-US" dirty="0">
                <a:latin typeface="Georgia"/>
                <a:ea typeface="Times New Roman"/>
              </a:rPr>
              <a:t> </a:t>
            </a:r>
            <a:endParaRPr lang="en-US" sz="3600" dirty="0">
              <a:latin typeface="Times New Roman"/>
              <a:ea typeface="Times New Roman"/>
            </a:endParaRPr>
          </a:p>
          <a:p>
            <a:r>
              <a:rPr lang="en-US" dirty="0">
                <a:latin typeface="Georgia"/>
                <a:ea typeface="Times New Roman"/>
              </a:rPr>
              <a:t>Whatever the thorn, Paul is an example of the saint in spiritual warfare buffeted by Satan and his evil influences.  Paul’s end must be every saint’s </a:t>
            </a:r>
            <a:r>
              <a:rPr lang="en-US" dirty="0" smtClean="0">
                <a:latin typeface="Georgia"/>
                <a:ea typeface="Times New Roman"/>
              </a:rPr>
              <a:t>end (Paul remained faithful and true to God.) </a:t>
            </a:r>
            <a:r>
              <a:rPr lang="en-US" dirty="0">
                <a:latin typeface="Georgia"/>
                <a:ea typeface="Times New Roman"/>
              </a:rPr>
              <a:t>that is engaged in the spiritual fight against the principalities, powers, rulers of darkness, and spiritual wickedness that are ever trying to stop the gospel.</a:t>
            </a:r>
            <a:endParaRPr lang="en-US" sz="3600" dirty="0">
              <a:effectLst/>
              <a:latin typeface="Times New Roman"/>
              <a:ea typeface="Times New Roman"/>
            </a:endParaRPr>
          </a:p>
        </p:txBody>
      </p:sp>
    </p:spTree>
    <p:extLst>
      <p:ext uri="{BB962C8B-B14F-4D97-AF65-F5344CB8AC3E}">
        <p14:creationId xmlns:p14="http://schemas.microsoft.com/office/powerpoint/2010/main" val="1934716740"/>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838200"/>
            <a:ext cx="8229600" cy="523220"/>
          </a:xfrm>
          <a:prstGeom prst="rect">
            <a:avLst/>
          </a:prstGeom>
        </p:spPr>
        <p:txBody>
          <a:bodyPr wrap="square">
            <a:spAutoFit/>
          </a:bodyPr>
          <a:lstStyle/>
          <a:p>
            <a:r>
              <a:rPr lang="en-US" sz="2800" b="1" dirty="0">
                <a:latin typeface="Georgia"/>
                <a:ea typeface="Times New Roman"/>
              </a:rPr>
              <a:t>The Supernatural   (UFO’s, Ghosts, NDE)</a:t>
            </a:r>
            <a:endParaRPr lang="en-US" sz="2800" dirty="0">
              <a:effectLst/>
              <a:latin typeface="Times New Roman"/>
              <a:ea typeface="Times New Roman"/>
            </a:endParaRPr>
          </a:p>
        </p:txBody>
      </p:sp>
      <p:sp>
        <p:nvSpPr>
          <p:cNvPr id="3" name="Rectangle 2"/>
          <p:cNvSpPr/>
          <p:nvPr/>
        </p:nvSpPr>
        <p:spPr>
          <a:xfrm>
            <a:off x="342900" y="1600200"/>
            <a:ext cx="8458200" cy="5391219"/>
          </a:xfrm>
          <a:prstGeom prst="rect">
            <a:avLst/>
          </a:prstGeom>
        </p:spPr>
        <p:txBody>
          <a:bodyPr wrap="square">
            <a:spAutoFit/>
          </a:bodyPr>
          <a:lstStyle/>
          <a:p>
            <a:r>
              <a:rPr lang="en-US" dirty="0">
                <a:latin typeface="Georgia"/>
                <a:ea typeface="Times New Roman"/>
              </a:rPr>
              <a:t>GHOSTS</a:t>
            </a:r>
            <a:endParaRPr lang="en-US" sz="3600" dirty="0">
              <a:latin typeface="Times New Roman"/>
              <a:ea typeface="Times New Roman"/>
            </a:endParaRPr>
          </a:p>
          <a:p>
            <a:r>
              <a:rPr lang="en-US" dirty="0">
                <a:latin typeface="Georgia"/>
                <a:ea typeface="Times New Roman"/>
              </a:rPr>
              <a:t> </a:t>
            </a:r>
            <a:endParaRPr lang="en-US" sz="3600" dirty="0">
              <a:latin typeface="Times New Roman"/>
              <a:ea typeface="Times New Roman"/>
            </a:endParaRPr>
          </a:p>
          <a:p>
            <a:r>
              <a:rPr lang="en-US" sz="1600" dirty="0">
                <a:latin typeface="Georgia"/>
                <a:ea typeface="Times New Roman"/>
              </a:rPr>
              <a:t>The mention of the word ghost conjures up images of transparent figures and things that go bump in the night.  There is much debate as to the existence of ghost and are they spirits of the departed.  I will attempt to answer this later. For the purposes of this study we will look at ‘ghost’ as the word is used in the Bible. The word ghost is used </a:t>
            </a:r>
            <a:r>
              <a:rPr lang="en-US" sz="1600" dirty="0" smtClean="0">
                <a:latin typeface="Georgia"/>
                <a:ea typeface="Times New Roman"/>
              </a:rPr>
              <a:t>in the KJV 109 times in 108 verses.  Ghost </a:t>
            </a:r>
            <a:r>
              <a:rPr lang="en-US" sz="1600" dirty="0">
                <a:latin typeface="Georgia"/>
                <a:ea typeface="Times New Roman"/>
              </a:rPr>
              <a:t>is most often used in the Bible in the context of ‘gave, give, given or yielded up the ghost’ and as the ‘Holy Ghost’. As we see below the word ghost is never used in the context of the disembodied spirit of a dead person.</a:t>
            </a:r>
            <a:endParaRPr lang="en-US" sz="1600" dirty="0">
              <a:latin typeface="Times New Roman"/>
              <a:ea typeface="Times New Roman"/>
            </a:endParaRPr>
          </a:p>
          <a:p>
            <a:r>
              <a:rPr lang="en-US" dirty="0">
                <a:latin typeface="Georgia"/>
                <a:ea typeface="Times New Roman"/>
              </a:rPr>
              <a:t> </a:t>
            </a:r>
            <a:endParaRPr lang="en-US" sz="3600" dirty="0">
              <a:latin typeface="Times New Roman"/>
              <a:ea typeface="Times New Roman"/>
            </a:endParaRPr>
          </a:p>
          <a:p>
            <a:r>
              <a:rPr lang="en-US" sz="1600" dirty="0">
                <a:latin typeface="Georgia"/>
                <a:ea typeface="Times New Roman"/>
              </a:rPr>
              <a:t>Ghost: gave up or yielded up</a:t>
            </a:r>
            <a:endParaRPr lang="en-US" sz="1600" dirty="0">
              <a:latin typeface="Times New Roman"/>
              <a:ea typeface="Times New Roman"/>
            </a:endParaRPr>
          </a:p>
          <a:p>
            <a:pPr>
              <a:spcBef>
                <a:spcPts val="400"/>
              </a:spcBef>
              <a:spcAft>
                <a:spcPts val="200"/>
              </a:spcAft>
            </a:pPr>
            <a:r>
              <a:rPr lang="en-US" sz="1600" dirty="0">
                <a:latin typeface="Georgia"/>
                <a:ea typeface="TITUS Cyberbit Basic"/>
                <a:cs typeface="TITUS Cyberbit Basic"/>
              </a:rPr>
              <a:t>(Hebrew) Strong’s H1478 </a:t>
            </a:r>
            <a:r>
              <a:rPr lang="en-US" sz="1600" dirty="0" err="1">
                <a:latin typeface="Georgia"/>
                <a:ea typeface="TITUS Cyberbit Basic"/>
                <a:cs typeface="TITUS Cyberbit Basic"/>
              </a:rPr>
              <a:t>gâva</a:t>
            </a:r>
            <a:r>
              <a:rPr lang="en-US" sz="1600" dirty="0">
                <a:latin typeface="Georgia"/>
                <a:ea typeface="TITUS Cyberbit Basic"/>
                <a:cs typeface="TITUS Cyberbit Basic"/>
              </a:rPr>
              <a:t>‛</a:t>
            </a:r>
            <a:r>
              <a:rPr lang="en-US" sz="1600" dirty="0">
                <a:latin typeface="Georgia"/>
                <a:ea typeface="TITUS Cyberbit Basic"/>
                <a:cs typeface="Georgia"/>
              </a:rPr>
              <a:t> </a:t>
            </a:r>
            <a:r>
              <a:rPr lang="en-US" sz="1600" i="1" dirty="0" err="1">
                <a:latin typeface="Georgia"/>
                <a:ea typeface="TITUS Cyberbit Basic"/>
                <a:cs typeface="Georgia"/>
              </a:rPr>
              <a:t>gaw-vah</a:t>
            </a:r>
            <a:r>
              <a:rPr lang="en-US" sz="1600" i="1" dirty="0">
                <a:latin typeface="Georgia"/>
                <a:ea typeface="TITUS Cyberbit Basic"/>
                <a:cs typeface="Georgia"/>
              </a:rPr>
              <a:t>'</a:t>
            </a:r>
            <a:r>
              <a:rPr lang="en-US" sz="1600" dirty="0">
                <a:latin typeface="Georgia"/>
                <a:ea typeface="TITUS Cyberbit Basic"/>
                <a:cs typeface="Georgia"/>
              </a:rPr>
              <a:t> A primitive root; to </a:t>
            </a:r>
            <a:r>
              <a:rPr lang="en-US" sz="1600" i="1" dirty="0">
                <a:latin typeface="Georgia"/>
                <a:ea typeface="TITUS Cyberbit Basic"/>
                <a:cs typeface="Georgia"/>
              </a:rPr>
              <a:t>breathe</a:t>
            </a:r>
            <a:r>
              <a:rPr lang="en-US" sz="1600" dirty="0">
                <a:latin typeface="Georgia"/>
                <a:ea typeface="TITUS Cyberbit Basic"/>
                <a:cs typeface="Georgia"/>
              </a:rPr>
              <a:t> out, that is, (by implication) </a:t>
            </a:r>
            <a:r>
              <a:rPr lang="en-US" sz="1600" i="1" dirty="0">
                <a:latin typeface="Georgia"/>
                <a:ea typeface="TITUS Cyberbit Basic"/>
                <a:cs typeface="Georgia"/>
              </a:rPr>
              <a:t>expire: - </a:t>
            </a:r>
            <a:r>
              <a:rPr lang="en-US" sz="1600" dirty="0">
                <a:latin typeface="Georgia"/>
                <a:ea typeface="TITUS Cyberbit Basic"/>
                <a:cs typeface="Georgia"/>
              </a:rPr>
              <a:t>die, be dead, give up the ghost, perish</a:t>
            </a:r>
            <a:r>
              <a:rPr lang="en-US" sz="1600" dirty="0" smtClean="0">
                <a:latin typeface="Georgia"/>
                <a:ea typeface="TITUS Cyberbit Basic"/>
                <a:cs typeface="Georgia"/>
              </a:rPr>
              <a:t>.</a:t>
            </a:r>
          </a:p>
          <a:p>
            <a:r>
              <a:rPr lang="en-US" sz="1600" dirty="0">
                <a:latin typeface="Georgia"/>
                <a:ea typeface="Times New Roman"/>
              </a:rPr>
              <a:t>Ghost: Holy Ghost</a:t>
            </a:r>
            <a:endParaRPr lang="en-US" sz="1600" dirty="0">
              <a:latin typeface="Times New Roman"/>
              <a:ea typeface="Times New Roman"/>
            </a:endParaRPr>
          </a:p>
          <a:p>
            <a:pPr>
              <a:spcBef>
                <a:spcPts val="400"/>
              </a:spcBef>
              <a:spcAft>
                <a:spcPts val="200"/>
              </a:spcAft>
            </a:pPr>
            <a:endParaRPr lang="en-US" sz="1600" dirty="0" smtClean="0">
              <a:latin typeface="Georgia"/>
              <a:ea typeface="TITUS Cyberbit Basic"/>
              <a:cs typeface="TITUS Cyberbit Basic"/>
            </a:endParaRPr>
          </a:p>
          <a:p>
            <a:pPr>
              <a:spcBef>
                <a:spcPts val="400"/>
              </a:spcBef>
              <a:spcAft>
                <a:spcPts val="200"/>
              </a:spcAft>
            </a:pPr>
            <a:r>
              <a:rPr lang="en-US" sz="1600" dirty="0" smtClean="0">
                <a:latin typeface="Georgia"/>
                <a:ea typeface="TITUS Cyberbit Basic"/>
                <a:cs typeface="TITUS Cyberbit Basic"/>
              </a:rPr>
              <a:t>(</a:t>
            </a:r>
            <a:r>
              <a:rPr lang="en-US" sz="1600" dirty="0">
                <a:latin typeface="Georgia"/>
                <a:ea typeface="TITUS Cyberbit Basic"/>
                <a:cs typeface="TITUS Cyberbit Basic"/>
              </a:rPr>
              <a:t>Greek) Strong’s G4151Pneuma -</a:t>
            </a:r>
            <a:r>
              <a:rPr lang="en-US" sz="1600" dirty="0">
                <a:latin typeface="Georgia"/>
                <a:ea typeface="TITUS Cyberbit Basic"/>
                <a:cs typeface="Georgia"/>
              </a:rPr>
              <a:t> </a:t>
            </a:r>
            <a:r>
              <a:rPr lang="en-US" sz="1600" i="1" dirty="0" err="1">
                <a:latin typeface="Georgia"/>
                <a:ea typeface="TITUS Cyberbit Basic"/>
                <a:cs typeface="Georgia"/>
              </a:rPr>
              <a:t>pnyoo</a:t>
            </a:r>
            <a:r>
              <a:rPr lang="en-US" sz="1600" i="1" dirty="0">
                <a:latin typeface="Georgia"/>
                <a:ea typeface="TITUS Cyberbit Basic"/>
                <a:cs typeface="Georgia"/>
              </a:rPr>
              <a:t>'-</a:t>
            </a:r>
            <a:r>
              <a:rPr lang="en-US" sz="1600" i="1" dirty="0" err="1">
                <a:latin typeface="Georgia"/>
                <a:ea typeface="TITUS Cyberbit Basic"/>
                <a:cs typeface="Georgia"/>
              </a:rPr>
              <a:t>mah</a:t>
            </a:r>
            <a:r>
              <a:rPr lang="en-US" sz="1600" dirty="0">
                <a:latin typeface="Georgia"/>
                <a:ea typeface="TITUS Cyberbit Basic"/>
                <a:cs typeface="Georgia"/>
              </a:rPr>
              <a:t> a </a:t>
            </a:r>
            <a:r>
              <a:rPr lang="en-US" sz="1600" i="1" dirty="0">
                <a:latin typeface="Georgia"/>
                <a:ea typeface="TITUS Cyberbit Basic"/>
                <a:cs typeface="Georgia"/>
              </a:rPr>
              <a:t>current</a:t>
            </a:r>
            <a:r>
              <a:rPr lang="en-US" sz="1600" dirty="0">
                <a:latin typeface="Georgia"/>
                <a:ea typeface="TITUS Cyberbit Basic"/>
                <a:cs typeface="Georgia"/>
              </a:rPr>
              <a:t> of air, that is, </a:t>
            </a:r>
            <a:r>
              <a:rPr lang="en-US" sz="1600" i="1" dirty="0">
                <a:latin typeface="Georgia"/>
                <a:ea typeface="TITUS Cyberbit Basic"/>
                <a:cs typeface="Georgia"/>
              </a:rPr>
              <a:t>breath</a:t>
            </a:r>
            <a:r>
              <a:rPr lang="en-US" sz="1600" dirty="0">
                <a:latin typeface="Georgia"/>
                <a:ea typeface="TITUS Cyberbit Basic"/>
                <a:cs typeface="Georgia"/>
              </a:rPr>
              <a:t> (</a:t>
            </a:r>
            <a:r>
              <a:rPr lang="en-US" sz="1600" i="1" dirty="0">
                <a:latin typeface="Georgia"/>
                <a:ea typeface="TITUS Cyberbit Basic"/>
                <a:cs typeface="Georgia"/>
              </a:rPr>
              <a:t>blast</a:t>
            </a:r>
            <a:r>
              <a:rPr lang="en-US" sz="1600" dirty="0">
                <a:latin typeface="Georgia"/>
                <a:ea typeface="TITUS Cyberbit Basic"/>
                <a:cs typeface="Georgia"/>
              </a:rPr>
              <a:t>) or a </a:t>
            </a:r>
            <a:r>
              <a:rPr lang="en-US" sz="1600" i="1" dirty="0">
                <a:latin typeface="Georgia"/>
                <a:ea typeface="TITUS Cyberbit Basic"/>
                <a:cs typeface="Georgia"/>
              </a:rPr>
              <a:t>breeze</a:t>
            </a:r>
            <a:r>
              <a:rPr lang="en-US" sz="1600" dirty="0">
                <a:latin typeface="Georgia"/>
                <a:ea typeface="TITUS Cyberbit Basic"/>
                <a:cs typeface="Georgia"/>
              </a:rPr>
              <a:t>; by analogy or figuratively a </a:t>
            </a:r>
            <a:r>
              <a:rPr lang="en-US" sz="1600" i="1" dirty="0">
                <a:latin typeface="Georgia"/>
                <a:ea typeface="TITUS Cyberbit Basic"/>
                <a:cs typeface="Georgia"/>
              </a:rPr>
              <a:t>spirit</a:t>
            </a:r>
            <a:r>
              <a:rPr lang="en-US" sz="1600" dirty="0">
                <a:latin typeface="Georgia"/>
                <a:ea typeface="TITUS Cyberbit Basic"/>
                <a:cs typeface="Georgia"/>
              </a:rPr>
              <a:t>, that is, (human) the rational </a:t>
            </a:r>
            <a:r>
              <a:rPr lang="en-US" sz="1600" i="1" dirty="0">
                <a:latin typeface="Georgia"/>
                <a:ea typeface="TITUS Cyberbit Basic"/>
                <a:cs typeface="Georgia"/>
              </a:rPr>
              <a:t>soul</a:t>
            </a:r>
            <a:r>
              <a:rPr lang="en-US" sz="1600" dirty="0">
                <a:latin typeface="Georgia"/>
                <a:ea typeface="TITUS Cyberbit Basic"/>
                <a:cs typeface="Georgia"/>
              </a:rPr>
              <a:t>, (by implication) </a:t>
            </a:r>
            <a:r>
              <a:rPr lang="en-US" sz="1600" i="1" dirty="0">
                <a:latin typeface="Georgia"/>
                <a:ea typeface="TITUS Cyberbit Basic"/>
                <a:cs typeface="Georgia"/>
              </a:rPr>
              <a:t>vital</a:t>
            </a:r>
            <a:r>
              <a:rPr lang="en-US" sz="1600" dirty="0">
                <a:latin typeface="Georgia"/>
                <a:ea typeface="TITUS Cyberbit Basic"/>
                <a:cs typeface="Georgia"/>
              </a:rPr>
              <a:t> </a:t>
            </a:r>
            <a:r>
              <a:rPr lang="en-US" sz="1600" i="1" dirty="0">
                <a:latin typeface="Georgia"/>
                <a:ea typeface="TITUS Cyberbit Basic"/>
                <a:cs typeface="Georgia"/>
              </a:rPr>
              <a:t>principle</a:t>
            </a:r>
            <a:r>
              <a:rPr lang="en-US" sz="1600" dirty="0">
                <a:latin typeface="Georgia"/>
                <a:ea typeface="TITUS Cyberbit Basic"/>
                <a:cs typeface="Georgia"/>
              </a:rPr>
              <a:t>, mental </a:t>
            </a:r>
            <a:r>
              <a:rPr lang="en-US" sz="1600" i="1" dirty="0">
                <a:latin typeface="Georgia"/>
                <a:ea typeface="TITUS Cyberbit Basic"/>
                <a:cs typeface="Georgia"/>
              </a:rPr>
              <a:t>disposition</a:t>
            </a:r>
            <a:r>
              <a:rPr lang="en-US" sz="1600" dirty="0">
                <a:latin typeface="Georgia"/>
                <a:ea typeface="TITUS Cyberbit Basic"/>
                <a:cs typeface="Georgia"/>
              </a:rPr>
              <a:t>, etc., or (superhuman) an </a:t>
            </a:r>
            <a:r>
              <a:rPr lang="en-US" sz="1600" i="1" dirty="0">
                <a:latin typeface="Georgia"/>
                <a:ea typeface="TITUS Cyberbit Basic"/>
                <a:cs typeface="Georgia"/>
              </a:rPr>
              <a:t>angel</a:t>
            </a:r>
            <a:r>
              <a:rPr lang="en-US" sz="1600" dirty="0">
                <a:latin typeface="Georgia"/>
                <a:ea typeface="TITUS Cyberbit Basic"/>
                <a:cs typeface="Georgia"/>
              </a:rPr>
              <a:t>, </a:t>
            </a:r>
            <a:r>
              <a:rPr lang="en-US" sz="1600" i="1" dirty="0">
                <a:latin typeface="Georgia"/>
                <a:ea typeface="TITUS Cyberbit Basic"/>
                <a:cs typeface="Georgia"/>
              </a:rPr>
              <a:t>daemon</a:t>
            </a:r>
            <a:r>
              <a:rPr lang="en-US" sz="1600" dirty="0">
                <a:latin typeface="Georgia"/>
                <a:ea typeface="TITUS Cyberbit Basic"/>
                <a:cs typeface="Georgia"/>
              </a:rPr>
              <a:t>, or (divine) God, Christ’s </a:t>
            </a:r>
            <a:r>
              <a:rPr lang="en-US" sz="1600" i="1" dirty="0">
                <a:latin typeface="Georgia"/>
                <a:ea typeface="TITUS Cyberbit Basic"/>
                <a:cs typeface="Georgia"/>
              </a:rPr>
              <a:t>spirit</a:t>
            </a:r>
            <a:r>
              <a:rPr lang="en-US" sz="1600" dirty="0">
                <a:latin typeface="Georgia"/>
                <a:ea typeface="TITUS Cyberbit Basic"/>
                <a:cs typeface="Georgia"/>
              </a:rPr>
              <a:t>, the Holy </a:t>
            </a:r>
            <a:r>
              <a:rPr lang="en-US" sz="1600" i="1" dirty="0">
                <a:latin typeface="Georgia"/>
                <a:ea typeface="TITUS Cyberbit Basic"/>
                <a:cs typeface="Georgia"/>
              </a:rPr>
              <a:t>spirit</a:t>
            </a:r>
            <a:r>
              <a:rPr lang="en-US" sz="1600" dirty="0">
                <a:latin typeface="Georgia"/>
                <a:ea typeface="TITUS Cyberbit Basic"/>
                <a:cs typeface="Georgia"/>
              </a:rPr>
              <a:t>: - ghost, life, spirit (-</a:t>
            </a:r>
            <a:r>
              <a:rPr lang="en-US" sz="1600" dirty="0" err="1">
                <a:latin typeface="Georgia"/>
                <a:ea typeface="TITUS Cyberbit Basic"/>
                <a:cs typeface="Georgia"/>
              </a:rPr>
              <a:t>ual</a:t>
            </a:r>
            <a:r>
              <a:rPr lang="en-US" sz="1600" dirty="0">
                <a:latin typeface="Georgia"/>
                <a:ea typeface="TITUS Cyberbit Basic"/>
                <a:cs typeface="Georgia"/>
              </a:rPr>
              <a:t>, -</a:t>
            </a:r>
            <a:r>
              <a:rPr lang="en-US" sz="1600" dirty="0" err="1">
                <a:latin typeface="Georgia"/>
                <a:ea typeface="TITUS Cyberbit Basic"/>
                <a:cs typeface="Georgia"/>
              </a:rPr>
              <a:t>ually</a:t>
            </a:r>
            <a:r>
              <a:rPr lang="en-US" sz="1600" dirty="0">
                <a:latin typeface="Georgia"/>
                <a:ea typeface="TITUS Cyberbit Basic"/>
                <a:cs typeface="Georgia"/>
              </a:rPr>
              <a:t>), mind. </a:t>
            </a:r>
            <a:endParaRPr lang="en-US" sz="1600" dirty="0">
              <a:latin typeface="Times New Roman"/>
              <a:ea typeface="Times New Roman"/>
            </a:endParaRPr>
          </a:p>
          <a:p>
            <a:pPr>
              <a:spcBef>
                <a:spcPts val="400"/>
              </a:spcBef>
              <a:spcAft>
                <a:spcPts val="200"/>
              </a:spcAft>
            </a:pPr>
            <a:endParaRPr lang="en-US" sz="1600" dirty="0">
              <a:effectLst/>
              <a:latin typeface="Times New Roman"/>
              <a:ea typeface="Times New Roman"/>
            </a:endParaRPr>
          </a:p>
        </p:txBody>
      </p:sp>
    </p:spTree>
    <p:extLst>
      <p:ext uri="{BB962C8B-B14F-4D97-AF65-F5344CB8AC3E}">
        <p14:creationId xmlns:p14="http://schemas.microsoft.com/office/powerpoint/2010/main" val="41438834"/>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9748" y="533400"/>
            <a:ext cx="8711852" cy="4329390"/>
          </a:xfrm>
          <a:prstGeom prst="rect">
            <a:avLst/>
          </a:prstGeom>
        </p:spPr>
        <p:txBody>
          <a:bodyPr wrap="square">
            <a:spAutoFit/>
          </a:bodyPr>
          <a:lstStyle/>
          <a:p>
            <a:r>
              <a:rPr lang="en-US" sz="1600" dirty="0">
                <a:latin typeface="Georgia"/>
                <a:ea typeface="Times New Roman"/>
              </a:rPr>
              <a:t>Two interesting verses are:</a:t>
            </a:r>
            <a:endParaRPr lang="en-US" sz="1600" dirty="0">
              <a:latin typeface="Times New Roman"/>
              <a:ea typeface="Times New Roman"/>
            </a:endParaRPr>
          </a:p>
          <a:p>
            <a:r>
              <a:rPr lang="en-US" sz="1600" dirty="0">
                <a:latin typeface="Georgia"/>
                <a:ea typeface="Times New Roman"/>
              </a:rPr>
              <a:t> </a:t>
            </a:r>
            <a:endParaRPr lang="en-US" sz="1600" dirty="0">
              <a:latin typeface="Times New Roman"/>
              <a:ea typeface="Times New Roman"/>
            </a:endParaRPr>
          </a:p>
          <a:p>
            <a:r>
              <a:rPr lang="en-US" sz="1600" b="1" dirty="0">
                <a:latin typeface="Georgia"/>
                <a:ea typeface="Times New Roman"/>
              </a:rPr>
              <a:t>Matthew </a:t>
            </a:r>
            <a:r>
              <a:rPr lang="en-US" sz="1600" b="1" dirty="0" smtClean="0">
                <a:latin typeface="Georgia"/>
                <a:ea typeface="Times New Roman"/>
              </a:rPr>
              <a:t>14:26</a:t>
            </a:r>
            <a:r>
              <a:rPr lang="en-US" sz="1600" dirty="0" smtClean="0">
                <a:latin typeface="Georgia"/>
                <a:ea typeface="Times New Roman"/>
                <a:cs typeface="Georgia"/>
              </a:rPr>
              <a:t>And </a:t>
            </a:r>
            <a:r>
              <a:rPr lang="en-US" sz="1600" dirty="0">
                <a:latin typeface="Georgia"/>
                <a:ea typeface="Times New Roman"/>
                <a:cs typeface="Georgia"/>
              </a:rPr>
              <a:t>when the disciples saw him walking on the sea, they were troubled, saying, It is a spirit; </a:t>
            </a:r>
            <a:r>
              <a:rPr lang="en-US" sz="1600" dirty="0" smtClean="0">
                <a:latin typeface="Georgia"/>
                <a:ea typeface="Times New Roman"/>
                <a:cs typeface="Georgia"/>
              </a:rPr>
              <a:t>and </a:t>
            </a:r>
            <a:r>
              <a:rPr lang="en-US" sz="1600" dirty="0">
                <a:latin typeface="Georgia"/>
                <a:ea typeface="Times New Roman"/>
                <a:cs typeface="Georgia"/>
              </a:rPr>
              <a:t>they cried out for fear. </a:t>
            </a:r>
            <a:endParaRPr lang="en-US" sz="1600" dirty="0">
              <a:latin typeface="Times New Roman"/>
              <a:ea typeface="Times New Roman"/>
            </a:endParaRPr>
          </a:p>
          <a:p>
            <a:pPr marL="228600" marR="0" indent="-228600">
              <a:spcBef>
                <a:spcPts val="0"/>
              </a:spcBef>
              <a:spcAft>
                <a:spcPts val="0"/>
              </a:spcAft>
            </a:pPr>
            <a:r>
              <a:rPr lang="en-US" sz="1600" b="1" dirty="0">
                <a:latin typeface="Georgia"/>
                <a:ea typeface="Times New Roman"/>
                <a:cs typeface="Georgia"/>
              </a:rPr>
              <a:t> </a:t>
            </a:r>
            <a:endParaRPr lang="en-US" sz="1600" dirty="0">
              <a:latin typeface="Times New Roman"/>
              <a:ea typeface="Times New Roman"/>
            </a:endParaRPr>
          </a:p>
          <a:p>
            <a:pPr marL="228600" marR="0" indent="-228600">
              <a:spcBef>
                <a:spcPts val="0"/>
              </a:spcBef>
              <a:spcAft>
                <a:spcPts val="0"/>
              </a:spcAft>
            </a:pPr>
            <a:r>
              <a:rPr lang="en-US" sz="1600" b="1" dirty="0">
                <a:latin typeface="Georgia"/>
                <a:ea typeface="Times New Roman"/>
                <a:cs typeface="Georgia"/>
              </a:rPr>
              <a:t>Mark 6:49</a:t>
            </a:r>
            <a:r>
              <a:rPr lang="en-US" sz="1600" dirty="0">
                <a:latin typeface="Georgia"/>
                <a:ea typeface="Times New Roman"/>
                <a:cs typeface="Georgia"/>
              </a:rPr>
              <a:t> But when they saw him walking upon the sea, they supposed it had been a spirit, </a:t>
            </a:r>
            <a:endParaRPr lang="en-US" sz="1600" dirty="0" smtClean="0">
              <a:latin typeface="Georgia"/>
              <a:ea typeface="Times New Roman"/>
              <a:cs typeface="Georgia"/>
            </a:endParaRPr>
          </a:p>
          <a:p>
            <a:pPr marL="228600" marR="0" indent="-228600">
              <a:spcBef>
                <a:spcPts val="0"/>
              </a:spcBef>
              <a:spcAft>
                <a:spcPts val="0"/>
              </a:spcAft>
            </a:pPr>
            <a:r>
              <a:rPr lang="en-US" sz="1600" dirty="0" smtClean="0">
                <a:latin typeface="Georgia"/>
                <a:ea typeface="Times New Roman"/>
                <a:cs typeface="Georgia"/>
              </a:rPr>
              <a:t>and cried </a:t>
            </a:r>
            <a:r>
              <a:rPr lang="en-US" sz="1600" dirty="0">
                <a:latin typeface="Georgia"/>
                <a:ea typeface="Times New Roman"/>
                <a:cs typeface="Georgia"/>
              </a:rPr>
              <a:t>out: </a:t>
            </a:r>
            <a:endParaRPr lang="en-US" sz="1600" dirty="0">
              <a:latin typeface="Times New Roman"/>
              <a:ea typeface="Times New Roman"/>
            </a:endParaRPr>
          </a:p>
          <a:p>
            <a:pPr marL="228600" marR="0" indent="-228600">
              <a:spcBef>
                <a:spcPts val="0"/>
              </a:spcBef>
              <a:spcAft>
                <a:spcPts val="0"/>
              </a:spcAft>
            </a:pPr>
            <a:r>
              <a:rPr lang="en-US" sz="1600" dirty="0">
                <a:latin typeface="Georgia"/>
                <a:ea typeface="Times New Roman"/>
              </a:rPr>
              <a:t> </a:t>
            </a:r>
            <a:endParaRPr lang="en-US" sz="1600" dirty="0">
              <a:latin typeface="Times New Roman"/>
              <a:ea typeface="Times New Roman"/>
            </a:endParaRPr>
          </a:p>
          <a:p>
            <a:pPr marL="228600" marR="0" indent="-228600">
              <a:spcBef>
                <a:spcPts val="0"/>
              </a:spcBef>
              <a:spcAft>
                <a:spcPts val="0"/>
              </a:spcAft>
            </a:pPr>
            <a:r>
              <a:rPr lang="en-US" sz="1600" dirty="0">
                <a:latin typeface="Georgia"/>
                <a:ea typeface="Times New Roman"/>
              </a:rPr>
              <a:t>Some Bibles translate the word ‘spirit’ in the above verses as ghost.  Many who believe in </a:t>
            </a:r>
            <a:endParaRPr lang="en-US" sz="1600" dirty="0" smtClean="0">
              <a:latin typeface="Georgia"/>
              <a:ea typeface="Times New Roman"/>
            </a:endParaRPr>
          </a:p>
          <a:p>
            <a:pPr marL="228600" marR="0" indent="-228600">
              <a:spcBef>
                <a:spcPts val="0"/>
              </a:spcBef>
              <a:spcAft>
                <a:spcPts val="0"/>
              </a:spcAft>
            </a:pPr>
            <a:r>
              <a:rPr lang="en-US" sz="1600" dirty="0" smtClean="0">
                <a:latin typeface="Georgia"/>
                <a:ea typeface="Times New Roman"/>
              </a:rPr>
              <a:t>ghosts and </a:t>
            </a:r>
            <a:r>
              <a:rPr lang="en-US" sz="1600" dirty="0">
                <a:latin typeface="Georgia"/>
                <a:ea typeface="Times New Roman"/>
              </a:rPr>
              <a:t>believe that the Bible confirms their existence use these verses as proof of their </a:t>
            </a:r>
            <a:endParaRPr lang="en-US" sz="1600" dirty="0" smtClean="0">
              <a:latin typeface="Georgia"/>
              <a:ea typeface="Times New Roman"/>
            </a:endParaRPr>
          </a:p>
          <a:p>
            <a:pPr marL="228600" marR="0" indent="-228600">
              <a:spcBef>
                <a:spcPts val="0"/>
              </a:spcBef>
              <a:spcAft>
                <a:spcPts val="0"/>
              </a:spcAft>
            </a:pPr>
            <a:r>
              <a:rPr lang="en-US" sz="1600" dirty="0" smtClean="0">
                <a:latin typeface="Georgia"/>
                <a:ea typeface="Times New Roman"/>
              </a:rPr>
              <a:t>reality</a:t>
            </a:r>
            <a:r>
              <a:rPr lang="en-US" sz="1600" dirty="0">
                <a:latin typeface="Georgia"/>
                <a:ea typeface="Times New Roman"/>
              </a:rPr>
              <a:t>.  They </a:t>
            </a:r>
            <a:r>
              <a:rPr lang="en-US" sz="1600" dirty="0" smtClean="0">
                <a:latin typeface="Georgia"/>
                <a:ea typeface="Times New Roman"/>
              </a:rPr>
              <a:t>say </a:t>
            </a:r>
            <a:r>
              <a:rPr lang="en-US" sz="1600" dirty="0">
                <a:latin typeface="Georgia"/>
                <a:ea typeface="Times New Roman"/>
              </a:rPr>
              <a:t>that since Jesus did not rebuke or correct the disciples in claiming to have </a:t>
            </a:r>
            <a:endParaRPr lang="en-US" sz="1600" dirty="0" smtClean="0">
              <a:latin typeface="Georgia"/>
              <a:ea typeface="Times New Roman"/>
            </a:endParaRPr>
          </a:p>
          <a:p>
            <a:pPr marL="228600" marR="0" indent="-228600">
              <a:spcBef>
                <a:spcPts val="0"/>
              </a:spcBef>
              <a:spcAft>
                <a:spcPts val="0"/>
              </a:spcAft>
            </a:pPr>
            <a:r>
              <a:rPr lang="en-US" sz="1600" dirty="0" smtClean="0">
                <a:latin typeface="Georgia"/>
                <a:ea typeface="Times New Roman"/>
              </a:rPr>
              <a:t>seen </a:t>
            </a:r>
            <a:r>
              <a:rPr lang="en-US" sz="1600" dirty="0">
                <a:latin typeface="Georgia"/>
                <a:ea typeface="Times New Roman"/>
              </a:rPr>
              <a:t>a ‘spirit/ghost’ </a:t>
            </a:r>
            <a:r>
              <a:rPr lang="en-US" sz="1600" dirty="0" smtClean="0">
                <a:latin typeface="Georgia"/>
                <a:ea typeface="Times New Roman"/>
              </a:rPr>
              <a:t>then </a:t>
            </a:r>
            <a:r>
              <a:rPr lang="en-US" sz="1600" dirty="0">
                <a:latin typeface="Georgia"/>
                <a:ea typeface="Times New Roman"/>
              </a:rPr>
              <a:t>these spirits or ghosts must exist.  For if they do not Jesus would have </a:t>
            </a:r>
            <a:endParaRPr lang="en-US" sz="1600" dirty="0" smtClean="0">
              <a:latin typeface="Georgia"/>
              <a:ea typeface="Times New Roman"/>
            </a:endParaRPr>
          </a:p>
          <a:p>
            <a:pPr marL="228600" marR="0" indent="-228600">
              <a:spcBef>
                <a:spcPts val="0"/>
              </a:spcBef>
              <a:spcAft>
                <a:spcPts val="0"/>
              </a:spcAft>
            </a:pPr>
            <a:r>
              <a:rPr lang="en-US" sz="1600" dirty="0" smtClean="0">
                <a:latin typeface="Georgia"/>
                <a:ea typeface="Times New Roman"/>
              </a:rPr>
              <a:t>rebuked </a:t>
            </a:r>
            <a:r>
              <a:rPr lang="en-US" sz="1600" dirty="0">
                <a:latin typeface="Georgia"/>
                <a:ea typeface="Times New Roman"/>
              </a:rPr>
              <a:t>or corrected </a:t>
            </a:r>
            <a:r>
              <a:rPr lang="en-US" sz="1600" dirty="0" smtClean="0">
                <a:latin typeface="Georgia"/>
                <a:ea typeface="Times New Roman"/>
              </a:rPr>
              <a:t>the </a:t>
            </a:r>
            <a:r>
              <a:rPr lang="en-US" sz="1600" dirty="0">
                <a:latin typeface="Georgia"/>
                <a:ea typeface="Times New Roman"/>
              </a:rPr>
              <a:t>disciples in their belief of seeing a spirit\ghost. Let us look closely at </a:t>
            </a:r>
            <a:endParaRPr lang="en-US" sz="1600" dirty="0" smtClean="0">
              <a:latin typeface="Georgia"/>
              <a:ea typeface="Times New Roman"/>
            </a:endParaRPr>
          </a:p>
          <a:p>
            <a:pPr marL="228600" marR="0" indent="-228600">
              <a:spcBef>
                <a:spcPts val="0"/>
              </a:spcBef>
              <a:spcAft>
                <a:spcPts val="0"/>
              </a:spcAft>
            </a:pPr>
            <a:r>
              <a:rPr lang="en-US" sz="1600" dirty="0" smtClean="0">
                <a:latin typeface="Georgia"/>
                <a:ea typeface="Times New Roman"/>
              </a:rPr>
              <a:t>the </a:t>
            </a:r>
            <a:r>
              <a:rPr lang="en-US" sz="1600" dirty="0">
                <a:latin typeface="Georgia"/>
                <a:ea typeface="Times New Roman"/>
              </a:rPr>
              <a:t>Greek word </a:t>
            </a:r>
            <a:r>
              <a:rPr lang="en-US" sz="1600" dirty="0" smtClean="0">
                <a:latin typeface="Georgia"/>
                <a:ea typeface="Times New Roman"/>
              </a:rPr>
              <a:t>translated </a:t>
            </a:r>
            <a:r>
              <a:rPr lang="en-US" sz="1600" dirty="0">
                <a:latin typeface="Georgia"/>
                <a:ea typeface="Times New Roman"/>
              </a:rPr>
              <a:t>as spirit in Matthew 14:26 and Mark 6:49.</a:t>
            </a:r>
            <a:endParaRPr lang="en-US" sz="1600" dirty="0">
              <a:latin typeface="Times New Roman"/>
              <a:ea typeface="Times New Roman"/>
            </a:endParaRPr>
          </a:p>
          <a:p>
            <a:r>
              <a:rPr lang="en-US" sz="1600" dirty="0">
                <a:latin typeface="Georgia"/>
                <a:ea typeface="Times New Roman"/>
              </a:rPr>
              <a:t> </a:t>
            </a:r>
            <a:endParaRPr lang="en-US" sz="1600" dirty="0">
              <a:latin typeface="Times New Roman"/>
              <a:ea typeface="Times New Roman"/>
            </a:endParaRPr>
          </a:p>
          <a:p>
            <a:r>
              <a:rPr lang="en-US" sz="1600" dirty="0">
                <a:latin typeface="Georgia"/>
                <a:ea typeface="Times New Roman"/>
              </a:rPr>
              <a:t>Spirit</a:t>
            </a:r>
            <a:endParaRPr lang="en-US" sz="1600" dirty="0">
              <a:latin typeface="Times New Roman"/>
              <a:ea typeface="Times New Roman"/>
            </a:endParaRPr>
          </a:p>
          <a:p>
            <a:pPr>
              <a:spcBef>
                <a:spcPts val="400"/>
              </a:spcBef>
              <a:spcAft>
                <a:spcPts val="200"/>
              </a:spcAft>
            </a:pPr>
            <a:r>
              <a:rPr lang="en-US" sz="1600" dirty="0">
                <a:latin typeface="Georgia"/>
                <a:ea typeface="TITUS Cyberbit Basic"/>
                <a:cs typeface="TITUS Cyberbit Basic"/>
              </a:rPr>
              <a:t>Strong’s G5326 </a:t>
            </a:r>
            <a:r>
              <a:rPr lang="en-US" sz="1600" dirty="0" err="1">
                <a:latin typeface="Georgia"/>
                <a:ea typeface="TITUS Cyberbit Basic"/>
                <a:cs typeface="TITUS Cyberbit Basic"/>
              </a:rPr>
              <a:t>phantasma</a:t>
            </a:r>
            <a:r>
              <a:rPr lang="en-US" sz="1600" dirty="0">
                <a:latin typeface="Georgia"/>
                <a:ea typeface="TITUS Cyberbit Basic"/>
                <a:cs typeface="Georgia"/>
              </a:rPr>
              <a:t> </a:t>
            </a:r>
            <a:r>
              <a:rPr lang="en-US" sz="1600" i="1" dirty="0">
                <a:latin typeface="Georgia"/>
                <a:ea typeface="TITUS Cyberbit Basic"/>
                <a:cs typeface="Georgia"/>
              </a:rPr>
              <a:t>fan'-</a:t>
            </a:r>
            <a:r>
              <a:rPr lang="en-US" sz="1600" i="1" dirty="0" err="1">
                <a:latin typeface="Georgia"/>
                <a:ea typeface="TITUS Cyberbit Basic"/>
                <a:cs typeface="Georgia"/>
              </a:rPr>
              <a:t>tas</a:t>
            </a:r>
            <a:r>
              <a:rPr lang="en-US" sz="1600" i="1" dirty="0">
                <a:latin typeface="Georgia"/>
                <a:ea typeface="TITUS Cyberbit Basic"/>
                <a:cs typeface="Georgia"/>
              </a:rPr>
              <a:t>-</a:t>
            </a:r>
            <a:r>
              <a:rPr lang="en-US" sz="1600" i="1" dirty="0" err="1">
                <a:latin typeface="Georgia"/>
                <a:ea typeface="TITUS Cyberbit Basic"/>
                <a:cs typeface="Georgia"/>
              </a:rPr>
              <a:t>mah</a:t>
            </a:r>
            <a:r>
              <a:rPr lang="en-US" sz="1600" dirty="0">
                <a:latin typeface="Georgia"/>
                <a:ea typeface="TITUS Cyberbit Basic"/>
                <a:cs typeface="Georgia"/>
              </a:rPr>
              <a:t> a (mere) </a:t>
            </a:r>
            <a:r>
              <a:rPr lang="en-US" sz="1600" i="1" dirty="0">
                <a:latin typeface="Georgia"/>
                <a:ea typeface="TITUS Cyberbit Basic"/>
                <a:cs typeface="Georgia"/>
              </a:rPr>
              <a:t>show</a:t>
            </a:r>
            <a:r>
              <a:rPr lang="en-US" sz="1600" dirty="0">
                <a:latin typeface="Georgia"/>
                <a:ea typeface="TITUS Cyberbit Basic"/>
                <a:cs typeface="Georgia"/>
              </a:rPr>
              <a:t> (“phantasm”), that is, </a:t>
            </a:r>
            <a:r>
              <a:rPr lang="en-US" sz="1600" i="1" dirty="0" err="1">
                <a:latin typeface="Georgia"/>
                <a:ea typeface="TITUS Cyberbit Basic"/>
                <a:cs typeface="Georgia"/>
              </a:rPr>
              <a:t>spectre</a:t>
            </a:r>
            <a:r>
              <a:rPr lang="en-US" sz="1600" i="1" dirty="0">
                <a:latin typeface="Georgia"/>
                <a:ea typeface="TITUS Cyberbit Basic"/>
                <a:cs typeface="Georgia"/>
              </a:rPr>
              <a:t>:</a:t>
            </a:r>
            <a:r>
              <a:rPr lang="en-US" sz="1600" dirty="0">
                <a:latin typeface="Georgia"/>
                <a:ea typeface="TITUS Cyberbit Basic"/>
                <a:cs typeface="Georgia"/>
              </a:rPr>
              <a:t> - spirit.</a:t>
            </a:r>
            <a:endParaRPr lang="en-US" sz="1600" dirty="0">
              <a:effectLst/>
              <a:latin typeface="Times New Roman"/>
              <a:ea typeface="Times New Roman"/>
            </a:endParaRPr>
          </a:p>
        </p:txBody>
      </p:sp>
    </p:spTree>
    <p:extLst>
      <p:ext uri="{BB962C8B-B14F-4D97-AF65-F5344CB8AC3E}">
        <p14:creationId xmlns:p14="http://schemas.microsoft.com/office/powerpoint/2010/main" val="1663528475"/>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199" y="304800"/>
            <a:ext cx="8285967" cy="5170646"/>
          </a:xfrm>
          <a:prstGeom prst="rect">
            <a:avLst/>
          </a:prstGeom>
        </p:spPr>
        <p:txBody>
          <a:bodyPr wrap="square">
            <a:spAutoFit/>
          </a:bodyPr>
          <a:lstStyle/>
          <a:p>
            <a:r>
              <a:rPr lang="en-US" dirty="0">
                <a:latin typeface="Georgia"/>
                <a:ea typeface="Times New Roman"/>
              </a:rPr>
              <a:t>While the word means a specter or spirit it does not imply ghost is the sense of the disembodied spirit of a dead person and it does not translate as a demon either.  The below verses do help me draw a conclusion as to the question of do ghosts as the spirits of disembodied dead persons exists?</a:t>
            </a:r>
            <a:endParaRPr lang="en-US" sz="3600" dirty="0">
              <a:latin typeface="Times New Roman"/>
              <a:ea typeface="Times New Roman"/>
            </a:endParaRPr>
          </a:p>
          <a:p>
            <a:r>
              <a:rPr lang="en-US" dirty="0">
                <a:latin typeface="Georgia"/>
                <a:ea typeface="Times New Roman"/>
              </a:rPr>
              <a:t> </a:t>
            </a:r>
            <a:endParaRPr lang="en-US" sz="1600" dirty="0">
              <a:latin typeface="Times New Roman"/>
              <a:ea typeface="Times New Roman"/>
            </a:endParaRPr>
          </a:p>
          <a:p>
            <a:r>
              <a:rPr lang="en-US" sz="1600" b="1" dirty="0">
                <a:latin typeface="Georgia"/>
                <a:ea typeface="Times New Roman"/>
              </a:rPr>
              <a:t>Job 7:</a:t>
            </a:r>
            <a:r>
              <a:rPr lang="en-US" sz="1600" b="1" dirty="0">
                <a:latin typeface="Georgia"/>
                <a:ea typeface="Times New Roman"/>
                <a:cs typeface="Georgia"/>
              </a:rPr>
              <a:t>9-10</a:t>
            </a:r>
            <a:r>
              <a:rPr lang="en-US" sz="1600" b="1" dirty="0">
                <a:solidFill>
                  <a:srgbClr val="800000"/>
                </a:solidFill>
                <a:latin typeface="Georgia"/>
                <a:ea typeface="Times New Roman"/>
                <a:cs typeface="Georgia"/>
              </a:rPr>
              <a:t> </a:t>
            </a:r>
            <a:r>
              <a:rPr lang="en-US" sz="1600" i="1" dirty="0">
                <a:latin typeface="Georgia"/>
                <a:ea typeface="Times New Roman"/>
                <a:cs typeface="Georgia"/>
              </a:rPr>
              <a:t>As</a:t>
            </a:r>
            <a:r>
              <a:rPr lang="en-US" sz="1600" dirty="0">
                <a:latin typeface="Georgia"/>
                <a:ea typeface="Times New Roman"/>
                <a:cs typeface="Georgia"/>
              </a:rPr>
              <a:t> the cloud is consumed and </a:t>
            </a:r>
            <a:r>
              <a:rPr lang="en-US" sz="1600" dirty="0" err="1">
                <a:latin typeface="Georgia"/>
                <a:ea typeface="Times New Roman"/>
                <a:cs typeface="Georgia"/>
              </a:rPr>
              <a:t>vanisheth</a:t>
            </a:r>
            <a:r>
              <a:rPr lang="en-US" sz="1600" dirty="0">
                <a:latin typeface="Georgia"/>
                <a:ea typeface="Times New Roman"/>
                <a:cs typeface="Georgia"/>
              </a:rPr>
              <a:t> away: so he that </a:t>
            </a:r>
            <a:r>
              <a:rPr lang="en-US" sz="1600" dirty="0" err="1">
                <a:latin typeface="Georgia"/>
                <a:ea typeface="Times New Roman"/>
                <a:cs typeface="Georgia"/>
              </a:rPr>
              <a:t>goeth</a:t>
            </a:r>
            <a:r>
              <a:rPr lang="en-US" sz="1600" dirty="0">
                <a:latin typeface="Georgia"/>
                <a:ea typeface="Times New Roman"/>
                <a:cs typeface="Georgia"/>
              </a:rPr>
              <a:t> down to the </a:t>
            </a:r>
            <a:endParaRPr lang="en-US" sz="1600" dirty="0">
              <a:latin typeface="Times New Roman"/>
              <a:ea typeface="Times New Roman"/>
            </a:endParaRPr>
          </a:p>
          <a:p>
            <a:pPr marL="228600" marR="0" indent="-228600">
              <a:spcBef>
                <a:spcPts val="0"/>
              </a:spcBef>
              <a:spcAft>
                <a:spcPts val="0"/>
              </a:spcAft>
            </a:pPr>
            <a:r>
              <a:rPr lang="en-US" sz="1600" dirty="0">
                <a:latin typeface="Georgia"/>
                <a:ea typeface="Times New Roman"/>
                <a:cs typeface="Georgia"/>
              </a:rPr>
              <a:t>grave </a:t>
            </a:r>
            <a:r>
              <a:rPr lang="en-US" sz="1600" u="sng" dirty="0">
                <a:latin typeface="Georgia"/>
                <a:ea typeface="Times New Roman"/>
                <a:cs typeface="Georgia"/>
              </a:rPr>
              <a:t>shall come up no </a:t>
            </a:r>
            <a:r>
              <a:rPr lang="en-US" sz="1600" i="1" u="sng" dirty="0">
                <a:latin typeface="Georgia"/>
                <a:ea typeface="Times New Roman"/>
                <a:cs typeface="Georgia"/>
              </a:rPr>
              <a:t>more</a:t>
            </a:r>
            <a:r>
              <a:rPr lang="en-US" sz="1600" i="1" dirty="0">
                <a:solidFill>
                  <a:srgbClr val="808080"/>
                </a:solidFill>
                <a:latin typeface="Georgia"/>
                <a:ea typeface="Times New Roman"/>
                <a:cs typeface="Georgia"/>
              </a:rPr>
              <a:t>.</a:t>
            </a:r>
            <a:r>
              <a:rPr lang="en-US" sz="1600" dirty="0">
                <a:latin typeface="Georgia"/>
                <a:ea typeface="Times New Roman"/>
                <a:cs typeface="Georgia"/>
              </a:rPr>
              <a:t> </a:t>
            </a:r>
            <a:r>
              <a:rPr lang="en-US" sz="1600" u="sng" dirty="0">
                <a:latin typeface="Georgia"/>
                <a:ea typeface="Times New Roman"/>
                <a:cs typeface="Georgia"/>
              </a:rPr>
              <a:t>10He shall return no more to his house, neither shall his </a:t>
            </a:r>
            <a:endParaRPr lang="en-US" sz="1600" dirty="0">
              <a:latin typeface="Times New Roman"/>
              <a:ea typeface="Times New Roman"/>
            </a:endParaRPr>
          </a:p>
          <a:p>
            <a:pPr>
              <a:tabLst>
                <a:tab pos="2377440" algn="l"/>
              </a:tabLst>
            </a:pPr>
            <a:r>
              <a:rPr lang="en-US" sz="1600" u="sng" dirty="0">
                <a:latin typeface="Georgia"/>
                <a:ea typeface="Times New Roman"/>
                <a:cs typeface="Georgia"/>
              </a:rPr>
              <a:t>place know him any more.</a:t>
            </a:r>
            <a:endParaRPr lang="en-US" sz="1600" dirty="0">
              <a:latin typeface="Times New Roman"/>
              <a:ea typeface="Times New Roman"/>
            </a:endParaRPr>
          </a:p>
          <a:p>
            <a:r>
              <a:rPr lang="en-US" sz="1600" b="1" dirty="0">
                <a:latin typeface="Georgia"/>
                <a:ea typeface="Times New Roman"/>
              </a:rPr>
              <a:t> </a:t>
            </a:r>
            <a:endParaRPr lang="en-US" sz="1600" dirty="0">
              <a:latin typeface="Times New Roman"/>
              <a:ea typeface="Times New Roman"/>
            </a:endParaRPr>
          </a:p>
          <a:p>
            <a:r>
              <a:rPr lang="en-US" sz="1600" b="1" dirty="0">
                <a:latin typeface="Georgia"/>
                <a:ea typeface="Times New Roman"/>
              </a:rPr>
              <a:t>Luke</a:t>
            </a:r>
            <a:r>
              <a:rPr lang="en-US" sz="1600" b="1" dirty="0">
                <a:latin typeface="Georgia"/>
                <a:ea typeface="Times New Roman"/>
                <a:cs typeface="Georgia"/>
              </a:rPr>
              <a:t>16:26</a:t>
            </a:r>
            <a:r>
              <a:rPr lang="en-US" sz="1600" dirty="0">
                <a:latin typeface="Georgia"/>
                <a:ea typeface="Times New Roman"/>
                <a:cs typeface="Georgia"/>
              </a:rPr>
              <a:t> </a:t>
            </a:r>
            <a:r>
              <a:rPr lang="en-US" sz="1600" dirty="0">
                <a:solidFill>
                  <a:srgbClr val="FF0000"/>
                </a:solidFill>
                <a:latin typeface="Georgia"/>
                <a:ea typeface="Times New Roman"/>
                <a:cs typeface="Georgia"/>
              </a:rPr>
              <a:t>And beside all this, between us and you there is a great gulf fixed: </a:t>
            </a:r>
            <a:r>
              <a:rPr lang="en-US" sz="1600" u="sng" dirty="0">
                <a:solidFill>
                  <a:srgbClr val="FF0000"/>
                </a:solidFill>
                <a:latin typeface="Georgia"/>
                <a:ea typeface="Times New Roman"/>
                <a:cs typeface="Georgia"/>
              </a:rPr>
              <a:t>so that they which </a:t>
            </a:r>
            <a:r>
              <a:rPr lang="en-US" sz="1600" u="sng" dirty="0" smtClean="0">
                <a:solidFill>
                  <a:srgbClr val="FF0000"/>
                </a:solidFill>
                <a:latin typeface="Georgia"/>
                <a:ea typeface="Times New Roman"/>
                <a:cs typeface="Georgia"/>
              </a:rPr>
              <a:t>would </a:t>
            </a:r>
            <a:r>
              <a:rPr lang="en-US" sz="1600" u="sng" dirty="0">
                <a:solidFill>
                  <a:srgbClr val="FF0000"/>
                </a:solidFill>
                <a:latin typeface="Georgia"/>
                <a:ea typeface="Times New Roman"/>
                <a:cs typeface="Georgia"/>
              </a:rPr>
              <a:t>pass from hence to you cannot; neither can they pass to us, that</a:t>
            </a:r>
            <a:r>
              <a:rPr lang="en-US" sz="1600" u="sng" dirty="0">
                <a:latin typeface="Georgia"/>
                <a:ea typeface="Times New Roman"/>
                <a:cs typeface="Georgia"/>
              </a:rPr>
              <a:t> </a:t>
            </a:r>
            <a:r>
              <a:rPr lang="en-US" sz="1600" i="1" u="sng" dirty="0">
                <a:latin typeface="Georgia"/>
                <a:ea typeface="Times New Roman"/>
                <a:cs typeface="Georgia"/>
              </a:rPr>
              <a:t>would come</a:t>
            </a:r>
            <a:r>
              <a:rPr lang="en-US" sz="1600" u="sng" dirty="0">
                <a:latin typeface="Georgia"/>
                <a:ea typeface="Times New Roman"/>
                <a:cs typeface="Georgia"/>
              </a:rPr>
              <a:t> </a:t>
            </a:r>
            <a:r>
              <a:rPr lang="en-US" sz="1600" u="sng" dirty="0">
                <a:solidFill>
                  <a:srgbClr val="FF0000"/>
                </a:solidFill>
                <a:latin typeface="Georgia"/>
                <a:ea typeface="Times New Roman"/>
                <a:cs typeface="Georgia"/>
              </a:rPr>
              <a:t>from thence.</a:t>
            </a:r>
            <a:r>
              <a:rPr lang="en-US" sz="1600" u="sng" dirty="0">
                <a:latin typeface="Georgia"/>
                <a:ea typeface="Times New Roman"/>
                <a:cs typeface="Georgia"/>
              </a:rPr>
              <a:t> </a:t>
            </a:r>
            <a:endParaRPr lang="en-US" sz="1600" dirty="0">
              <a:latin typeface="Times New Roman"/>
              <a:ea typeface="Times New Roman"/>
            </a:endParaRPr>
          </a:p>
          <a:p>
            <a:r>
              <a:rPr lang="en-US" sz="1600" b="1" dirty="0">
                <a:latin typeface="Georgia"/>
                <a:ea typeface="Times New Roman"/>
                <a:cs typeface="Georgia"/>
              </a:rPr>
              <a:t> </a:t>
            </a:r>
            <a:endParaRPr lang="en-US" sz="1600" dirty="0">
              <a:latin typeface="Times New Roman"/>
              <a:ea typeface="Times New Roman"/>
            </a:endParaRPr>
          </a:p>
          <a:p>
            <a:r>
              <a:rPr lang="en-US" sz="1600" b="1" dirty="0">
                <a:latin typeface="Georgia"/>
                <a:ea typeface="Times New Roman"/>
                <a:cs typeface="Georgia"/>
              </a:rPr>
              <a:t>Hebrews 9:27</a:t>
            </a:r>
            <a:r>
              <a:rPr lang="en-US" sz="1600" dirty="0">
                <a:latin typeface="Georgia"/>
                <a:ea typeface="Times New Roman"/>
                <a:cs typeface="Georgia"/>
              </a:rPr>
              <a:t> And as it is appointed unto men once to die, but after this the judgment</a:t>
            </a:r>
            <a:endParaRPr lang="en-US" sz="1600" dirty="0">
              <a:latin typeface="Times New Roman"/>
              <a:ea typeface="Times New Roman"/>
            </a:endParaRPr>
          </a:p>
          <a:p>
            <a:r>
              <a:rPr lang="en-US" sz="1600" dirty="0">
                <a:latin typeface="Georgia"/>
                <a:ea typeface="Times New Roman"/>
              </a:rPr>
              <a:t> </a:t>
            </a:r>
            <a:endParaRPr lang="en-US" sz="1600" dirty="0">
              <a:latin typeface="Times New Roman"/>
              <a:ea typeface="Times New Roman"/>
            </a:endParaRPr>
          </a:p>
          <a:p>
            <a:r>
              <a:rPr lang="en-US" sz="1600" dirty="0">
                <a:latin typeface="Georgia"/>
                <a:ea typeface="Times New Roman"/>
              </a:rPr>
              <a:t>My belief is that ghosts do not exist.  There is no reality of a deceased human coming back into this realm as a disembodied spirit.  My belief is that ‘ghosts’ are demonic beings that come back disguised as deceased humans to trick and fool those that are participating in the occult.  I also believe that demons are disguising themselves as other entities as well to deceive mankind.  </a:t>
            </a:r>
            <a:endParaRPr lang="en-US" sz="1600" dirty="0">
              <a:effectLst/>
              <a:latin typeface="Times New Roman"/>
              <a:ea typeface="Times New Roman"/>
            </a:endParaRPr>
          </a:p>
        </p:txBody>
      </p:sp>
    </p:spTree>
    <p:extLst>
      <p:ext uri="{BB962C8B-B14F-4D97-AF65-F5344CB8AC3E}">
        <p14:creationId xmlns:p14="http://schemas.microsoft.com/office/powerpoint/2010/main" val="58120965"/>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7996" y="990600"/>
            <a:ext cx="6846804"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2188959"/>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BS Tamp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676400"/>
            <a:ext cx="2895600" cy="6000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25677" y="2590800"/>
            <a:ext cx="8437323" cy="1785104"/>
          </a:xfrm>
          <a:prstGeom prst="rect">
            <a:avLst/>
          </a:prstGeom>
        </p:spPr>
        <p:txBody>
          <a:bodyPr wrap="square">
            <a:spAutoFit/>
          </a:bodyPr>
          <a:lstStyle/>
          <a:p>
            <a:pPr fontAlgn="base"/>
            <a:r>
              <a:rPr lang="en-US" sz="2800" b="1" dirty="0"/>
              <a:t>Satanic Temple Distributes Coloring Activity Books In Florida </a:t>
            </a:r>
            <a:r>
              <a:rPr lang="en-US" sz="2800" b="1" dirty="0" smtClean="0"/>
              <a:t>Schools.</a:t>
            </a:r>
            <a:endParaRPr lang="en-US" sz="2800" b="1" dirty="0"/>
          </a:p>
          <a:p>
            <a:pPr algn="ctr"/>
            <a:endParaRPr lang="en-US" dirty="0" smtClean="0"/>
          </a:p>
          <a:p>
            <a:pPr algn="ctr"/>
            <a:endParaRPr lang="en-US" dirty="0"/>
          </a:p>
          <a:p>
            <a:pPr algn="ctr"/>
            <a:r>
              <a:rPr lang="en-US" dirty="0" smtClean="0"/>
              <a:t>Benjamin </a:t>
            </a:r>
            <a:r>
              <a:rPr lang="en-US" dirty="0" err="1" smtClean="0"/>
              <a:t>Fearnow</a:t>
            </a:r>
            <a:r>
              <a:rPr lang="en-US" dirty="0" smtClean="0"/>
              <a:t>    September </a:t>
            </a:r>
            <a:r>
              <a:rPr lang="en-US" dirty="0"/>
              <a:t>16, 2014 2:41 PM</a:t>
            </a:r>
          </a:p>
        </p:txBody>
      </p:sp>
    </p:spTree>
    <p:extLst>
      <p:ext uri="{BB962C8B-B14F-4D97-AF65-F5344CB8AC3E}">
        <p14:creationId xmlns:p14="http://schemas.microsoft.com/office/powerpoint/2010/main" val="1020078607"/>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750"/>
                                        <p:tgtEl>
                                          <p:spTgt spid="1028"/>
                                        </p:tgtEl>
                                      </p:cBhvr>
                                    </p:animEffect>
                                    <p:anim calcmode="lin" valueType="num">
                                      <p:cBhvr>
                                        <p:cTn id="8" dur="1750" fill="hold"/>
                                        <p:tgtEl>
                                          <p:spTgt spid="1028"/>
                                        </p:tgtEl>
                                        <p:attrNameLst>
                                          <p:attrName>ppt_x</p:attrName>
                                        </p:attrNameLst>
                                      </p:cBhvr>
                                      <p:tavLst>
                                        <p:tav tm="0">
                                          <p:val>
                                            <p:strVal val="#ppt_x"/>
                                          </p:val>
                                        </p:tav>
                                        <p:tav tm="100000">
                                          <p:val>
                                            <p:strVal val="#ppt_x"/>
                                          </p:val>
                                        </p:tav>
                                      </p:tavLst>
                                    </p:anim>
                                    <p:anim calcmode="lin" valueType="num">
                                      <p:cBhvr>
                                        <p:cTn id="9" dur="1750" fill="hold"/>
                                        <p:tgtEl>
                                          <p:spTgt spid="1028"/>
                                        </p:tgtEl>
                                        <p:attrNameLst>
                                          <p:attrName>ppt_y</p:attrName>
                                        </p:attrNameLst>
                                      </p:cBhvr>
                                      <p:tavLst>
                                        <p:tav tm="0">
                                          <p:val>
                                            <p:strVal val="#ppt_y-.1"/>
                                          </p:val>
                                        </p:tav>
                                        <p:tav tm="100000">
                                          <p:val>
                                            <p:strVal val="#ppt_y"/>
                                          </p:val>
                                        </p:tav>
                                      </p:tavLst>
                                    </p:anim>
                                  </p:childTnLst>
                                </p:cTn>
                              </p:par>
                            </p:childTnLst>
                          </p:cTn>
                        </p:par>
                        <p:par>
                          <p:cTn id="10" fill="hold">
                            <p:stCondLst>
                              <p:cond delay="1750"/>
                            </p:stCondLst>
                            <p:childTnLst>
                              <p:par>
                                <p:cTn id="11" presetID="9"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1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2795" y="314980"/>
            <a:ext cx="7848600" cy="523220"/>
          </a:xfrm>
          <a:prstGeom prst="rect">
            <a:avLst/>
          </a:prstGeom>
          <a:noFill/>
        </p:spPr>
        <p:txBody>
          <a:bodyPr wrap="square" rtlCol="0">
            <a:spAutoFit/>
          </a:bodyPr>
          <a:lstStyle/>
          <a:p>
            <a:pPr algn="ctr"/>
            <a:r>
              <a:rPr lang="en-US" sz="2800" b="1" dirty="0" smtClean="0"/>
              <a:t>UFO\UFO Abductions</a:t>
            </a:r>
            <a:endParaRPr lang="en-US" sz="2800" b="1" dirty="0"/>
          </a:p>
        </p:txBody>
      </p:sp>
      <p:sp>
        <p:nvSpPr>
          <p:cNvPr id="3" name="Rectangle 2"/>
          <p:cNvSpPr/>
          <p:nvPr/>
        </p:nvSpPr>
        <p:spPr>
          <a:xfrm>
            <a:off x="373693" y="990600"/>
            <a:ext cx="8305800" cy="6278642"/>
          </a:xfrm>
          <a:prstGeom prst="rect">
            <a:avLst/>
          </a:prstGeom>
        </p:spPr>
        <p:txBody>
          <a:bodyPr wrap="square">
            <a:spAutoFit/>
          </a:bodyPr>
          <a:lstStyle/>
          <a:p>
            <a:r>
              <a:rPr lang="en-US" dirty="0">
                <a:latin typeface="Georgia"/>
                <a:ea typeface="Times New Roman"/>
              </a:rPr>
              <a:t>“</a:t>
            </a:r>
            <a:r>
              <a:rPr lang="en-US" sz="1600" dirty="0">
                <a:latin typeface="Georgia"/>
                <a:ea typeface="Times New Roman"/>
              </a:rPr>
              <a:t>A 1969 Study by the National Academy of Sciences, while recognizing there are reports “not easily explained,” concluded that “the least likely explanation of UFOs is the hypothesis of extraterrestrial visitations by intelligent beings… - </a:t>
            </a:r>
            <a:r>
              <a:rPr lang="en-US" sz="1600" i="1" dirty="0">
                <a:latin typeface="Georgia"/>
                <a:ea typeface="Times New Roman"/>
              </a:rPr>
              <a:t>Dr. Carl Sagan, author of the book CONTACT, later made into  a movie.</a:t>
            </a:r>
            <a:endParaRPr lang="en-US" sz="1600" dirty="0">
              <a:latin typeface="Times New Roman"/>
              <a:ea typeface="Times New Roman"/>
            </a:endParaRPr>
          </a:p>
          <a:p>
            <a:pPr lvl="0"/>
            <a:r>
              <a:rPr lang="en-US" sz="1600" dirty="0" smtClean="0">
                <a:latin typeface="Georgia"/>
                <a:ea typeface="Times New Roman"/>
              </a:rPr>
              <a:t> He </a:t>
            </a:r>
            <a:r>
              <a:rPr lang="en-US" sz="1600" dirty="0">
                <a:latin typeface="Georgia"/>
                <a:ea typeface="Times New Roman"/>
              </a:rPr>
              <a:t>did not find it rational to believe that aliens were visiting us with what he </a:t>
            </a:r>
            <a:r>
              <a:rPr lang="en-US" sz="1600" dirty="0" smtClean="0">
                <a:solidFill>
                  <a:prstClr val="white"/>
                </a:solidFill>
                <a:latin typeface="Georgia"/>
                <a:ea typeface="Times New Roman"/>
              </a:rPr>
              <a:t>called </a:t>
            </a:r>
            <a:r>
              <a:rPr lang="en-US" sz="1600" dirty="0">
                <a:solidFill>
                  <a:prstClr val="white"/>
                </a:solidFill>
                <a:latin typeface="Georgia"/>
                <a:ea typeface="Times New Roman"/>
              </a:rPr>
              <a:t>“casual impunity”.</a:t>
            </a:r>
            <a:endParaRPr lang="en-US" sz="1600" dirty="0">
              <a:solidFill>
                <a:prstClr val="white"/>
              </a:solidFill>
              <a:latin typeface="Times New Roman"/>
              <a:ea typeface="Times New Roman"/>
            </a:endParaRPr>
          </a:p>
          <a:p>
            <a:r>
              <a:rPr lang="en-US" sz="1600" dirty="0" smtClean="0">
                <a:latin typeface="Georgia"/>
                <a:ea typeface="Times New Roman"/>
              </a:rPr>
              <a:t>  </a:t>
            </a:r>
            <a:r>
              <a:rPr lang="en-US" sz="1600" dirty="0">
                <a:latin typeface="Georgia"/>
                <a:ea typeface="Times New Roman"/>
              </a:rPr>
              <a:t> </a:t>
            </a:r>
            <a:endParaRPr lang="en-US" sz="1600" dirty="0">
              <a:latin typeface="Times New Roman"/>
              <a:ea typeface="Times New Roman"/>
            </a:endParaRPr>
          </a:p>
          <a:p>
            <a:r>
              <a:rPr lang="en-US" sz="1600" dirty="0">
                <a:latin typeface="Georgia"/>
                <a:ea typeface="Times New Roman"/>
              </a:rPr>
              <a:t>“One theory which can no longer be taken very seriously is that UFOs are interstellar spaceships.”  </a:t>
            </a:r>
            <a:r>
              <a:rPr lang="en-US" sz="1600" i="1" dirty="0">
                <a:latin typeface="Georgia"/>
                <a:ea typeface="Times New Roman"/>
              </a:rPr>
              <a:t>-</a:t>
            </a:r>
            <a:r>
              <a:rPr lang="en-US" sz="1600" i="1" dirty="0" err="1">
                <a:latin typeface="Georgia"/>
                <a:ea typeface="Times New Roman"/>
              </a:rPr>
              <a:t>Authur</a:t>
            </a:r>
            <a:r>
              <a:rPr lang="en-US" sz="1600" i="1" dirty="0">
                <a:latin typeface="Georgia"/>
                <a:ea typeface="Times New Roman"/>
              </a:rPr>
              <a:t> C. Clark British SF author, wrote 2001: A Space </a:t>
            </a:r>
            <a:r>
              <a:rPr lang="en-US" sz="1600" i="1" dirty="0" smtClean="0">
                <a:latin typeface="Georgia"/>
                <a:ea typeface="Times New Roman"/>
              </a:rPr>
              <a:t>Odyssey</a:t>
            </a:r>
          </a:p>
          <a:p>
            <a:endParaRPr lang="en-US" sz="1600" i="1" dirty="0">
              <a:effectLst/>
              <a:latin typeface="Georgia"/>
              <a:ea typeface="Times New Roman"/>
            </a:endParaRPr>
          </a:p>
          <a:p>
            <a:r>
              <a:rPr lang="en-US" sz="1600" dirty="0">
                <a:latin typeface="Georgia"/>
                <a:ea typeface="Times New Roman"/>
              </a:rPr>
              <a:t>“…it’s quite possible that some of the stories that you get from people are essentially induced hallucinations in sincere witnesses – the witnesses are not lying. They really have been exposed to something genuine…” </a:t>
            </a:r>
            <a:r>
              <a:rPr lang="en-US" sz="1600" i="1" dirty="0">
                <a:latin typeface="Georgia"/>
                <a:ea typeface="Times New Roman"/>
              </a:rPr>
              <a:t>Dr. </a:t>
            </a:r>
            <a:r>
              <a:rPr lang="en-US" sz="1600" i="1" dirty="0" err="1">
                <a:latin typeface="Georgia"/>
                <a:ea typeface="Times New Roman"/>
              </a:rPr>
              <a:t>JacquesVallee</a:t>
            </a:r>
            <a:r>
              <a:rPr lang="en-US" sz="1600" i="1" dirty="0">
                <a:latin typeface="Georgia"/>
                <a:ea typeface="Times New Roman"/>
              </a:rPr>
              <a:t>- pioneer of secular UFO Research, author of 10 books, and inspiration of the scientist character in Stephen Spielberg’s movie Close Encounters of the Third Kind</a:t>
            </a:r>
            <a:r>
              <a:rPr lang="en-US" sz="1600" i="1" dirty="0" smtClean="0">
                <a:latin typeface="Georgia"/>
                <a:ea typeface="Times New Roman"/>
              </a:rPr>
              <a:t>.</a:t>
            </a:r>
          </a:p>
          <a:p>
            <a:endParaRPr lang="en-US" sz="1600" i="1" dirty="0">
              <a:latin typeface="Georgia"/>
              <a:ea typeface="Times New Roman"/>
            </a:endParaRPr>
          </a:p>
          <a:p>
            <a:r>
              <a:rPr lang="en-US" sz="1600" dirty="0">
                <a:latin typeface="Georgia"/>
                <a:ea typeface="Times New Roman"/>
              </a:rPr>
              <a:t>“Research has showed that some people professing to be Christians were indeed reporting that they had encountered this experience (alien abduction) in their lives. The same experience that people of all faiths or no faith had been reporting over the many years of UFO research. Research polls through the years have shown that upwards of 5 </a:t>
            </a:r>
            <a:r>
              <a:rPr lang="en-US" sz="1600" dirty="0" smtClean="0">
                <a:latin typeface="Georgia"/>
                <a:ea typeface="Times New Roman"/>
              </a:rPr>
              <a:t>million people </a:t>
            </a:r>
            <a:r>
              <a:rPr lang="en-US" sz="1600" dirty="0">
                <a:latin typeface="Georgia"/>
                <a:ea typeface="Times New Roman"/>
              </a:rPr>
              <a:t>may have experienced some form of this phenomenon.”  –</a:t>
            </a:r>
            <a:r>
              <a:rPr lang="en-US" sz="1600" i="1" dirty="0">
                <a:latin typeface="Georgia"/>
                <a:ea typeface="Times New Roman"/>
              </a:rPr>
              <a:t>CE4 </a:t>
            </a:r>
            <a:r>
              <a:rPr lang="en-US" sz="1600" i="1" dirty="0" smtClean="0">
                <a:latin typeface="Georgia"/>
                <a:ea typeface="Times New Roman"/>
              </a:rPr>
              <a:t>Research Group</a:t>
            </a:r>
            <a:r>
              <a:rPr lang="en-US" sz="3200" dirty="0" smtClean="0">
                <a:latin typeface="Times New Roman"/>
                <a:ea typeface="Times New Roman"/>
              </a:rPr>
              <a:t> </a:t>
            </a:r>
            <a:r>
              <a:rPr lang="en-US" sz="1600" i="1" dirty="0">
                <a:latin typeface="Georgia"/>
                <a:ea typeface="Times New Roman"/>
              </a:rPr>
              <a:t>http://www.alienresistance.org/ce4.htm</a:t>
            </a:r>
            <a:endParaRPr lang="en-US" sz="3200" dirty="0">
              <a:latin typeface="Times New Roman"/>
              <a:ea typeface="Times New Roman"/>
            </a:endParaRPr>
          </a:p>
          <a:p>
            <a:endParaRPr lang="en-US" sz="1600" dirty="0">
              <a:latin typeface="Times New Roman"/>
              <a:ea typeface="Times New Roman"/>
            </a:endParaRPr>
          </a:p>
          <a:p>
            <a:endParaRPr lang="en-US" sz="1600" dirty="0">
              <a:effectLst/>
              <a:latin typeface="Times New Roman"/>
              <a:ea typeface="Times New Roman"/>
            </a:endParaRPr>
          </a:p>
        </p:txBody>
      </p:sp>
    </p:spTree>
    <p:extLst>
      <p:ext uri="{BB962C8B-B14F-4D97-AF65-F5344CB8AC3E}">
        <p14:creationId xmlns:p14="http://schemas.microsoft.com/office/powerpoint/2010/main" val="3626042657"/>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143000"/>
            <a:ext cx="8229600" cy="5355312"/>
          </a:xfrm>
          <a:prstGeom prst="rect">
            <a:avLst/>
          </a:prstGeom>
        </p:spPr>
        <p:txBody>
          <a:bodyPr wrap="square">
            <a:spAutoFit/>
          </a:bodyPr>
          <a:lstStyle/>
          <a:p>
            <a:endParaRPr lang="en-US" dirty="0" smtClean="0">
              <a:latin typeface="Georgia"/>
              <a:ea typeface="Times New Roman"/>
            </a:endParaRPr>
          </a:p>
          <a:p>
            <a:endParaRPr lang="en-US" dirty="0">
              <a:latin typeface="Georgia"/>
              <a:ea typeface="Times New Roman"/>
            </a:endParaRPr>
          </a:p>
          <a:p>
            <a:endParaRPr lang="en-US" dirty="0" smtClean="0">
              <a:latin typeface="Georgia"/>
              <a:ea typeface="Times New Roman"/>
            </a:endParaRPr>
          </a:p>
          <a:p>
            <a:r>
              <a:rPr lang="en-US" dirty="0" smtClean="0">
                <a:latin typeface="Georgia"/>
                <a:ea typeface="Times New Roman"/>
              </a:rPr>
              <a:t>An </a:t>
            </a:r>
            <a:r>
              <a:rPr lang="en-US" dirty="0">
                <a:latin typeface="Georgia"/>
                <a:ea typeface="Times New Roman"/>
              </a:rPr>
              <a:t>underlying message that most ‘abductees’ claim they are told by these beings. This message runs contrary to the Word of God and is in opposition to the Lordship of Jesus Christ. (What enemy of God would want to spread these lies?)  Many ‘abductees’ and those that have experienced Near Death Experiences (NDE) are told:</a:t>
            </a:r>
            <a:endParaRPr lang="en-US" sz="3600" dirty="0">
              <a:latin typeface="Times New Roman"/>
              <a:ea typeface="Times New Roman"/>
            </a:endParaRPr>
          </a:p>
          <a:p>
            <a:r>
              <a:rPr lang="en-US" dirty="0">
                <a:latin typeface="Georgia"/>
                <a:ea typeface="Times New Roman"/>
              </a:rPr>
              <a:t> </a:t>
            </a:r>
            <a:endParaRPr lang="en-US" sz="3600" dirty="0">
              <a:latin typeface="Times New Roman"/>
              <a:ea typeface="Times New Roman"/>
            </a:endParaRPr>
          </a:p>
          <a:p>
            <a:r>
              <a:rPr lang="en-US" dirty="0">
                <a:latin typeface="Georgia"/>
                <a:ea typeface="Times New Roman"/>
              </a:rPr>
              <a:t>1."We were the ones who designed all life on earth" </a:t>
            </a:r>
            <a:br>
              <a:rPr lang="en-US" dirty="0">
                <a:latin typeface="Georgia"/>
                <a:ea typeface="Times New Roman"/>
              </a:rPr>
            </a:br>
            <a:r>
              <a:rPr lang="en-US" dirty="0" smtClean="0">
                <a:latin typeface="Georgia" pitchFamily="18" charset="0"/>
                <a:ea typeface="Times New Roman"/>
              </a:rPr>
              <a:t>2. </a:t>
            </a:r>
            <a:r>
              <a:rPr lang="en-US" dirty="0" smtClean="0">
                <a:latin typeface="Georgia"/>
                <a:ea typeface="Times New Roman"/>
              </a:rPr>
              <a:t>"You </a:t>
            </a:r>
            <a:r>
              <a:rPr lang="en-US" dirty="0">
                <a:latin typeface="Georgia"/>
                <a:ea typeface="Times New Roman"/>
              </a:rPr>
              <a:t>mistook us for gods"  </a:t>
            </a:r>
            <a:br>
              <a:rPr lang="en-US" dirty="0">
                <a:latin typeface="Georgia"/>
                <a:ea typeface="Times New Roman"/>
              </a:rPr>
            </a:br>
            <a:r>
              <a:rPr lang="en-US" dirty="0" smtClean="0">
                <a:latin typeface="Georgia"/>
                <a:ea typeface="Times New Roman"/>
              </a:rPr>
              <a:t>3</a:t>
            </a:r>
            <a:r>
              <a:rPr lang="en-US" dirty="0">
                <a:latin typeface="Georgia"/>
                <a:ea typeface="Times New Roman"/>
              </a:rPr>
              <a:t>."We were at the origin of your main religions"</a:t>
            </a:r>
            <a:endParaRPr lang="en-US" sz="1600" dirty="0">
              <a:latin typeface="Times New Roman"/>
              <a:ea typeface="Times New Roman"/>
            </a:endParaRPr>
          </a:p>
          <a:p>
            <a:r>
              <a:rPr lang="en-US" sz="1600" dirty="0" smtClean="0">
                <a:latin typeface="Georgia"/>
                <a:ea typeface="Times New Roman"/>
              </a:rPr>
              <a:t>4.“</a:t>
            </a:r>
            <a:r>
              <a:rPr lang="en-US" dirty="0">
                <a:latin typeface="Georgia"/>
                <a:ea typeface="Times New Roman"/>
              </a:rPr>
              <a:t>that mankind must unite, through alien supervision, into a one-world </a:t>
            </a:r>
            <a:r>
              <a:rPr lang="en-US" dirty="0" smtClean="0">
                <a:latin typeface="Georgia"/>
                <a:ea typeface="Times New Roman"/>
              </a:rPr>
              <a:t>    </a:t>
            </a:r>
          </a:p>
          <a:p>
            <a:r>
              <a:rPr lang="en-US" dirty="0" smtClean="0">
                <a:latin typeface="Georgia"/>
                <a:ea typeface="Times New Roman"/>
              </a:rPr>
              <a:t>     government </a:t>
            </a:r>
            <a:r>
              <a:rPr lang="en-US" dirty="0">
                <a:latin typeface="Georgia"/>
                <a:ea typeface="Times New Roman"/>
              </a:rPr>
              <a:t>and a one-world religion in order to survive”</a:t>
            </a:r>
            <a:endParaRPr lang="en-US" dirty="0">
              <a:latin typeface="Times New Roman"/>
              <a:ea typeface="Times New Roman"/>
            </a:endParaRPr>
          </a:p>
          <a:p>
            <a:r>
              <a:rPr lang="en-US" dirty="0">
                <a:latin typeface="Georgia"/>
                <a:ea typeface="Times New Roman"/>
              </a:rPr>
              <a:t> </a:t>
            </a:r>
            <a:r>
              <a:rPr lang="en-US" sz="1600" dirty="0" smtClean="0">
                <a:latin typeface="Times New Roman"/>
                <a:ea typeface="Times New Roman"/>
              </a:rPr>
              <a:t>5.</a:t>
            </a:r>
            <a:r>
              <a:rPr lang="en-US" sz="1600" dirty="0" smtClean="0">
                <a:latin typeface="Georgia"/>
                <a:ea typeface="Times New Roman"/>
              </a:rPr>
              <a:t> </a:t>
            </a:r>
            <a:r>
              <a:rPr lang="en-US" dirty="0" smtClean="0">
                <a:latin typeface="Georgia"/>
                <a:ea typeface="Times New Roman"/>
              </a:rPr>
              <a:t>Aliens </a:t>
            </a:r>
            <a:r>
              <a:rPr lang="en-US" dirty="0">
                <a:latin typeface="Georgia"/>
                <a:ea typeface="Times New Roman"/>
              </a:rPr>
              <a:t>profess that they are gods and they are our creators.  Aliens teach </a:t>
            </a:r>
            <a:r>
              <a:rPr lang="en-US" dirty="0" smtClean="0">
                <a:latin typeface="Georgia"/>
                <a:ea typeface="Times New Roman"/>
              </a:rPr>
              <a:t>    that</a:t>
            </a:r>
            <a:r>
              <a:rPr lang="en-US" dirty="0">
                <a:latin typeface="Georgia"/>
                <a:ea typeface="Times New Roman"/>
              </a:rPr>
              <a:t> Jesus was half human, was an avatar sent from the "Spiritual Hierarchy of Masters" </a:t>
            </a:r>
            <a:r>
              <a:rPr lang="en-US" i="1" dirty="0">
                <a:latin typeface="Georgia"/>
                <a:ea typeface="Times New Roman"/>
              </a:rPr>
              <a:t>We</a:t>
            </a:r>
            <a:r>
              <a:rPr lang="en-US" dirty="0">
                <a:latin typeface="Georgia"/>
                <a:ea typeface="Times New Roman"/>
              </a:rPr>
              <a:t> are told this earth has been visited many times in the past and presently by different types of extra-terrestrials. These ET's have been involved with our creation, evolution, religions, myths, beliefs, etc.</a:t>
            </a:r>
            <a:endParaRPr lang="en-US" dirty="0">
              <a:effectLst/>
              <a:latin typeface="Times New Roman"/>
              <a:ea typeface="Times New Roman"/>
            </a:endParaRPr>
          </a:p>
        </p:txBody>
      </p:sp>
      <p:sp>
        <p:nvSpPr>
          <p:cNvPr id="3" name="TextBox 2"/>
          <p:cNvSpPr txBox="1"/>
          <p:nvPr/>
        </p:nvSpPr>
        <p:spPr>
          <a:xfrm>
            <a:off x="457200" y="762000"/>
            <a:ext cx="7848600" cy="92333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dirty="0">
                <a:latin typeface="Georgia" pitchFamily="18" charset="0"/>
              </a:rPr>
              <a:t>Galatians 1:8  But though we, or an </a:t>
            </a:r>
            <a:r>
              <a:rPr lang="en-US" u="sng" dirty="0">
                <a:latin typeface="Georgia" pitchFamily="18" charset="0"/>
              </a:rPr>
              <a:t>angel from heaven</a:t>
            </a:r>
            <a:r>
              <a:rPr lang="en-US" dirty="0">
                <a:latin typeface="Georgia" pitchFamily="18" charset="0"/>
              </a:rPr>
              <a:t>, preach any other gospel unto you than that which we have preached unto you, let him be accursed</a:t>
            </a:r>
            <a:r>
              <a:rPr lang="en-US" dirty="0"/>
              <a:t>. </a:t>
            </a:r>
          </a:p>
        </p:txBody>
      </p:sp>
    </p:spTree>
    <p:extLst>
      <p:ext uri="{BB962C8B-B14F-4D97-AF65-F5344CB8AC3E}">
        <p14:creationId xmlns:p14="http://schemas.microsoft.com/office/powerpoint/2010/main" val="2529773344"/>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914400"/>
            <a:ext cx="8458200" cy="5447645"/>
          </a:xfrm>
          <a:prstGeom prst="rect">
            <a:avLst/>
          </a:prstGeom>
        </p:spPr>
        <p:txBody>
          <a:bodyPr wrap="square">
            <a:spAutoFit/>
          </a:bodyPr>
          <a:lstStyle/>
          <a:p>
            <a:r>
              <a:rPr lang="en-US" dirty="0">
                <a:latin typeface="Georgia"/>
                <a:ea typeface="Times New Roman"/>
              </a:rPr>
              <a:t>The same theme runs through those that claim to have had a Near Death Experience.</a:t>
            </a:r>
            <a:endParaRPr lang="en-US" dirty="0">
              <a:latin typeface="Times New Roman"/>
              <a:ea typeface="Times New Roman"/>
            </a:endParaRPr>
          </a:p>
          <a:p>
            <a:r>
              <a:rPr lang="en-US" dirty="0">
                <a:latin typeface="Georgia"/>
                <a:ea typeface="Times New Roman"/>
              </a:rPr>
              <a:t> </a:t>
            </a:r>
            <a:endParaRPr lang="en-US" dirty="0">
              <a:latin typeface="Times New Roman"/>
              <a:ea typeface="Times New Roman"/>
            </a:endParaRPr>
          </a:p>
          <a:p>
            <a:pPr marL="15240" marR="0">
              <a:spcBef>
                <a:spcPts val="0"/>
              </a:spcBef>
              <a:spcAft>
                <a:spcPts val="0"/>
              </a:spcAft>
            </a:pPr>
            <a:r>
              <a:rPr lang="en-US" dirty="0">
                <a:latin typeface="Georgia"/>
                <a:ea typeface="Times New Roman"/>
              </a:rPr>
              <a:t>1. Death is good and there is no judgment. </a:t>
            </a:r>
            <a:endParaRPr lang="en-US" dirty="0">
              <a:latin typeface="Times New Roman"/>
              <a:ea typeface="Times New Roman"/>
            </a:endParaRPr>
          </a:p>
          <a:p>
            <a:pPr marL="15240" marR="0">
              <a:spcBef>
                <a:spcPts val="0"/>
              </a:spcBef>
              <a:spcAft>
                <a:spcPts val="0"/>
              </a:spcAft>
            </a:pPr>
            <a:r>
              <a:rPr lang="en-US" dirty="0">
                <a:latin typeface="Georgia"/>
                <a:ea typeface="Times New Roman"/>
              </a:rPr>
              <a:t> </a:t>
            </a:r>
            <a:endParaRPr lang="en-US" dirty="0">
              <a:latin typeface="Times New Roman"/>
              <a:ea typeface="Times New Roman"/>
            </a:endParaRPr>
          </a:p>
          <a:p>
            <a:pPr marL="15240" marR="0">
              <a:spcBef>
                <a:spcPts val="0"/>
              </a:spcBef>
              <a:spcAft>
                <a:spcPts val="0"/>
              </a:spcAft>
            </a:pPr>
            <a:r>
              <a:rPr lang="en-US" dirty="0">
                <a:latin typeface="Georgia"/>
                <a:ea typeface="Times New Roman"/>
              </a:rPr>
              <a:t>2) There is no hell and everyone will go to heaven. </a:t>
            </a:r>
            <a:endParaRPr lang="en-US" dirty="0">
              <a:latin typeface="Times New Roman"/>
              <a:ea typeface="Times New Roman"/>
            </a:endParaRPr>
          </a:p>
          <a:p>
            <a:pPr marL="15240" marR="0">
              <a:spcBef>
                <a:spcPts val="0"/>
              </a:spcBef>
              <a:spcAft>
                <a:spcPts val="0"/>
              </a:spcAft>
            </a:pPr>
            <a:r>
              <a:rPr lang="en-US" dirty="0">
                <a:latin typeface="Georgia"/>
                <a:ea typeface="Times New Roman"/>
              </a:rPr>
              <a:t> </a:t>
            </a:r>
            <a:endParaRPr lang="en-US" dirty="0">
              <a:latin typeface="Times New Roman"/>
              <a:ea typeface="Times New Roman"/>
            </a:endParaRPr>
          </a:p>
          <a:p>
            <a:pPr marL="15240" marR="0">
              <a:spcBef>
                <a:spcPts val="0"/>
              </a:spcBef>
              <a:spcAft>
                <a:spcPts val="0"/>
              </a:spcAft>
            </a:pPr>
            <a:r>
              <a:rPr lang="en-US" dirty="0">
                <a:latin typeface="Georgia"/>
                <a:ea typeface="Times New Roman"/>
              </a:rPr>
              <a:t>3) The Bible is wrong and the Eastern/occult view of death is correct.</a:t>
            </a:r>
            <a:endParaRPr lang="en-US" dirty="0">
              <a:latin typeface="Times New Roman"/>
              <a:ea typeface="Times New Roman"/>
            </a:endParaRPr>
          </a:p>
          <a:p>
            <a:pPr marL="15240" marR="0">
              <a:spcBef>
                <a:spcPts val="0"/>
              </a:spcBef>
              <a:spcAft>
                <a:spcPts val="0"/>
              </a:spcAft>
            </a:pPr>
            <a:r>
              <a:rPr lang="en-US" dirty="0">
                <a:latin typeface="Georgia"/>
                <a:ea typeface="Times New Roman"/>
              </a:rPr>
              <a:t> </a:t>
            </a:r>
            <a:endParaRPr lang="en-US" dirty="0">
              <a:latin typeface="Times New Roman"/>
              <a:ea typeface="Times New Roman"/>
            </a:endParaRPr>
          </a:p>
          <a:p>
            <a:pPr marL="287338" marR="0" indent="-273050">
              <a:spcBef>
                <a:spcPts val="0"/>
              </a:spcBef>
              <a:spcAft>
                <a:spcPts val="0"/>
              </a:spcAft>
            </a:pPr>
            <a:r>
              <a:rPr lang="en-US" dirty="0">
                <a:latin typeface="Georgia"/>
                <a:ea typeface="Times New Roman"/>
              </a:rPr>
              <a:t> </a:t>
            </a:r>
            <a:r>
              <a:rPr lang="en-US" dirty="0" smtClean="0">
                <a:latin typeface="Georgia"/>
                <a:ea typeface="Times New Roman"/>
              </a:rPr>
              <a:t>4)Occult </a:t>
            </a:r>
            <a:r>
              <a:rPr lang="en-US" dirty="0">
                <a:latin typeface="Georgia"/>
                <a:ea typeface="Times New Roman"/>
              </a:rPr>
              <a:t>practice is beneficial. Christian authors John </a:t>
            </a:r>
            <a:r>
              <a:rPr lang="en-US" dirty="0" err="1">
                <a:latin typeface="Georgia"/>
                <a:ea typeface="Times New Roman"/>
              </a:rPr>
              <a:t>Ankerberg</a:t>
            </a:r>
            <a:r>
              <a:rPr lang="en-US" dirty="0">
                <a:latin typeface="Georgia"/>
                <a:ea typeface="Times New Roman"/>
              </a:rPr>
              <a:t> and Robert </a:t>
            </a:r>
            <a:r>
              <a:rPr lang="en-US" dirty="0" smtClean="0">
                <a:latin typeface="Georgia"/>
                <a:ea typeface="Times New Roman"/>
              </a:rPr>
              <a:t> Weldon </a:t>
            </a:r>
            <a:r>
              <a:rPr lang="en-US" dirty="0">
                <a:latin typeface="Georgia"/>
                <a:ea typeface="Times New Roman"/>
              </a:rPr>
              <a:t>argue, “These occult messages are frequently conveyed by the ‘being of light’ and the alleged spirits of the dead –   </a:t>
            </a:r>
            <a:r>
              <a:rPr lang="en-US" i="1" dirty="0">
                <a:latin typeface="Georgia"/>
                <a:ea typeface="Times New Roman"/>
              </a:rPr>
              <a:t>Life After Death</a:t>
            </a:r>
            <a:endParaRPr lang="en-US" dirty="0">
              <a:latin typeface="Times New Roman"/>
              <a:ea typeface="Times New Roman"/>
            </a:endParaRPr>
          </a:p>
          <a:p>
            <a:r>
              <a:rPr lang="en-US" dirty="0">
                <a:latin typeface="Georgia"/>
                <a:ea typeface="Times New Roman"/>
              </a:rPr>
              <a:t> </a:t>
            </a:r>
            <a:endParaRPr lang="en-US" dirty="0">
              <a:latin typeface="Times New Roman"/>
              <a:ea typeface="Times New Roman"/>
            </a:endParaRPr>
          </a:p>
          <a:p>
            <a:r>
              <a:rPr lang="en-US" dirty="0">
                <a:latin typeface="Georgia"/>
                <a:ea typeface="Times New Roman"/>
              </a:rPr>
              <a:t>These messages are nothing new but are the vain philosophies of the New Age Movement and Spiritualism.   Satan was a liar from the beginning. (</a:t>
            </a:r>
            <a:r>
              <a:rPr lang="en-US" b="1" dirty="0">
                <a:latin typeface="Georgia"/>
                <a:ea typeface="Times New Roman"/>
                <a:cs typeface="Georgia"/>
              </a:rPr>
              <a:t>John 8:44</a:t>
            </a:r>
            <a:r>
              <a:rPr lang="en-US" dirty="0">
                <a:latin typeface="Georgia"/>
                <a:ea typeface="Times New Roman"/>
                <a:cs typeface="Georgia"/>
              </a:rPr>
              <a:t> Ye</a:t>
            </a:r>
            <a:r>
              <a:rPr lang="en-US" dirty="0">
                <a:solidFill>
                  <a:srgbClr val="FF0000"/>
                </a:solidFill>
                <a:latin typeface="Georgia"/>
                <a:ea typeface="Times New Roman"/>
                <a:cs typeface="Georgia"/>
              </a:rPr>
              <a:t> are of</a:t>
            </a:r>
            <a:r>
              <a:rPr lang="en-US" dirty="0">
                <a:latin typeface="Georgia"/>
                <a:ea typeface="Times New Roman"/>
                <a:cs typeface="Georgia"/>
              </a:rPr>
              <a:t> </a:t>
            </a:r>
            <a:r>
              <a:rPr lang="en-US" i="1" dirty="0">
                <a:latin typeface="Georgia"/>
                <a:ea typeface="Times New Roman"/>
                <a:cs typeface="Georgia"/>
              </a:rPr>
              <a:t>your</a:t>
            </a:r>
            <a:r>
              <a:rPr lang="en-US" dirty="0">
                <a:latin typeface="Georgia"/>
                <a:ea typeface="Times New Roman"/>
                <a:cs typeface="Georgia"/>
              </a:rPr>
              <a:t> </a:t>
            </a:r>
            <a:r>
              <a:rPr lang="en-US" dirty="0">
                <a:solidFill>
                  <a:srgbClr val="FF0000"/>
                </a:solidFill>
                <a:latin typeface="Georgia"/>
                <a:ea typeface="Times New Roman"/>
                <a:cs typeface="Georgia"/>
              </a:rPr>
              <a:t>father the devil, and the lusts of your father ye will do. He was a murderer from the beginning, and abode not in the truth, because there is no truth in him. When he </a:t>
            </a:r>
            <a:r>
              <a:rPr lang="en-US" dirty="0" err="1">
                <a:solidFill>
                  <a:srgbClr val="FF0000"/>
                </a:solidFill>
                <a:latin typeface="Georgia"/>
                <a:ea typeface="Times New Roman"/>
                <a:cs typeface="Georgia"/>
              </a:rPr>
              <a:t>speaketh</a:t>
            </a:r>
            <a:r>
              <a:rPr lang="en-US" dirty="0">
                <a:solidFill>
                  <a:srgbClr val="FF0000"/>
                </a:solidFill>
                <a:latin typeface="Georgia"/>
                <a:ea typeface="Times New Roman"/>
                <a:cs typeface="Georgia"/>
              </a:rPr>
              <a:t> a lie, he </a:t>
            </a:r>
            <a:r>
              <a:rPr lang="en-US" dirty="0" err="1">
                <a:solidFill>
                  <a:srgbClr val="FF0000"/>
                </a:solidFill>
                <a:latin typeface="Georgia"/>
                <a:ea typeface="Times New Roman"/>
                <a:cs typeface="Georgia"/>
              </a:rPr>
              <a:t>speaketh</a:t>
            </a:r>
            <a:r>
              <a:rPr lang="en-US" dirty="0">
                <a:solidFill>
                  <a:srgbClr val="FF0000"/>
                </a:solidFill>
                <a:latin typeface="Georgia"/>
                <a:ea typeface="Times New Roman"/>
                <a:cs typeface="Georgia"/>
              </a:rPr>
              <a:t> of his own: for he is a liar, and the father of it</a:t>
            </a:r>
            <a:r>
              <a:rPr lang="en-US" sz="2400" dirty="0">
                <a:solidFill>
                  <a:srgbClr val="FF0000"/>
                </a:solidFill>
                <a:latin typeface="Georgia"/>
                <a:ea typeface="Times New Roman"/>
                <a:cs typeface="Georgia"/>
              </a:rPr>
              <a:t>.) </a:t>
            </a:r>
            <a:endParaRPr lang="en-US" dirty="0">
              <a:effectLst/>
              <a:latin typeface="Times New Roman"/>
              <a:ea typeface="Times New Roman"/>
            </a:endParaRPr>
          </a:p>
        </p:txBody>
      </p:sp>
    </p:spTree>
    <p:extLst>
      <p:ext uri="{BB962C8B-B14F-4D97-AF65-F5344CB8AC3E}">
        <p14:creationId xmlns:p14="http://schemas.microsoft.com/office/powerpoint/2010/main" val="3285056954"/>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5197" y="685800"/>
            <a:ext cx="8686800" cy="5724644"/>
          </a:xfrm>
          <a:prstGeom prst="rect">
            <a:avLst/>
          </a:prstGeom>
        </p:spPr>
        <p:txBody>
          <a:bodyPr wrap="square">
            <a:spAutoFit/>
          </a:bodyPr>
          <a:lstStyle/>
          <a:p>
            <a:r>
              <a:rPr lang="en-US" sz="2400" dirty="0">
                <a:solidFill>
                  <a:srgbClr val="FF0000"/>
                </a:solidFill>
                <a:latin typeface="Georgia"/>
                <a:ea typeface="Times New Roman"/>
                <a:cs typeface="Georgia"/>
              </a:rPr>
              <a:t> </a:t>
            </a:r>
            <a:r>
              <a:rPr lang="en-US" dirty="0">
                <a:latin typeface="Georgia"/>
                <a:ea typeface="Times New Roman"/>
              </a:rPr>
              <a:t>It is another attempt by Satan to deceive and bring authority and worship to himself. Satan sets the stage and at the appointed time Satan’s spirit will enter the antichrist and he will demand to be worshiped as God</a:t>
            </a:r>
            <a:endParaRPr lang="en-US" dirty="0">
              <a:latin typeface="Times New Roman"/>
              <a:ea typeface="Times New Roman"/>
            </a:endParaRPr>
          </a:p>
          <a:p>
            <a:pPr marL="228600" marR="0" indent="-228600">
              <a:spcBef>
                <a:spcPts val="0"/>
              </a:spcBef>
              <a:spcAft>
                <a:spcPts val="0"/>
              </a:spcAft>
            </a:pPr>
            <a:r>
              <a:rPr lang="en-US" b="1" dirty="0">
                <a:latin typeface="Georgia"/>
                <a:ea typeface="Times New Roman"/>
                <a:cs typeface="Georgia"/>
              </a:rPr>
              <a:t> </a:t>
            </a:r>
            <a:endParaRPr lang="en-US" dirty="0">
              <a:latin typeface="Times New Roman"/>
              <a:ea typeface="Times New Roman"/>
            </a:endParaRPr>
          </a:p>
          <a:p>
            <a:pPr marL="228600" marR="0" indent="-228600">
              <a:spcBef>
                <a:spcPts val="0"/>
              </a:spcBef>
              <a:spcAft>
                <a:spcPts val="0"/>
              </a:spcAft>
            </a:pPr>
            <a:r>
              <a:rPr lang="en-US" b="1" dirty="0">
                <a:latin typeface="Georgia"/>
                <a:ea typeface="Times New Roman"/>
                <a:cs typeface="Georgia"/>
              </a:rPr>
              <a:t>Thessalonians 2:4</a:t>
            </a:r>
            <a:r>
              <a:rPr lang="en-US" dirty="0">
                <a:latin typeface="Georgia"/>
                <a:ea typeface="Times New Roman"/>
                <a:cs typeface="Georgia"/>
              </a:rPr>
              <a:t> Who </a:t>
            </a:r>
            <a:r>
              <a:rPr lang="en-US" dirty="0" err="1">
                <a:latin typeface="Georgia"/>
                <a:ea typeface="Times New Roman"/>
                <a:cs typeface="Georgia"/>
              </a:rPr>
              <a:t>opposeth</a:t>
            </a:r>
            <a:r>
              <a:rPr lang="en-US" dirty="0">
                <a:latin typeface="Georgia"/>
                <a:ea typeface="Times New Roman"/>
                <a:cs typeface="Georgia"/>
              </a:rPr>
              <a:t> and </a:t>
            </a:r>
            <a:r>
              <a:rPr lang="en-US" dirty="0" err="1">
                <a:latin typeface="Georgia"/>
                <a:ea typeface="Times New Roman"/>
                <a:cs typeface="Georgia"/>
              </a:rPr>
              <a:t>exalteth</a:t>
            </a:r>
            <a:r>
              <a:rPr lang="en-US" dirty="0">
                <a:latin typeface="Georgia"/>
                <a:ea typeface="Times New Roman"/>
                <a:cs typeface="Georgia"/>
              </a:rPr>
              <a:t> himself above all that is called </a:t>
            </a:r>
            <a:endParaRPr lang="en-US" dirty="0" smtClean="0">
              <a:latin typeface="Georgia"/>
              <a:ea typeface="Times New Roman"/>
              <a:cs typeface="Georgia"/>
            </a:endParaRPr>
          </a:p>
          <a:p>
            <a:pPr marL="228600" marR="0" indent="-228600">
              <a:spcBef>
                <a:spcPts val="0"/>
              </a:spcBef>
              <a:spcAft>
                <a:spcPts val="0"/>
              </a:spcAft>
            </a:pPr>
            <a:r>
              <a:rPr lang="en-US" dirty="0" smtClean="0">
                <a:latin typeface="Georgia"/>
                <a:ea typeface="Times New Roman"/>
                <a:cs typeface="Georgia"/>
              </a:rPr>
              <a:t>God</a:t>
            </a:r>
            <a:r>
              <a:rPr lang="en-US" dirty="0">
                <a:latin typeface="Georgia"/>
                <a:ea typeface="Times New Roman"/>
                <a:cs typeface="Georgia"/>
              </a:rPr>
              <a:t>, or that is </a:t>
            </a:r>
            <a:r>
              <a:rPr lang="en-US" dirty="0" smtClean="0">
                <a:latin typeface="Georgia"/>
                <a:ea typeface="Times New Roman"/>
                <a:cs typeface="Georgia"/>
              </a:rPr>
              <a:t>worshipped</a:t>
            </a:r>
            <a:r>
              <a:rPr lang="en-US" dirty="0">
                <a:latin typeface="Georgia"/>
                <a:ea typeface="Times New Roman"/>
                <a:cs typeface="Georgia"/>
              </a:rPr>
              <a:t>; so that he as God </a:t>
            </a:r>
            <a:r>
              <a:rPr lang="en-US" dirty="0" err="1">
                <a:latin typeface="Georgia"/>
                <a:ea typeface="Times New Roman"/>
                <a:cs typeface="Georgia"/>
              </a:rPr>
              <a:t>sitteth</a:t>
            </a:r>
            <a:r>
              <a:rPr lang="en-US" dirty="0">
                <a:latin typeface="Georgia"/>
                <a:ea typeface="Times New Roman"/>
                <a:cs typeface="Georgia"/>
              </a:rPr>
              <a:t> in the temple of God, </a:t>
            </a:r>
            <a:r>
              <a:rPr lang="en-US" dirty="0" err="1">
                <a:latin typeface="Georgia"/>
                <a:ea typeface="Times New Roman"/>
                <a:cs typeface="Georgia"/>
              </a:rPr>
              <a:t>shewing</a:t>
            </a:r>
            <a:r>
              <a:rPr lang="en-US" dirty="0">
                <a:latin typeface="Georgia"/>
                <a:ea typeface="Times New Roman"/>
                <a:cs typeface="Georgia"/>
              </a:rPr>
              <a:t> </a:t>
            </a:r>
            <a:endParaRPr lang="en-US" dirty="0" smtClean="0">
              <a:latin typeface="Georgia"/>
              <a:ea typeface="Times New Roman"/>
              <a:cs typeface="Georgia"/>
            </a:endParaRPr>
          </a:p>
          <a:p>
            <a:pPr marL="228600" marR="0" indent="-228600">
              <a:spcBef>
                <a:spcPts val="0"/>
              </a:spcBef>
              <a:spcAft>
                <a:spcPts val="0"/>
              </a:spcAft>
            </a:pPr>
            <a:r>
              <a:rPr lang="en-US" dirty="0" smtClean="0">
                <a:latin typeface="Georgia"/>
                <a:ea typeface="Times New Roman"/>
                <a:cs typeface="Georgia"/>
              </a:rPr>
              <a:t>himself </a:t>
            </a:r>
            <a:r>
              <a:rPr lang="en-US" dirty="0">
                <a:latin typeface="Georgia"/>
                <a:ea typeface="Times New Roman"/>
                <a:cs typeface="Georgia"/>
              </a:rPr>
              <a:t>that he </a:t>
            </a:r>
            <a:r>
              <a:rPr lang="en-US" dirty="0" smtClean="0">
                <a:latin typeface="Georgia"/>
                <a:ea typeface="Times New Roman"/>
                <a:cs typeface="Georgia"/>
              </a:rPr>
              <a:t>is </a:t>
            </a:r>
            <a:r>
              <a:rPr lang="en-US" dirty="0">
                <a:latin typeface="Georgia"/>
                <a:ea typeface="Times New Roman"/>
                <a:cs typeface="Georgia"/>
              </a:rPr>
              <a:t>God. </a:t>
            </a:r>
            <a:endParaRPr lang="en-US" dirty="0">
              <a:latin typeface="Times New Roman"/>
              <a:ea typeface="Times New Roman"/>
            </a:endParaRPr>
          </a:p>
          <a:p>
            <a:r>
              <a:rPr lang="en-US" dirty="0">
                <a:latin typeface="Georgia"/>
                <a:ea typeface="Times New Roman"/>
                <a:cs typeface="Georgia"/>
              </a:rPr>
              <a:t> </a:t>
            </a:r>
            <a:endParaRPr lang="en-US" dirty="0">
              <a:latin typeface="Times New Roman"/>
              <a:ea typeface="Times New Roman"/>
            </a:endParaRPr>
          </a:p>
          <a:p>
            <a:r>
              <a:rPr lang="en-US" dirty="0">
                <a:latin typeface="Georgia"/>
                <a:ea typeface="Times New Roman"/>
                <a:cs typeface="Georgia"/>
              </a:rPr>
              <a:t>Is it such a great or strange thing that Satan and his ministers (demons) would disguise themselves as dead loved ones or aliens in order to deceive, mislead, and hinder the plan of God?  No, deceptions are within the powers of Satan, as allowed by God.</a:t>
            </a:r>
            <a:endParaRPr lang="en-US" dirty="0">
              <a:latin typeface="Times New Roman"/>
              <a:ea typeface="Times New Roman"/>
            </a:endParaRPr>
          </a:p>
          <a:p>
            <a:r>
              <a:rPr lang="en-US" dirty="0">
                <a:latin typeface="Georgia"/>
                <a:ea typeface="Times New Roman"/>
                <a:cs typeface="Georgia"/>
              </a:rPr>
              <a:t> </a:t>
            </a:r>
            <a:endParaRPr lang="en-US" dirty="0">
              <a:latin typeface="Times New Roman"/>
              <a:ea typeface="Times New Roman"/>
            </a:endParaRPr>
          </a:p>
          <a:p>
            <a:pPr marL="228600" marR="0" indent="-228600">
              <a:spcBef>
                <a:spcPts val="0"/>
              </a:spcBef>
              <a:spcAft>
                <a:spcPts val="0"/>
              </a:spcAft>
            </a:pPr>
            <a:r>
              <a:rPr lang="en-US" b="1" dirty="0">
                <a:latin typeface="Georgia"/>
                <a:ea typeface="Times New Roman"/>
                <a:cs typeface="Georgia"/>
              </a:rPr>
              <a:t>2Corinthians 11:14</a:t>
            </a:r>
            <a:r>
              <a:rPr lang="en-US" dirty="0">
                <a:latin typeface="Georgia"/>
                <a:ea typeface="Times New Roman"/>
                <a:cs typeface="Georgia"/>
              </a:rPr>
              <a:t> And no marvel; for Satan himself is transformed into an angel </a:t>
            </a:r>
            <a:endParaRPr lang="en-US" dirty="0" smtClean="0">
              <a:latin typeface="Georgia"/>
              <a:ea typeface="Times New Roman"/>
              <a:cs typeface="Georgia"/>
            </a:endParaRPr>
          </a:p>
          <a:p>
            <a:pPr marL="228600" marR="0" indent="-228600">
              <a:spcBef>
                <a:spcPts val="0"/>
              </a:spcBef>
              <a:spcAft>
                <a:spcPts val="0"/>
              </a:spcAft>
            </a:pPr>
            <a:r>
              <a:rPr lang="en-US" dirty="0" smtClean="0">
                <a:latin typeface="Georgia"/>
                <a:ea typeface="Times New Roman"/>
                <a:cs typeface="Georgia"/>
              </a:rPr>
              <a:t>of </a:t>
            </a:r>
            <a:r>
              <a:rPr lang="en-US" dirty="0">
                <a:latin typeface="Georgia"/>
                <a:ea typeface="Times New Roman"/>
                <a:cs typeface="Georgia"/>
              </a:rPr>
              <a:t>light. </a:t>
            </a:r>
            <a:endParaRPr lang="en-US" dirty="0">
              <a:latin typeface="Times New Roman"/>
              <a:ea typeface="Times New Roman"/>
            </a:endParaRPr>
          </a:p>
          <a:p>
            <a:pPr marL="228600" marR="0" indent="-228600">
              <a:spcBef>
                <a:spcPts val="0"/>
              </a:spcBef>
              <a:spcAft>
                <a:spcPts val="0"/>
              </a:spcAft>
            </a:pPr>
            <a:r>
              <a:rPr lang="en-US" b="1" dirty="0">
                <a:latin typeface="Georgia"/>
                <a:ea typeface="Times New Roman"/>
                <a:cs typeface="Georgia"/>
              </a:rPr>
              <a:t> </a:t>
            </a:r>
            <a:endParaRPr lang="en-US" dirty="0">
              <a:latin typeface="Times New Roman"/>
              <a:ea typeface="Times New Roman"/>
            </a:endParaRPr>
          </a:p>
          <a:p>
            <a:pPr marL="228600" marR="0" indent="-228600">
              <a:spcBef>
                <a:spcPts val="0"/>
              </a:spcBef>
              <a:spcAft>
                <a:spcPts val="0"/>
              </a:spcAft>
            </a:pPr>
            <a:r>
              <a:rPr lang="en-US" b="1" dirty="0">
                <a:latin typeface="Georgia"/>
                <a:ea typeface="Times New Roman"/>
                <a:cs typeface="Georgia"/>
              </a:rPr>
              <a:t>2Corinthins 11:15</a:t>
            </a:r>
            <a:r>
              <a:rPr lang="en-US" dirty="0">
                <a:latin typeface="Georgia"/>
                <a:ea typeface="Times New Roman"/>
                <a:cs typeface="Georgia"/>
              </a:rPr>
              <a:t>  Therefore </a:t>
            </a:r>
            <a:r>
              <a:rPr lang="en-US" i="1" dirty="0">
                <a:latin typeface="Georgia"/>
                <a:ea typeface="Times New Roman"/>
                <a:cs typeface="Georgia"/>
              </a:rPr>
              <a:t>it is</a:t>
            </a:r>
            <a:r>
              <a:rPr lang="en-US" dirty="0">
                <a:latin typeface="Georgia"/>
                <a:ea typeface="Times New Roman"/>
                <a:cs typeface="Georgia"/>
              </a:rPr>
              <a:t> no great thing if his ministers also be </a:t>
            </a:r>
            <a:endParaRPr lang="en-US" dirty="0" smtClean="0">
              <a:latin typeface="Georgia"/>
              <a:ea typeface="Times New Roman"/>
              <a:cs typeface="Georgia"/>
            </a:endParaRPr>
          </a:p>
          <a:p>
            <a:pPr marL="228600" marR="0" indent="-228600">
              <a:spcBef>
                <a:spcPts val="0"/>
              </a:spcBef>
              <a:spcAft>
                <a:spcPts val="0"/>
              </a:spcAft>
            </a:pPr>
            <a:r>
              <a:rPr lang="en-US" dirty="0" smtClean="0">
                <a:latin typeface="Georgia"/>
                <a:ea typeface="Times New Roman"/>
                <a:cs typeface="Georgia"/>
              </a:rPr>
              <a:t>transformed </a:t>
            </a:r>
            <a:r>
              <a:rPr lang="en-US" dirty="0">
                <a:latin typeface="Georgia"/>
                <a:ea typeface="Times New Roman"/>
                <a:cs typeface="Georgia"/>
              </a:rPr>
              <a:t>as the </a:t>
            </a:r>
            <a:r>
              <a:rPr lang="en-US" dirty="0" smtClean="0">
                <a:latin typeface="Georgia"/>
                <a:ea typeface="Times New Roman"/>
                <a:cs typeface="Georgia"/>
              </a:rPr>
              <a:t>ministers </a:t>
            </a:r>
            <a:r>
              <a:rPr lang="en-US" dirty="0">
                <a:latin typeface="Georgia"/>
                <a:ea typeface="Times New Roman"/>
                <a:cs typeface="Georgia"/>
              </a:rPr>
              <a:t>of righteousness ; whose end shall be according to </a:t>
            </a:r>
            <a:endParaRPr lang="en-US" dirty="0" smtClean="0">
              <a:latin typeface="Georgia"/>
              <a:ea typeface="Times New Roman"/>
              <a:cs typeface="Georgia"/>
            </a:endParaRPr>
          </a:p>
          <a:p>
            <a:pPr marL="228600" marR="0" indent="-228600">
              <a:spcBef>
                <a:spcPts val="0"/>
              </a:spcBef>
              <a:spcAft>
                <a:spcPts val="0"/>
              </a:spcAft>
            </a:pPr>
            <a:r>
              <a:rPr lang="en-US" dirty="0" smtClean="0">
                <a:latin typeface="Georgia"/>
                <a:ea typeface="Times New Roman"/>
                <a:cs typeface="Georgia"/>
              </a:rPr>
              <a:t>their </a:t>
            </a:r>
            <a:r>
              <a:rPr lang="en-US" dirty="0">
                <a:latin typeface="Georgia"/>
                <a:ea typeface="Times New Roman"/>
                <a:cs typeface="Georgia"/>
              </a:rPr>
              <a:t>works.</a:t>
            </a:r>
            <a:endParaRPr lang="en-US" dirty="0">
              <a:latin typeface="Times New Roman"/>
              <a:ea typeface="Times New Roman"/>
            </a:endParaRPr>
          </a:p>
          <a:p>
            <a:pPr marL="228600" marR="0" indent="-228600">
              <a:spcBef>
                <a:spcPts val="0"/>
              </a:spcBef>
              <a:spcAft>
                <a:spcPts val="0"/>
              </a:spcAft>
            </a:pPr>
            <a:r>
              <a:rPr lang="en-US" dirty="0">
                <a:latin typeface="Georgia"/>
                <a:ea typeface="Times New Roman"/>
                <a:cs typeface="Georgia"/>
              </a:rPr>
              <a:t> </a:t>
            </a:r>
            <a:endParaRPr lang="en-US" dirty="0">
              <a:latin typeface="Times New Roman"/>
              <a:ea typeface="Times New Roman"/>
            </a:endParaRPr>
          </a:p>
        </p:txBody>
      </p:sp>
    </p:spTree>
    <p:extLst>
      <p:ext uri="{BB962C8B-B14F-4D97-AF65-F5344CB8AC3E}">
        <p14:creationId xmlns:p14="http://schemas.microsoft.com/office/powerpoint/2010/main" val="2648719780"/>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762000"/>
            <a:ext cx="8610600" cy="7140416"/>
          </a:xfrm>
          <a:prstGeom prst="rect">
            <a:avLst/>
          </a:prstGeom>
        </p:spPr>
        <p:txBody>
          <a:bodyPr wrap="square">
            <a:spAutoFit/>
          </a:bodyPr>
          <a:lstStyle/>
          <a:p>
            <a:pPr marL="228600" marR="0" indent="-228600">
              <a:spcBef>
                <a:spcPts val="0"/>
              </a:spcBef>
              <a:spcAft>
                <a:spcPts val="0"/>
              </a:spcAft>
            </a:pPr>
            <a:endParaRPr lang="en-US" dirty="0" smtClean="0">
              <a:latin typeface="Georgia"/>
              <a:ea typeface="Times New Roman"/>
              <a:cs typeface="Georgia"/>
            </a:endParaRPr>
          </a:p>
          <a:p>
            <a:pPr marL="228600" marR="0" indent="-228600">
              <a:spcBef>
                <a:spcPts val="0"/>
              </a:spcBef>
              <a:spcAft>
                <a:spcPts val="0"/>
              </a:spcAft>
            </a:pPr>
            <a:endParaRPr lang="en-US" dirty="0">
              <a:latin typeface="Georgia"/>
              <a:ea typeface="Times New Roman"/>
              <a:cs typeface="Georgia"/>
            </a:endParaRPr>
          </a:p>
          <a:p>
            <a:pPr marL="228600" marR="0" indent="-228600">
              <a:spcBef>
                <a:spcPts val="0"/>
              </a:spcBef>
              <a:spcAft>
                <a:spcPts val="0"/>
              </a:spcAft>
            </a:pPr>
            <a:endParaRPr lang="en-US" dirty="0" smtClean="0">
              <a:latin typeface="Georgia"/>
              <a:ea typeface="Times New Roman"/>
              <a:cs typeface="Georgia"/>
            </a:endParaRPr>
          </a:p>
          <a:p>
            <a:pPr marL="228600" marR="0" indent="-228600">
              <a:spcBef>
                <a:spcPts val="0"/>
              </a:spcBef>
              <a:spcAft>
                <a:spcPts val="0"/>
              </a:spcAft>
            </a:pPr>
            <a:endParaRPr lang="en-US" dirty="0">
              <a:latin typeface="Georgia"/>
              <a:ea typeface="Times New Roman"/>
              <a:cs typeface="Georgia"/>
            </a:endParaRPr>
          </a:p>
          <a:p>
            <a:pPr marL="228600" marR="0" indent="-228600">
              <a:spcBef>
                <a:spcPts val="0"/>
              </a:spcBef>
              <a:spcAft>
                <a:spcPts val="0"/>
              </a:spcAft>
            </a:pPr>
            <a:r>
              <a:rPr lang="en-US" dirty="0" smtClean="0">
                <a:latin typeface="Georgia"/>
                <a:ea typeface="Times New Roman"/>
                <a:cs typeface="Georgia"/>
              </a:rPr>
              <a:t>Is </a:t>
            </a:r>
            <a:r>
              <a:rPr lang="en-US" dirty="0">
                <a:latin typeface="Georgia"/>
                <a:ea typeface="Times New Roman"/>
                <a:cs typeface="Georgia"/>
              </a:rPr>
              <a:t>it possible that the deceptions of Satan and his demons will work?  </a:t>
            </a:r>
            <a:r>
              <a:rPr lang="en-US" dirty="0" smtClean="0">
                <a:latin typeface="Georgia"/>
                <a:ea typeface="Times New Roman"/>
                <a:cs typeface="Georgia"/>
              </a:rPr>
              <a:t>YES, </a:t>
            </a:r>
            <a:r>
              <a:rPr lang="en-US" dirty="0">
                <a:latin typeface="Georgia"/>
                <a:ea typeface="Times New Roman"/>
                <a:cs typeface="Georgia"/>
              </a:rPr>
              <a:t>God will </a:t>
            </a:r>
            <a:endParaRPr lang="en-US" dirty="0" smtClean="0">
              <a:latin typeface="Georgia"/>
              <a:ea typeface="Times New Roman"/>
              <a:cs typeface="Georgia"/>
            </a:endParaRPr>
          </a:p>
          <a:p>
            <a:pPr marL="228600" marR="0" indent="-228600">
              <a:spcBef>
                <a:spcPts val="0"/>
              </a:spcBef>
              <a:spcAft>
                <a:spcPts val="0"/>
              </a:spcAft>
            </a:pPr>
            <a:r>
              <a:rPr lang="en-US" dirty="0" smtClean="0">
                <a:latin typeface="Georgia"/>
                <a:ea typeface="Times New Roman"/>
                <a:cs typeface="Georgia"/>
              </a:rPr>
              <a:t>allow </a:t>
            </a:r>
            <a:r>
              <a:rPr lang="en-US" dirty="0">
                <a:latin typeface="Georgia"/>
                <a:ea typeface="Times New Roman"/>
                <a:cs typeface="Georgia"/>
              </a:rPr>
              <a:t>it.</a:t>
            </a:r>
            <a:endParaRPr lang="en-US" dirty="0">
              <a:latin typeface="Times New Roman"/>
              <a:ea typeface="Times New Roman"/>
            </a:endParaRPr>
          </a:p>
          <a:p>
            <a:pPr marL="228600" marR="0" indent="-228600">
              <a:spcBef>
                <a:spcPts val="0"/>
              </a:spcBef>
              <a:spcAft>
                <a:spcPts val="0"/>
              </a:spcAft>
            </a:pPr>
            <a:r>
              <a:rPr lang="en-US" dirty="0">
                <a:latin typeface="Georgia"/>
                <a:ea typeface="Times New Roman"/>
                <a:cs typeface="Georgia"/>
              </a:rPr>
              <a:t> </a:t>
            </a:r>
            <a:endParaRPr lang="en-US" dirty="0">
              <a:latin typeface="Times New Roman"/>
              <a:ea typeface="Times New Roman"/>
            </a:endParaRPr>
          </a:p>
          <a:p>
            <a:pPr marL="228600" marR="0" indent="-228600">
              <a:spcBef>
                <a:spcPts val="0"/>
              </a:spcBef>
              <a:spcAft>
                <a:spcPts val="0"/>
              </a:spcAft>
            </a:pPr>
            <a:r>
              <a:rPr lang="en-US" sz="1600" b="1" dirty="0" smtClean="0">
                <a:latin typeface="Georgia"/>
                <a:ea typeface="Times New Roman"/>
                <a:cs typeface="Georgia"/>
              </a:rPr>
              <a:t>II </a:t>
            </a:r>
            <a:r>
              <a:rPr lang="en-US" sz="1600" b="1" dirty="0">
                <a:latin typeface="Georgia"/>
                <a:ea typeface="Times New Roman"/>
                <a:cs typeface="Georgia"/>
              </a:rPr>
              <a:t>Thessalonians 2:9-11</a:t>
            </a:r>
            <a:endParaRPr lang="en-US" sz="1600" dirty="0">
              <a:latin typeface="Times New Roman"/>
              <a:ea typeface="Times New Roman"/>
            </a:endParaRPr>
          </a:p>
          <a:p>
            <a:pPr marL="228600" marR="0" indent="-228600">
              <a:spcBef>
                <a:spcPts val="0"/>
              </a:spcBef>
              <a:spcAft>
                <a:spcPts val="0"/>
              </a:spcAft>
            </a:pPr>
            <a:r>
              <a:rPr lang="en-US" sz="1600" dirty="0">
                <a:latin typeface="Georgia"/>
                <a:ea typeface="Times New Roman"/>
                <a:cs typeface="Georgia"/>
              </a:rPr>
              <a:t> </a:t>
            </a:r>
            <a:endParaRPr lang="en-US" sz="1600" dirty="0">
              <a:latin typeface="Times New Roman"/>
              <a:ea typeface="Times New Roman"/>
            </a:endParaRPr>
          </a:p>
          <a:p>
            <a:pPr marL="228600" marR="0" indent="-228600">
              <a:spcBef>
                <a:spcPts val="0"/>
              </a:spcBef>
              <a:spcAft>
                <a:spcPts val="0"/>
              </a:spcAft>
            </a:pPr>
            <a:r>
              <a:rPr lang="en-US" sz="1600" dirty="0">
                <a:latin typeface="Georgia"/>
                <a:ea typeface="Times New Roman"/>
                <a:cs typeface="Georgia"/>
              </a:rPr>
              <a:t>9</a:t>
            </a:r>
            <a:r>
              <a:rPr lang="en-US" sz="1600" i="1" dirty="0">
                <a:latin typeface="Georgia"/>
                <a:ea typeface="Times New Roman"/>
                <a:cs typeface="Georgia"/>
              </a:rPr>
              <a:t>Even him,</a:t>
            </a:r>
            <a:r>
              <a:rPr lang="en-US" sz="1600" dirty="0">
                <a:latin typeface="Georgia"/>
                <a:ea typeface="Times New Roman"/>
                <a:cs typeface="Georgia"/>
              </a:rPr>
              <a:t> whose coming is after the working of Satan with all power and signs </a:t>
            </a:r>
            <a:endParaRPr lang="en-US" sz="1600" dirty="0" smtClean="0">
              <a:latin typeface="Georgia"/>
              <a:ea typeface="Times New Roman"/>
              <a:cs typeface="Georgia"/>
            </a:endParaRPr>
          </a:p>
          <a:p>
            <a:pPr marL="228600" marR="0" indent="-228600">
              <a:spcBef>
                <a:spcPts val="0"/>
              </a:spcBef>
              <a:spcAft>
                <a:spcPts val="0"/>
              </a:spcAft>
            </a:pPr>
            <a:r>
              <a:rPr lang="en-US" sz="1600" dirty="0" smtClean="0">
                <a:latin typeface="Georgia"/>
                <a:ea typeface="Times New Roman"/>
                <a:cs typeface="Georgia"/>
              </a:rPr>
              <a:t>and </a:t>
            </a:r>
            <a:r>
              <a:rPr lang="en-US" sz="1600" dirty="0">
                <a:latin typeface="Georgia"/>
                <a:ea typeface="Times New Roman"/>
                <a:cs typeface="Georgia"/>
              </a:rPr>
              <a:t>lying </a:t>
            </a:r>
            <a:r>
              <a:rPr lang="en-US" sz="1600" dirty="0" smtClean="0">
                <a:latin typeface="Georgia"/>
                <a:ea typeface="Times New Roman"/>
                <a:cs typeface="Georgia"/>
              </a:rPr>
              <a:t>wonders</a:t>
            </a:r>
            <a:r>
              <a:rPr lang="en-US" sz="1600" dirty="0">
                <a:latin typeface="Georgia"/>
                <a:ea typeface="Times New Roman"/>
                <a:cs typeface="Georgia"/>
              </a:rPr>
              <a:t>, </a:t>
            </a:r>
            <a:endParaRPr lang="en-US" sz="1600" dirty="0">
              <a:latin typeface="Times New Roman"/>
              <a:ea typeface="Times New Roman"/>
            </a:endParaRPr>
          </a:p>
          <a:p>
            <a:pPr marL="228600" marR="0" indent="-228600">
              <a:spcBef>
                <a:spcPts val="0"/>
              </a:spcBef>
              <a:spcAft>
                <a:spcPts val="0"/>
              </a:spcAft>
            </a:pPr>
            <a:r>
              <a:rPr lang="en-US" sz="1600" dirty="0">
                <a:latin typeface="Georgia"/>
                <a:ea typeface="Times New Roman"/>
                <a:cs typeface="Georgia"/>
              </a:rPr>
              <a:t>10 And with all deceivableness of unrighteousness in them that perish; because </a:t>
            </a:r>
            <a:endParaRPr lang="en-US" sz="1600" dirty="0" smtClean="0">
              <a:latin typeface="Georgia"/>
              <a:ea typeface="Times New Roman"/>
              <a:cs typeface="Georgia"/>
            </a:endParaRPr>
          </a:p>
          <a:p>
            <a:pPr marL="228600" marR="0" indent="-228600">
              <a:spcBef>
                <a:spcPts val="0"/>
              </a:spcBef>
              <a:spcAft>
                <a:spcPts val="0"/>
              </a:spcAft>
            </a:pPr>
            <a:r>
              <a:rPr lang="en-US" sz="1600" dirty="0" smtClean="0">
                <a:latin typeface="Georgia"/>
                <a:ea typeface="Times New Roman"/>
                <a:cs typeface="Georgia"/>
              </a:rPr>
              <a:t>they received </a:t>
            </a:r>
            <a:r>
              <a:rPr lang="en-US" sz="1600" dirty="0">
                <a:latin typeface="Georgia"/>
                <a:ea typeface="Times New Roman"/>
                <a:cs typeface="Georgia"/>
              </a:rPr>
              <a:t>not the love of the truth, that they might be saved. </a:t>
            </a:r>
            <a:endParaRPr lang="en-US" sz="1600" dirty="0">
              <a:latin typeface="Times New Roman"/>
              <a:ea typeface="Times New Roman"/>
            </a:endParaRPr>
          </a:p>
          <a:p>
            <a:pPr marL="228600" marR="0" indent="-228600">
              <a:spcBef>
                <a:spcPts val="0"/>
              </a:spcBef>
              <a:spcAft>
                <a:spcPts val="0"/>
              </a:spcAft>
            </a:pPr>
            <a:r>
              <a:rPr lang="en-US" sz="1600" dirty="0">
                <a:latin typeface="Georgia"/>
                <a:ea typeface="Times New Roman"/>
                <a:cs typeface="Georgia"/>
              </a:rPr>
              <a:t>11And for this cause God shall send them strong delusion, that they should believe </a:t>
            </a:r>
            <a:endParaRPr lang="en-US" sz="1600" dirty="0" smtClean="0">
              <a:latin typeface="Georgia"/>
              <a:ea typeface="Times New Roman"/>
              <a:cs typeface="Georgia"/>
            </a:endParaRPr>
          </a:p>
          <a:p>
            <a:pPr marL="228600" marR="0" indent="-228600">
              <a:spcBef>
                <a:spcPts val="0"/>
              </a:spcBef>
              <a:spcAft>
                <a:spcPts val="0"/>
              </a:spcAft>
            </a:pPr>
            <a:r>
              <a:rPr lang="en-US" sz="1600" dirty="0" smtClean="0">
                <a:latin typeface="Georgia"/>
                <a:ea typeface="Times New Roman"/>
                <a:cs typeface="Georgia"/>
              </a:rPr>
              <a:t>a </a:t>
            </a:r>
            <a:r>
              <a:rPr lang="en-US" sz="1600" dirty="0">
                <a:latin typeface="Georgia"/>
                <a:ea typeface="Times New Roman"/>
                <a:cs typeface="Georgia"/>
              </a:rPr>
              <a:t>lie: </a:t>
            </a:r>
            <a:endParaRPr lang="en-US" sz="1600" dirty="0">
              <a:latin typeface="Times New Roman"/>
              <a:ea typeface="Times New Roman"/>
            </a:endParaRPr>
          </a:p>
          <a:p>
            <a:pPr marL="228600" marR="0" indent="-228600">
              <a:spcBef>
                <a:spcPts val="0"/>
              </a:spcBef>
              <a:spcAft>
                <a:spcPts val="0"/>
              </a:spcAft>
            </a:pPr>
            <a:r>
              <a:rPr lang="en-US" sz="1600" dirty="0">
                <a:latin typeface="Georgia"/>
                <a:ea typeface="Times New Roman"/>
                <a:cs typeface="Georgia"/>
              </a:rPr>
              <a:t> </a:t>
            </a:r>
            <a:endParaRPr lang="en-US" sz="1600" dirty="0">
              <a:latin typeface="Times New Roman"/>
              <a:ea typeface="Times New Roman"/>
            </a:endParaRPr>
          </a:p>
          <a:p>
            <a:r>
              <a:rPr lang="en-US" sz="1600" dirty="0">
                <a:latin typeface="Georgia"/>
                <a:ea typeface="Times New Roman"/>
              </a:rPr>
              <a:t>There is also a commonality between demonic activities and the ‘alien abduction’ phenomenon that is a telling clue as to who is behind this deception. The subjection to the Authority of JESUS CHRIST.</a:t>
            </a:r>
            <a:endParaRPr lang="en-US" sz="1600" dirty="0">
              <a:latin typeface="Times New Roman"/>
              <a:ea typeface="Times New Roman"/>
            </a:endParaRPr>
          </a:p>
          <a:p>
            <a:r>
              <a:rPr lang="en-US" sz="1600" dirty="0">
                <a:latin typeface="Georgia"/>
                <a:ea typeface="Times New Roman"/>
              </a:rPr>
              <a:t> </a:t>
            </a:r>
            <a:endParaRPr lang="en-US" sz="1600" dirty="0">
              <a:latin typeface="Times New Roman"/>
              <a:ea typeface="Times New Roman"/>
            </a:endParaRPr>
          </a:p>
          <a:p>
            <a:r>
              <a:rPr lang="en-US" sz="1600" dirty="0">
                <a:latin typeface="Georgia"/>
                <a:ea typeface="Times New Roman"/>
              </a:rPr>
              <a:t>“Through the research into the case testimonies it was found that some of the experiencers (of abductions) were able to stop or terminate the experience. There was a recognized commonality in the method that was used among the Christian experiencers. </a:t>
            </a:r>
            <a:r>
              <a:rPr lang="en-US" sz="1600" u="sng" dirty="0">
                <a:latin typeface="Georgia"/>
                <a:ea typeface="Times New Roman"/>
              </a:rPr>
              <a:t>The experience was shown to be able to be stopped or terminated by calling on the name and authority of JESUS CHRIST. Not as a magic word but by their allegiance to and personal relationship with Him.</a:t>
            </a:r>
            <a:r>
              <a:rPr lang="en-US" sz="1600" dirty="0">
                <a:latin typeface="Georgia"/>
                <a:ea typeface="Times New Roman"/>
              </a:rPr>
              <a:t> </a:t>
            </a:r>
            <a:r>
              <a:rPr lang="en-US" sz="1600" i="1" dirty="0">
                <a:latin typeface="Georgia"/>
                <a:ea typeface="Times New Roman"/>
              </a:rPr>
              <a:t>CE4 Research Group</a:t>
            </a:r>
            <a:r>
              <a:rPr lang="en-US" sz="1600" dirty="0">
                <a:latin typeface="Times New Roman"/>
                <a:ea typeface="Times New Roman"/>
              </a:rPr>
              <a:t> </a:t>
            </a:r>
            <a:r>
              <a:rPr lang="en-US" sz="1600" i="1" dirty="0">
                <a:latin typeface="Georgia"/>
                <a:ea typeface="Times New Roman"/>
              </a:rPr>
              <a:t>http://www.alienresistance.org/ce4.htm</a:t>
            </a:r>
            <a:endParaRPr lang="en-US" sz="1600" dirty="0">
              <a:latin typeface="Times New Roman"/>
              <a:ea typeface="Times New Roman"/>
            </a:endParaRPr>
          </a:p>
          <a:p>
            <a:r>
              <a:rPr lang="en-US" sz="1600" b="1" dirty="0">
                <a:latin typeface="Georgia"/>
                <a:ea typeface="Times New Roman"/>
              </a:rPr>
              <a:t> </a:t>
            </a:r>
            <a:endParaRPr lang="en-US" sz="1600" dirty="0">
              <a:effectLst/>
              <a:latin typeface="Times New Roman"/>
              <a:ea typeface="Times New Roman"/>
            </a:endParaRPr>
          </a:p>
        </p:txBody>
      </p:sp>
    </p:spTree>
    <p:extLst>
      <p:ext uri="{BB962C8B-B14F-4D97-AF65-F5344CB8AC3E}">
        <p14:creationId xmlns:p14="http://schemas.microsoft.com/office/powerpoint/2010/main" val="174342265"/>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457200"/>
            <a:ext cx="8001000" cy="1077218"/>
          </a:xfrm>
          <a:prstGeom prst="rect">
            <a:avLst/>
          </a:prstGeom>
        </p:spPr>
        <p:txBody>
          <a:bodyPr wrap="square">
            <a:spAutoFit/>
          </a:bodyPr>
          <a:lstStyle/>
          <a:p>
            <a:pPr algn="ctr"/>
            <a:r>
              <a:rPr lang="en-US" sz="3200" b="1" dirty="0">
                <a:latin typeface="Georgia"/>
                <a:ea typeface="Times New Roman"/>
                <a:cs typeface="Times New Roman"/>
              </a:rPr>
              <a:t>Power and Authority in the Name of Jesus Christ</a:t>
            </a:r>
            <a:endParaRPr lang="en-US" sz="3200" dirty="0"/>
          </a:p>
        </p:txBody>
      </p:sp>
      <p:sp>
        <p:nvSpPr>
          <p:cNvPr id="3" name="Rectangle 2"/>
          <p:cNvSpPr/>
          <p:nvPr/>
        </p:nvSpPr>
        <p:spPr>
          <a:xfrm>
            <a:off x="304800" y="1763018"/>
            <a:ext cx="8534400" cy="4524315"/>
          </a:xfrm>
          <a:prstGeom prst="rect">
            <a:avLst/>
          </a:prstGeom>
        </p:spPr>
        <p:txBody>
          <a:bodyPr wrap="square">
            <a:spAutoFit/>
          </a:bodyPr>
          <a:lstStyle/>
          <a:p>
            <a:r>
              <a:rPr lang="en-US" sz="1600" dirty="0">
                <a:latin typeface="Georgia"/>
                <a:ea typeface="Times New Roman"/>
              </a:rPr>
              <a:t>The name of Jesus a name above all names. The source of the believer’s authority, strength, endurance, and power is Jesus. The name of Jesus and His Word equips us to do battle and in His name and sustained by our Faith....we cannot fail.</a:t>
            </a:r>
            <a:endParaRPr lang="en-US" sz="1600" dirty="0">
              <a:latin typeface="Times New Roman"/>
              <a:ea typeface="Times New Roman"/>
            </a:endParaRPr>
          </a:p>
          <a:p>
            <a:pPr marL="228600" marR="0" indent="-228600">
              <a:spcBef>
                <a:spcPts val="0"/>
              </a:spcBef>
              <a:spcAft>
                <a:spcPts val="0"/>
              </a:spcAft>
            </a:pPr>
            <a:r>
              <a:rPr lang="en-US" sz="1600" b="1" dirty="0">
                <a:latin typeface="Georgia"/>
                <a:ea typeface="Times New Roman"/>
                <a:cs typeface="Georgia"/>
              </a:rPr>
              <a:t> </a:t>
            </a:r>
            <a:endParaRPr lang="en-US" sz="1600" dirty="0">
              <a:latin typeface="Times New Roman"/>
              <a:ea typeface="Times New Roman"/>
            </a:endParaRPr>
          </a:p>
          <a:p>
            <a:pPr marL="228600" marR="0" indent="-228600">
              <a:spcBef>
                <a:spcPts val="0"/>
              </a:spcBef>
              <a:spcAft>
                <a:spcPts val="0"/>
              </a:spcAft>
            </a:pPr>
            <a:r>
              <a:rPr lang="en-US" sz="1600" b="1" dirty="0">
                <a:latin typeface="Georgia"/>
                <a:ea typeface="Times New Roman"/>
                <a:cs typeface="Georgia"/>
              </a:rPr>
              <a:t>Proverbs 18:10</a:t>
            </a:r>
            <a:r>
              <a:rPr lang="en-US" sz="1600" dirty="0">
                <a:latin typeface="Georgia"/>
                <a:ea typeface="Times New Roman"/>
                <a:cs typeface="Georgia"/>
              </a:rPr>
              <a:t>  </a:t>
            </a:r>
            <a:endParaRPr lang="en-US" sz="1600" dirty="0">
              <a:latin typeface="Times New Roman"/>
              <a:ea typeface="Times New Roman"/>
            </a:endParaRPr>
          </a:p>
          <a:p>
            <a:pPr marL="228600" marR="0" indent="-228600">
              <a:spcBef>
                <a:spcPts val="0"/>
              </a:spcBef>
              <a:spcAft>
                <a:spcPts val="0"/>
              </a:spcAft>
            </a:pPr>
            <a:r>
              <a:rPr lang="en-US" sz="1600" dirty="0">
                <a:latin typeface="Georgia"/>
                <a:ea typeface="Times New Roman"/>
                <a:cs typeface="Georgia"/>
              </a:rPr>
              <a:t> </a:t>
            </a:r>
            <a:endParaRPr lang="en-US" sz="1600" dirty="0">
              <a:latin typeface="Times New Roman"/>
              <a:ea typeface="Times New Roman"/>
            </a:endParaRPr>
          </a:p>
          <a:p>
            <a:pPr marL="228600" marR="0" indent="-228600">
              <a:spcBef>
                <a:spcPts val="0"/>
              </a:spcBef>
              <a:spcAft>
                <a:spcPts val="0"/>
              </a:spcAft>
            </a:pPr>
            <a:r>
              <a:rPr lang="en-US" sz="1600" dirty="0">
                <a:latin typeface="Georgia"/>
                <a:ea typeface="Times New Roman"/>
                <a:cs typeface="Georgia"/>
              </a:rPr>
              <a:t>10The name of the LORD </a:t>
            </a:r>
            <a:r>
              <a:rPr lang="en-US" sz="1600" i="1" dirty="0">
                <a:latin typeface="Georgia"/>
                <a:ea typeface="Times New Roman"/>
                <a:cs typeface="Georgia"/>
              </a:rPr>
              <a:t>is</a:t>
            </a:r>
            <a:r>
              <a:rPr lang="en-US" sz="1600" dirty="0">
                <a:latin typeface="Georgia"/>
                <a:ea typeface="Times New Roman"/>
                <a:cs typeface="Georgia"/>
              </a:rPr>
              <a:t> a strong tower: the righteous </a:t>
            </a:r>
            <a:r>
              <a:rPr lang="en-US" sz="1600" dirty="0" err="1">
                <a:latin typeface="Georgia"/>
                <a:ea typeface="Times New Roman"/>
                <a:cs typeface="Georgia"/>
              </a:rPr>
              <a:t>runneth</a:t>
            </a:r>
            <a:r>
              <a:rPr lang="en-US" sz="1600" dirty="0">
                <a:latin typeface="Georgia"/>
                <a:ea typeface="Times New Roman"/>
                <a:cs typeface="Georgia"/>
              </a:rPr>
              <a:t> into it, and is safe. </a:t>
            </a:r>
            <a:endParaRPr lang="en-US" sz="1600" dirty="0">
              <a:latin typeface="Times New Roman"/>
              <a:ea typeface="Times New Roman"/>
            </a:endParaRPr>
          </a:p>
          <a:p>
            <a:r>
              <a:rPr lang="en-US" sz="1600" b="1" dirty="0">
                <a:latin typeface="Georgia"/>
                <a:ea typeface="Times New Roman"/>
              </a:rPr>
              <a:t> </a:t>
            </a:r>
            <a:endParaRPr lang="en-US" sz="1600" dirty="0">
              <a:latin typeface="Times New Roman"/>
              <a:ea typeface="Times New Roman"/>
            </a:endParaRPr>
          </a:p>
          <a:p>
            <a:pPr marL="228600" marR="0" indent="-228600">
              <a:spcBef>
                <a:spcPts val="0"/>
              </a:spcBef>
              <a:spcAft>
                <a:spcPts val="0"/>
              </a:spcAft>
            </a:pPr>
            <a:r>
              <a:rPr lang="en-US" sz="1600" b="1" dirty="0">
                <a:latin typeface="Georgia"/>
                <a:ea typeface="Times New Roman"/>
                <a:cs typeface="Georgia"/>
              </a:rPr>
              <a:t>Jeremiah 10:6</a:t>
            </a:r>
            <a:r>
              <a:rPr lang="en-US" sz="1600" dirty="0">
                <a:latin typeface="Georgia"/>
                <a:ea typeface="Times New Roman"/>
                <a:cs typeface="Georgia"/>
              </a:rPr>
              <a:t>  </a:t>
            </a:r>
            <a:endParaRPr lang="en-US" sz="1600" dirty="0">
              <a:latin typeface="Times New Roman"/>
              <a:ea typeface="Times New Roman"/>
            </a:endParaRPr>
          </a:p>
          <a:p>
            <a:pPr marL="228600" marR="0" indent="-228600">
              <a:spcBef>
                <a:spcPts val="0"/>
              </a:spcBef>
              <a:spcAft>
                <a:spcPts val="0"/>
              </a:spcAft>
            </a:pPr>
            <a:r>
              <a:rPr lang="en-US" sz="1600" dirty="0">
                <a:latin typeface="Georgia"/>
                <a:ea typeface="Times New Roman"/>
                <a:cs typeface="Georgia"/>
              </a:rPr>
              <a:t> </a:t>
            </a:r>
            <a:endParaRPr lang="en-US" sz="1600" dirty="0">
              <a:latin typeface="Times New Roman"/>
              <a:ea typeface="Times New Roman"/>
            </a:endParaRPr>
          </a:p>
          <a:p>
            <a:pPr marL="228600" marR="0" indent="-228600">
              <a:spcBef>
                <a:spcPts val="0"/>
              </a:spcBef>
              <a:spcAft>
                <a:spcPts val="0"/>
              </a:spcAft>
            </a:pPr>
            <a:r>
              <a:rPr lang="en-US" sz="1600" dirty="0">
                <a:latin typeface="Georgia"/>
                <a:ea typeface="Times New Roman"/>
                <a:cs typeface="Georgia"/>
              </a:rPr>
              <a:t>6Forasmuch as </a:t>
            </a:r>
            <a:r>
              <a:rPr lang="en-US" sz="1600" i="1" dirty="0">
                <a:latin typeface="Georgia"/>
                <a:ea typeface="Times New Roman"/>
                <a:cs typeface="Georgia"/>
              </a:rPr>
              <a:t>there</a:t>
            </a:r>
            <a:r>
              <a:rPr lang="en-US" sz="1600" i="1" dirty="0">
                <a:solidFill>
                  <a:srgbClr val="808080"/>
                </a:solidFill>
                <a:latin typeface="Georgia"/>
                <a:ea typeface="Times New Roman"/>
                <a:cs typeface="Georgia"/>
              </a:rPr>
              <a:t> </a:t>
            </a:r>
            <a:r>
              <a:rPr lang="en-US" sz="1600" i="1" dirty="0">
                <a:latin typeface="Georgia"/>
                <a:ea typeface="Times New Roman"/>
                <a:cs typeface="Georgia"/>
              </a:rPr>
              <a:t>is</a:t>
            </a:r>
            <a:r>
              <a:rPr lang="en-US" sz="1600" dirty="0">
                <a:latin typeface="Georgia"/>
                <a:ea typeface="Times New Roman"/>
                <a:cs typeface="Georgia"/>
              </a:rPr>
              <a:t> none like unto thee, O LORD; thou </a:t>
            </a:r>
            <a:r>
              <a:rPr lang="en-US" sz="1600" i="1" dirty="0">
                <a:latin typeface="Georgia"/>
                <a:ea typeface="Times New Roman"/>
                <a:cs typeface="Georgia"/>
              </a:rPr>
              <a:t>art</a:t>
            </a:r>
            <a:r>
              <a:rPr lang="en-US" sz="1600" dirty="0">
                <a:latin typeface="Georgia"/>
                <a:ea typeface="Times New Roman"/>
                <a:cs typeface="Georgia"/>
              </a:rPr>
              <a:t> great, and thy name </a:t>
            </a:r>
            <a:r>
              <a:rPr lang="en-US" sz="1600" i="1" dirty="0">
                <a:solidFill>
                  <a:srgbClr val="808080"/>
                </a:solidFill>
                <a:latin typeface="Georgia"/>
                <a:ea typeface="Times New Roman"/>
                <a:cs typeface="Georgia"/>
              </a:rPr>
              <a:t>is</a:t>
            </a:r>
            <a:r>
              <a:rPr lang="en-US" sz="1600" dirty="0">
                <a:latin typeface="Georgia"/>
                <a:ea typeface="Times New Roman"/>
                <a:cs typeface="Georgia"/>
              </a:rPr>
              <a:t> great </a:t>
            </a:r>
            <a:endParaRPr lang="en-US" sz="1600" dirty="0" smtClean="0">
              <a:latin typeface="Georgia"/>
              <a:ea typeface="Times New Roman"/>
              <a:cs typeface="Georgia"/>
            </a:endParaRPr>
          </a:p>
          <a:p>
            <a:pPr marL="228600" marR="0" indent="-228600">
              <a:spcBef>
                <a:spcPts val="0"/>
              </a:spcBef>
              <a:spcAft>
                <a:spcPts val="0"/>
              </a:spcAft>
            </a:pPr>
            <a:r>
              <a:rPr lang="en-US" sz="1600" dirty="0" smtClean="0">
                <a:latin typeface="Georgia"/>
                <a:ea typeface="Times New Roman"/>
                <a:cs typeface="Georgia"/>
              </a:rPr>
              <a:t>in might</a:t>
            </a:r>
            <a:r>
              <a:rPr lang="en-US" sz="1600" dirty="0">
                <a:latin typeface="Georgia"/>
                <a:ea typeface="Times New Roman"/>
                <a:cs typeface="Georgia"/>
              </a:rPr>
              <a:t>. </a:t>
            </a:r>
            <a:endParaRPr lang="en-US" sz="1600" dirty="0">
              <a:latin typeface="Times New Roman"/>
              <a:ea typeface="Times New Roman"/>
            </a:endParaRPr>
          </a:p>
          <a:p>
            <a:r>
              <a:rPr lang="en-US" sz="1600" b="1" dirty="0">
                <a:latin typeface="Georgia"/>
                <a:ea typeface="Times New Roman"/>
              </a:rPr>
              <a:t> </a:t>
            </a:r>
            <a:endParaRPr lang="en-US" sz="1600" dirty="0">
              <a:latin typeface="Times New Roman"/>
              <a:ea typeface="Times New Roman"/>
            </a:endParaRPr>
          </a:p>
          <a:p>
            <a:r>
              <a:rPr lang="en-US" sz="1600" b="1" dirty="0">
                <a:latin typeface="Georgia"/>
                <a:ea typeface="Times New Roman"/>
              </a:rPr>
              <a:t>Matthew 28:18</a:t>
            </a:r>
            <a:endParaRPr lang="en-US" sz="1600" dirty="0">
              <a:latin typeface="Times New Roman"/>
              <a:ea typeface="Times New Roman"/>
            </a:endParaRPr>
          </a:p>
          <a:p>
            <a:r>
              <a:rPr lang="en-US" sz="1600" b="1" dirty="0">
                <a:latin typeface="Georgia"/>
                <a:ea typeface="Times New Roman"/>
              </a:rPr>
              <a:t> </a:t>
            </a:r>
            <a:endParaRPr lang="en-US" sz="1600" dirty="0">
              <a:latin typeface="Times New Roman"/>
              <a:ea typeface="Times New Roman"/>
            </a:endParaRPr>
          </a:p>
          <a:p>
            <a:r>
              <a:rPr lang="en-US" sz="1600" dirty="0">
                <a:latin typeface="Georgia"/>
                <a:ea typeface="Times New Roman"/>
              </a:rPr>
              <a:t>18</a:t>
            </a:r>
            <a:r>
              <a:rPr lang="en-US" sz="1600" dirty="0">
                <a:latin typeface="Georgia"/>
                <a:ea typeface="Times New Roman"/>
                <a:cs typeface="Georgia"/>
              </a:rPr>
              <a:t>And Jesus came and </a:t>
            </a:r>
            <a:r>
              <a:rPr lang="en-US" sz="1600" dirty="0" err="1">
                <a:latin typeface="Georgia"/>
                <a:ea typeface="Times New Roman"/>
                <a:cs typeface="Georgia"/>
              </a:rPr>
              <a:t>spake</a:t>
            </a:r>
            <a:r>
              <a:rPr lang="en-US" sz="1600" dirty="0">
                <a:latin typeface="Georgia"/>
                <a:ea typeface="Times New Roman"/>
                <a:cs typeface="Georgia"/>
              </a:rPr>
              <a:t> unto them, saying, </a:t>
            </a:r>
            <a:r>
              <a:rPr lang="en-US" sz="1600" dirty="0">
                <a:solidFill>
                  <a:srgbClr val="FF0000"/>
                </a:solidFill>
                <a:latin typeface="Georgia"/>
                <a:ea typeface="Times New Roman"/>
                <a:cs typeface="Georgia"/>
              </a:rPr>
              <a:t>All power is given unto me in heaven and in </a:t>
            </a:r>
            <a:endParaRPr lang="en-US" sz="1600" dirty="0">
              <a:latin typeface="Times New Roman"/>
              <a:ea typeface="Times New Roman"/>
            </a:endParaRPr>
          </a:p>
          <a:p>
            <a:pPr marL="228600" marR="0" indent="-228600">
              <a:spcBef>
                <a:spcPts val="0"/>
              </a:spcBef>
              <a:spcAft>
                <a:spcPts val="0"/>
              </a:spcAft>
            </a:pPr>
            <a:r>
              <a:rPr lang="en-US" sz="1600" dirty="0">
                <a:solidFill>
                  <a:srgbClr val="FF0000"/>
                </a:solidFill>
                <a:latin typeface="Georgia"/>
                <a:ea typeface="Times New Roman"/>
                <a:cs typeface="Georgia"/>
              </a:rPr>
              <a:t>earth.</a:t>
            </a:r>
            <a:r>
              <a:rPr lang="en-US" sz="1600" dirty="0">
                <a:latin typeface="Georgia"/>
                <a:ea typeface="Times New Roman"/>
                <a:cs typeface="Georgia"/>
              </a:rPr>
              <a:t> </a:t>
            </a:r>
            <a:endParaRPr lang="en-US" sz="1600" dirty="0">
              <a:latin typeface="Times New Roman"/>
              <a:ea typeface="Times New Roman"/>
            </a:endParaRPr>
          </a:p>
          <a:p>
            <a:r>
              <a:rPr lang="en-US" sz="1600" b="1" dirty="0">
                <a:latin typeface="Georgia"/>
                <a:ea typeface="Times New Roman"/>
              </a:rPr>
              <a:t> </a:t>
            </a:r>
            <a:endParaRPr lang="en-US" sz="1600" dirty="0">
              <a:effectLst/>
              <a:latin typeface="Times New Roman"/>
              <a:ea typeface="Times New Roman"/>
            </a:endParaRPr>
          </a:p>
        </p:txBody>
      </p:sp>
    </p:spTree>
    <p:extLst>
      <p:ext uri="{BB962C8B-B14F-4D97-AF65-F5344CB8AC3E}">
        <p14:creationId xmlns:p14="http://schemas.microsoft.com/office/powerpoint/2010/main" val="1276177567"/>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533400"/>
            <a:ext cx="7772400" cy="1077218"/>
          </a:xfrm>
          <a:prstGeom prst="rect">
            <a:avLst/>
          </a:prstGeom>
        </p:spPr>
        <p:txBody>
          <a:bodyPr wrap="square">
            <a:spAutoFit/>
          </a:bodyPr>
          <a:lstStyle/>
          <a:p>
            <a:pPr algn="ctr"/>
            <a:r>
              <a:rPr lang="en-US" sz="3200" b="1" dirty="0">
                <a:latin typeface="Georgia"/>
                <a:ea typeface="Times New Roman"/>
                <a:cs typeface="Times New Roman"/>
              </a:rPr>
              <a:t>Power and Authority in the Name of Jesus Christ</a:t>
            </a:r>
            <a:endParaRPr lang="en-US" sz="3200" dirty="0"/>
          </a:p>
        </p:txBody>
      </p:sp>
      <p:sp>
        <p:nvSpPr>
          <p:cNvPr id="3" name="Rectangle 2"/>
          <p:cNvSpPr/>
          <p:nvPr/>
        </p:nvSpPr>
        <p:spPr>
          <a:xfrm>
            <a:off x="152400" y="1610618"/>
            <a:ext cx="8839200" cy="5016758"/>
          </a:xfrm>
          <a:prstGeom prst="rect">
            <a:avLst/>
          </a:prstGeom>
        </p:spPr>
        <p:txBody>
          <a:bodyPr wrap="square">
            <a:spAutoFit/>
          </a:bodyPr>
          <a:lstStyle/>
          <a:p>
            <a:r>
              <a:rPr lang="en-US" sz="1600" b="1" dirty="0">
                <a:latin typeface="Georgia"/>
                <a:ea typeface="Times New Roman"/>
              </a:rPr>
              <a:t>Mark 3:11</a:t>
            </a:r>
            <a:endParaRPr lang="en-US" sz="1600" dirty="0">
              <a:latin typeface="Times New Roman"/>
              <a:ea typeface="Times New Roman"/>
            </a:endParaRPr>
          </a:p>
          <a:p>
            <a:r>
              <a:rPr lang="en-US" sz="1600" b="1" dirty="0">
                <a:latin typeface="Georgia"/>
                <a:ea typeface="Times New Roman"/>
              </a:rPr>
              <a:t> </a:t>
            </a:r>
            <a:r>
              <a:rPr lang="en-US" sz="1600" dirty="0" smtClean="0">
                <a:latin typeface="Georgia"/>
                <a:ea typeface="Times New Roman"/>
                <a:cs typeface="Georgia"/>
              </a:rPr>
              <a:t>11And </a:t>
            </a:r>
            <a:r>
              <a:rPr lang="en-US" sz="1600" dirty="0">
                <a:latin typeface="Georgia"/>
                <a:ea typeface="Times New Roman"/>
                <a:cs typeface="Georgia"/>
              </a:rPr>
              <a:t>unclean spirits, when they saw him, fell down before him, and cried, saying, Thou art the </a:t>
            </a:r>
            <a:endParaRPr lang="en-US" sz="1600" dirty="0">
              <a:latin typeface="Times New Roman"/>
              <a:ea typeface="Times New Roman"/>
            </a:endParaRPr>
          </a:p>
          <a:p>
            <a:pPr marL="228600" marR="0" indent="-228600">
              <a:spcBef>
                <a:spcPts val="0"/>
              </a:spcBef>
              <a:spcAft>
                <a:spcPts val="0"/>
              </a:spcAft>
            </a:pPr>
            <a:r>
              <a:rPr lang="en-US" sz="1600" dirty="0">
                <a:latin typeface="Georgia"/>
                <a:ea typeface="Times New Roman"/>
                <a:cs typeface="Georgia"/>
              </a:rPr>
              <a:t>Son of God. </a:t>
            </a:r>
            <a:endParaRPr lang="en-US" sz="1600" dirty="0">
              <a:latin typeface="Times New Roman"/>
              <a:ea typeface="Times New Roman"/>
            </a:endParaRPr>
          </a:p>
          <a:p>
            <a:r>
              <a:rPr lang="en-US" sz="1600" b="1" dirty="0">
                <a:latin typeface="Georgia"/>
                <a:ea typeface="Times New Roman"/>
                <a:cs typeface="Georgia"/>
              </a:rPr>
              <a:t> </a:t>
            </a:r>
            <a:endParaRPr lang="en-US" sz="1600" dirty="0">
              <a:latin typeface="Times New Roman"/>
              <a:ea typeface="Times New Roman"/>
            </a:endParaRPr>
          </a:p>
          <a:p>
            <a:pPr marL="228600" marR="0" indent="-228600">
              <a:spcBef>
                <a:spcPts val="0"/>
              </a:spcBef>
              <a:spcAft>
                <a:spcPts val="0"/>
              </a:spcAft>
            </a:pPr>
            <a:r>
              <a:rPr lang="en-US" sz="1600" b="1" dirty="0">
                <a:latin typeface="Georgia"/>
                <a:ea typeface="Times New Roman"/>
                <a:cs typeface="Georgia"/>
              </a:rPr>
              <a:t>Luke 4:41</a:t>
            </a:r>
            <a:endParaRPr lang="en-US" sz="1600" dirty="0">
              <a:latin typeface="Times New Roman"/>
              <a:ea typeface="Times New Roman"/>
            </a:endParaRPr>
          </a:p>
          <a:p>
            <a:pPr marL="228600" marR="0" indent="-228600">
              <a:spcBef>
                <a:spcPts val="0"/>
              </a:spcBef>
              <a:spcAft>
                <a:spcPts val="0"/>
              </a:spcAft>
            </a:pPr>
            <a:r>
              <a:rPr lang="en-US" sz="1600" b="1" dirty="0">
                <a:latin typeface="Georgia"/>
                <a:ea typeface="Times New Roman"/>
                <a:cs typeface="Georgia"/>
              </a:rPr>
              <a:t> </a:t>
            </a:r>
            <a:r>
              <a:rPr lang="en-US" sz="1600" dirty="0" smtClean="0">
                <a:latin typeface="Georgia"/>
                <a:ea typeface="Times New Roman"/>
                <a:cs typeface="Georgia"/>
              </a:rPr>
              <a:t>41And </a:t>
            </a:r>
            <a:r>
              <a:rPr lang="en-US" sz="1600" dirty="0">
                <a:latin typeface="Georgia"/>
                <a:ea typeface="Times New Roman"/>
                <a:cs typeface="Georgia"/>
              </a:rPr>
              <a:t>devils also came out of many, crying out, and saying, Thou art Christ the Son of </a:t>
            </a:r>
            <a:endParaRPr lang="en-US" sz="1600" dirty="0">
              <a:latin typeface="Times New Roman"/>
              <a:ea typeface="Times New Roman"/>
            </a:endParaRPr>
          </a:p>
          <a:p>
            <a:pPr marL="228600" marR="0" indent="-228600">
              <a:spcBef>
                <a:spcPts val="0"/>
              </a:spcBef>
              <a:spcAft>
                <a:spcPts val="0"/>
              </a:spcAft>
            </a:pPr>
            <a:r>
              <a:rPr lang="en-US" sz="1600" dirty="0">
                <a:latin typeface="Georgia"/>
                <a:ea typeface="Times New Roman"/>
                <a:cs typeface="Georgia"/>
              </a:rPr>
              <a:t>God.  And he rebuking </a:t>
            </a:r>
            <a:r>
              <a:rPr lang="en-US" sz="1600" i="1" dirty="0">
                <a:latin typeface="Georgia"/>
                <a:ea typeface="Times New Roman"/>
                <a:cs typeface="Georgia"/>
              </a:rPr>
              <a:t>them</a:t>
            </a:r>
            <a:r>
              <a:rPr lang="en-US" sz="1600" dirty="0">
                <a:latin typeface="Georgia"/>
                <a:ea typeface="Times New Roman"/>
                <a:cs typeface="Georgia"/>
              </a:rPr>
              <a:t> suffered them not to speak: for they knew that he was Christ. </a:t>
            </a:r>
            <a:endParaRPr lang="en-US" sz="1600" dirty="0">
              <a:latin typeface="Times New Roman"/>
              <a:ea typeface="Times New Roman"/>
            </a:endParaRPr>
          </a:p>
          <a:p>
            <a:r>
              <a:rPr lang="en-US" sz="1600" b="1" dirty="0">
                <a:latin typeface="Georgia"/>
                <a:ea typeface="Times New Roman"/>
                <a:cs typeface="Georgia"/>
              </a:rPr>
              <a:t> </a:t>
            </a:r>
            <a:endParaRPr lang="en-US" sz="1600" dirty="0">
              <a:latin typeface="Times New Roman"/>
              <a:ea typeface="Times New Roman"/>
            </a:endParaRPr>
          </a:p>
          <a:p>
            <a:r>
              <a:rPr lang="en-US" sz="1600" b="1" dirty="0">
                <a:latin typeface="Georgia"/>
                <a:ea typeface="Times New Roman"/>
                <a:cs typeface="Georgia"/>
              </a:rPr>
              <a:t>Luke 10:17</a:t>
            </a:r>
            <a:endParaRPr lang="en-US" sz="1600" dirty="0">
              <a:latin typeface="Times New Roman"/>
              <a:ea typeface="Times New Roman"/>
            </a:endParaRPr>
          </a:p>
          <a:p>
            <a:r>
              <a:rPr lang="en-US" sz="1600" dirty="0">
                <a:solidFill>
                  <a:srgbClr val="008080"/>
                </a:solidFill>
                <a:latin typeface="Georgia"/>
                <a:ea typeface="Times New Roman"/>
                <a:cs typeface="Georgia"/>
              </a:rPr>
              <a:t> </a:t>
            </a:r>
            <a:r>
              <a:rPr lang="en-US" sz="1600" dirty="0" smtClean="0">
                <a:latin typeface="Georgia"/>
                <a:ea typeface="Times New Roman"/>
                <a:cs typeface="Georgia"/>
              </a:rPr>
              <a:t>17And </a:t>
            </a:r>
            <a:r>
              <a:rPr lang="en-US" sz="1600" dirty="0">
                <a:latin typeface="Georgia"/>
                <a:ea typeface="Times New Roman"/>
                <a:cs typeface="Georgia"/>
              </a:rPr>
              <a:t>the seventy returned again with joy, saying, Lord, even the devils are </a:t>
            </a:r>
            <a:endParaRPr lang="en-US" sz="1600" dirty="0">
              <a:latin typeface="Times New Roman"/>
              <a:ea typeface="Times New Roman"/>
            </a:endParaRPr>
          </a:p>
          <a:p>
            <a:pPr marL="228600" marR="0" indent="-228600">
              <a:spcBef>
                <a:spcPts val="0"/>
              </a:spcBef>
              <a:spcAft>
                <a:spcPts val="0"/>
              </a:spcAft>
            </a:pPr>
            <a:r>
              <a:rPr lang="en-US" sz="1600" dirty="0">
                <a:latin typeface="Georgia"/>
                <a:ea typeface="Times New Roman"/>
                <a:cs typeface="Georgia"/>
              </a:rPr>
              <a:t>subject unto us through thy name. </a:t>
            </a:r>
            <a:endParaRPr lang="en-US" sz="1600" dirty="0">
              <a:latin typeface="Times New Roman"/>
              <a:ea typeface="Times New Roman"/>
            </a:endParaRPr>
          </a:p>
          <a:p>
            <a:r>
              <a:rPr lang="en-US" sz="1600" dirty="0">
                <a:latin typeface="Georgia"/>
                <a:ea typeface="Times New Roman"/>
              </a:rPr>
              <a:t> </a:t>
            </a:r>
            <a:endParaRPr lang="en-US" sz="1600" dirty="0">
              <a:latin typeface="Times New Roman"/>
              <a:ea typeface="Times New Roman"/>
            </a:endParaRPr>
          </a:p>
          <a:p>
            <a:r>
              <a:rPr lang="en-US" sz="1600" b="1" dirty="0">
                <a:latin typeface="Georgia"/>
                <a:ea typeface="Times New Roman"/>
              </a:rPr>
              <a:t>Acts 16:16-18</a:t>
            </a:r>
            <a:endParaRPr lang="en-US" sz="1600" dirty="0">
              <a:latin typeface="Times New Roman"/>
              <a:ea typeface="Times New Roman"/>
            </a:endParaRPr>
          </a:p>
          <a:p>
            <a:r>
              <a:rPr lang="en-US" sz="1600" b="1" dirty="0">
                <a:latin typeface="Georgia"/>
                <a:ea typeface="Times New Roman"/>
              </a:rPr>
              <a:t> </a:t>
            </a:r>
            <a:r>
              <a:rPr lang="en-US" sz="1600" dirty="0" smtClean="0">
                <a:latin typeface="Georgia"/>
                <a:ea typeface="Times New Roman"/>
                <a:cs typeface="Georgia"/>
              </a:rPr>
              <a:t>16And </a:t>
            </a:r>
            <a:r>
              <a:rPr lang="en-US" sz="1600" dirty="0">
                <a:latin typeface="Georgia"/>
                <a:ea typeface="Times New Roman"/>
                <a:cs typeface="Georgia"/>
              </a:rPr>
              <a:t>it came to pass, as we went to prayer, a certain damsel possessed with a spirit of </a:t>
            </a:r>
            <a:endParaRPr lang="en-US" sz="1600" dirty="0">
              <a:latin typeface="Times New Roman"/>
              <a:ea typeface="Times New Roman"/>
            </a:endParaRPr>
          </a:p>
          <a:p>
            <a:pPr marL="228600" marR="0" indent="-228600">
              <a:spcBef>
                <a:spcPts val="0"/>
              </a:spcBef>
              <a:spcAft>
                <a:spcPts val="0"/>
              </a:spcAft>
            </a:pPr>
            <a:r>
              <a:rPr lang="en-US" sz="1600" dirty="0">
                <a:latin typeface="Georgia"/>
                <a:ea typeface="Times New Roman"/>
                <a:cs typeface="Georgia"/>
              </a:rPr>
              <a:t>divination met us, which brought her masters much gain by soothsaying: </a:t>
            </a:r>
            <a:endParaRPr lang="en-US" sz="1600" dirty="0">
              <a:latin typeface="Times New Roman"/>
              <a:ea typeface="Times New Roman"/>
            </a:endParaRPr>
          </a:p>
          <a:p>
            <a:pPr marL="228600" marR="0" indent="-228600">
              <a:spcBef>
                <a:spcPts val="0"/>
              </a:spcBef>
              <a:spcAft>
                <a:spcPts val="0"/>
              </a:spcAft>
            </a:pPr>
            <a:r>
              <a:rPr lang="en-US" sz="1600" dirty="0">
                <a:latin typeface="Georgia"/>
                <a:ea typeface="Times New Roman"/>
                <a:cs typeface="Georgia"/>
              </a:rPr>
              <a:t>17The same followed Paul and us, and cried, saying, These men are the servants of the </a:t>
            </a:r>
            <a:endParaRPr lang="en-US" sz="1600" dirty="0">
              <a:latin typeface="Times New Roman"/>
              <a:ea typeface="Times New Roman"/>
            </a:endParaRPr>
          </a:p>
          <a:p>
            <a:pPr marL="228600" marR="0" indent="-228600">
              <a:spcBef>
                <a:spcPts val="0"/>
              </a:spcBef>
              <a:spcAft>
                <a:spcPts val="0"/>
              </a:spcAft>
            </a:pPr>
            <a:r>
              <a:rPr lang="en-US" sz="1600" dirty="0">
                <a:latin typeface="Georgia"/>
                <a:ea typeface="Times New Roman"/>
                <a:cs typeface="Georgia"/>
              </a:rPr>
              <a:t>most high God, which </a:t>
            </a:r>
            <a:r>
              <a:rPr lang="en-US" sz="1600" dirty="0" err="1">
                <a:latin typeface="Georgia"/>
                <a:ea typeface="Times New Roman"/>
                <a:cs typeface="Georgia"/>
              </a:rPr>
              <a:t>shew</a:t>
            </a:r>
            <a:r>
              <a:rPr lang="en-US" sz="1600" dirty="0">
                <a:latin typeface="Georgia"/>
                <a:ea typeface="Times New Roman"/>
                <a:cs typeface="Georgia"/>
              </a:rPr>
              <a:t> unto us the way of salvation. </a:t>
            </a:r>
            <a:endParaRPr lang="en-US" sz="1600" dirty="0">
              <a:latin typeface="Times New Roman"/>
              <a:ea typeface="Times New Roman"/>
            </a:endParaRPr>
          </a:p>
          <a:p>
            <a:pPr marL="228600" marR="0" indent="-228600">
              <a:spcBef>
                <a:spcPts val="0"/>
              </a:spcBef>
              <a:spcAft>
                <a:spcPts val="0"/>
              </a:spcAft>
            </a:pPr>
            <a:r>
              <a:rPr lang="en-US" sz="1600" dirty="0">
                <a:latin typeface="Georgia"/>
                <a:ea typeface="Times New Roman"/>
                <a:cs typeface="Georgia"/>
              </a:rPr>
              <a:t>18And this did she many days. But Paul, being grieved, turned and said to the spirit, I </a:t>
            </a:r>
            <a:endParaRPr lang="en-US" sz="1600" dirty="0">
              <a:latin typeface="Times New Roman"/>
              <a:ea typeface="Times New Roman"/>
            </a:endParaRPr>
          </a:p>
          <a:p>
            <a:pPr marL="228600" marR="0" indent="-228600">
              <a:spcBef>
                <a:spcPts val="0"/>
              </a:spcBef>
              <a:spcAft>
                <a:spcPts val="0"/>
              </a:spcAft>
            </a:pPr>
            <a:r>
              <a:rPr lang="en-US" sz="1600" dirty="0">
                <a:latin typeface="Georgia"/>
                <a:ea typeface="Times New Roman"/>
                <a:cs typeface="Georgia"/>
              </a:rPr>
              <a:t>command thee in the name of Jesus Christ to come out of her. And he came out the same </a:t>
            </a:r>
            <a:endParaRPr lang="en-US" sz="1600" dirty="0">
              <a:latin typeface="Times New Roman"/>
              <a:ea typeface="Times New Roman"/>
            </a:endParaRPr>
          </a:p>
          <a:p>
            <a:pPr marL="228600" marR="0" indent="-228600">
              <a:spcBef>
                <a:spcPts val="0"/>
              </a:spcBef>
              <a:spcAft>
                <a:spcPts val="0"/>
              </a:spcAft>
              <a:tabLst>
                <a:tab pos="1783080" algn="l"/>
              </a:tabLst>
            </a:pPr>
            <a:r>
              <a:rPr lang="en-US" sz="1600" dirty="0" smtClean="0">
                <a:latin typeface="Georgia"/>
                <a:ea typeface="Times New Roman"/>
                <a:cs typeface="Georgia"/>
              </a:rPr>
              <a:t>hour</a:t>
            </a:r>
            <a:endParaRPr lang="en-US" sz="1600" dirty="0">
              <a:latin typeface="Times New Roman"/>
              <a:ea typeface="Times New Roman"/>
            </a:endParaRPr>
          </a:p>
        </p:txBody>
      </p:sp>
    </p:spTree>
    <p:extLst>
      <p:ext uri="{BB962C8B-B14F-4D97-AF65-F5344CB8AC3E}">
        <p14:creationId xmlns:p14="http://schemas.microsoft.com/office/powerpoint/2010/main" val="4115448902"/>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533400"/>
            <a:ext cx="7696200" cy="1077218"/>
          </a:xfrm>
          <a:prstGeom prst="rect">
            <a:avLst/>
          </a:prstGeom>
        </p:spPr>
        <p:txBody>
          <a:bodyPr wrap="square">
            <a:spAutoFit/>
          </a:bodyPr>
          <a:lstStyle/>
          <a:p>
            <a:pPr lvl="0" algn="ctr"/>
            <a:r>
              <a:rPr lang="en-US" sz="3200" b="1" dirty="0">
                <a:solidFill>
                  <a:prstClr val="white"/>
                </a:solidFill>
                <a:latin typeface="Georgia"/>
                <a:ea typeface="Times New Roman"/>
                <a:cs typeface="Times New Roman"/>
              </a:rPr>
              <a:t>Power and Authority in the Name of Jesus Christ</a:t>
            </a:r>
            <a:endParaRPr lang="en-US" sz="3200" dirty="0">
              <a:solidFill>
                <a:prstClr val="white"/>
              </a:solidFill>
            </a:endParaRPr>
          </a:p>
        </p:txBody>
      </p:sp>
      <p:sp>
        <p:nvSpPr>
          <p:cNvPr id="3" name="Rectangle 2"/>
          <p:cNvSpPr/>
          <p:nvPr/>
        </p:nvSpPr>
        <p:spPr>
          <a:xfrm>
            <a:off x="762000" y="2362200"/>
            <a:ext cx="7696200" cy="2308324"/>
          </a:xfrm>
          <a:prstGeom prst="rect">
            <a:avLst/>
          </a:prstGeom>
        </p:spPr>
        <p:txBody>
          <a:bodyPr wrap="square">
            <a:spAutoFit/>
          </a:bodyPr>
          <a:lstStyle/>
          <a:p>
            <a:endParaRPr lang="en-US" b="1" dirty="0" smtClean="0">
              <a:latin typeface="Georgia"/>
              <a:ea typeface="Times New Roman"/>
              <a:cs typeface="Georgia"/>
            </a:endParaRPr>
          </a:p>
          <a:p>
            <a:endParaRPr lang="en-US" b="1" dirty="0">
              <a:latin typeface="Georgia"/>
              <a:ea typeface="Times New Roman"/>
              <a:cs typeface="Georgia"/>
            </a:endParaRPr>
          </a:p>
          <a:p>
            <a:r>
              <a:rPr lang="en-US" b="1" dirty="0" smtClean="0">
                <a:latin typeface="Georgia"/>
                <a:ea typeface="Times New Roman"/>
                <a:cs typeface="Georgia"/>
              </a:rPr>
              <a:t>James </a:t>
            </a:r>
            <a:r>
              <a:rPr lang="en-US" b="1" dirty="0">
                <a:latin typeface="Georgia"/>
                <a:ea typeface="Times New Roman"/>
                <a:cs typeface="Georgia"/>
              </a:rPr>
              <a:t>2:19</a:t>
            </a:r>
            <a:r>
              <a:rPr lang="en-US" dirty="0">
                <a:latin typeface="Georgia"/>
                <a:ea typeface="Times New Roman"/>
                <a:cs typeface="Georgia"/>
              </a:rPr>
              <a:t>  </a:t>
            </a:r>
            <a:endParaRPr lang="en-US" dirty="0">
              <a:latin typeface="Times New Roman"/>
              <a:ea typeface="Times New Roman"/>
            </a:endParaRPr>
          </a:p>
          <a:p>
            <a:pPr marL="228600" marR="0" indent="-228600">
              <a:spcBef>
                <a:spcPts val="0"/>
              </a:spcBef>
              <a:spcAft>
                <a:spcPts val="0"/>
              </a:spcAft>
            </a:pPr>
            <a:r>
              <a:rPr lang="en-US" dirty="0">
                <a:latin typeface="Georgia"/>
                <a:ea typeface="Times New Roman"/>
                <a:cs typeface="Georgia"/>
              </a:rPr>
              <a:t> </a:t>
            </a:r>
            <a:r>
              <a:rPr lang="en-US" dirty="0" smtClean="0">
                <a:latin typeface="Georgia"/>
                <a:ea typeface="Times New Roman"/>
                <a:cs typeface="Georgia"/>
              </a:rPr>
              <a:t>19Thou </a:t>
            </a:r>
            <a:r>
              <a:rPr lang="en-US" dirty="0" err="1">
                <a:latin typeface="Georgia"/>
                <a:ea typeface="Times New Roman"/>
                <a:cs typeface="Georgia"/>
              </a:rPr>
              <a:t>believest</a:t>
            </a:r>
            <a:r>
              <a:rPr lang="en-US" dirty="0">
                <a:latin typeface="Georgia"/>
                <a:ea typeface="Times New Roman"/>
                <a:cs typeface="Georgia"/>
              </a:rPr>
              <a:t> that there is one God; thou </a:t>
            </a:r>
            <a:r>
              <a:rPr lang="en-US" dirty="0" err="1">
                <a:latin typeface="Georgia"/>
                <a:ea typeface="Times New Roman"/>
                <a:cs typeface="Georgia"/>
              </a:rPr>
              <a:t>doest</a:t>
            </a:r>
            <a:r>
              <a:rPr lang="en-US" dirty="0">
                <a:latin typeface="Georgia"/>
                <a:ea typeface="Times New Roman"/>
                <a:cs typeface="Georgia"/>
              </a:rPr>
              <a:t> well: the devils </a:t>
            </a:r>
            <a:r>
              <a:rPr lang="en-US" dirty="0" smtClean="0">
                <a:latin typeface="Georgia"/>
                <a:ea typeface="Times New Roman"/>
                <a:cs typeface="Georgia"/>
              </a:rPr>
              <a:t>also believe</a:t>
            </a:r>
            <a:r>
              <a:rPr lang="en-US" dirty="0">
                <a:latin typeface="Georgia"/>
                <a:ea typeface="Times New Roman"/>
                <a:cs typeface="Georgia"/>
              </a:rPr>
              <a:t>, and tremble. </a:t>
            </a:r>
            <a:endParaRPr lang="en-US" dirty="0">
              <a:latin typeface="Times New Roman"/>
              <a:ea typeface="Times New Roman"/>
            </a:endParaRPr>
          </a:p>
          <a:p>
            <a:r>
              <a:rPr lang="en-US" b="1" dirty="0">
                <a:latin typeface="Georgia"/>
                <a:ea typeface="Times New Roman"/>
              </a:rPr>
              <a:t> </a:t>
            </a:r>
            <a:endParaRPr lang="en-US" sz="3600" dirty="0">
              <a:latin typeface="Times New Roman"/>
              <a:ea typeface="Times New Roman"/>
            </a:endParaRPr>
          </a:p>
          <a:p>
            <a:pPr marL="228600" marR="0" indent="-228600">
              <a:spcBef>
                <a:spcPts val="0"/>
              </a:spcBef>
              <a:spcAft>
                <a:spcPts val="0"/>
              </a:spcAft>
            </a:pPr>
            <a:r>
              <a:rPr lang="en-US" b="1" dirty="0">
                <a:latin typeface="Georgia"/>
                <a:ea typeface="Times New Roman"/>
                <a:cs typeface="Georgia"/>
              </a:rPr>
              <a:t>Philippians 4:13</a:t>
            </a:r>
            <a:endParaRPr lang="en-US" dirty="0">
              <a:latin typeface="Times New Roman"/>
              <a:ea typeface="Times New Roman"/>
            </a:endParaRPr>
          </a:p>
          <a:p>
            <a:pPr marL="228600" marR="0" indent="-228600">
              <a:spcBef>
                <a:spcPts val="0"/>
              </a:spcBef>
              <a:spcAft>
                <a:spcPts val="0"/>
              </a:spcAft>
            </a:pPr>
            <a:r>
              <a:rPr lang="en-US" dirty="0">
                <a:solidFill>
                  <a:srgbClr val="008080"/>
                </a:solidFill>
                <a:latin typeface="Georgia"/>
                <a:ea typeface="Times New Roman"/>
                <a:cs typeface="Georgia"/>
              </a:rPr>
              <a:t> </a:t>
            </a:r>
            <a:r>
              <a:rPr lang="en-US" dirty="0" smtClean="0">
                <a:latin typeface="Times New Roman"/>
                <a:ea typeface="Times New Roman"/>
              </a:rPr>
              <a:t>13</a:t>
            </a:r>
            <a:r>
              <a:rPr lang="en-US" dirty="0" smtClean="0">
                <a:latin typeface="Georgia"/>
                <a:ea typeface="Times New Roman"/>
                <a:cs typeface="Georgia"/>
              </a:rPr>
              <a:t> </a:t>
            </a:r>
            <a:r>
              <a:rPr lang="en-US" dirty="0">
                <a:latin typeface="Georgia"/>
                <a:ea typeface="Times New Roman"/>
                <a:cs typeface="Georgia"/>
              </a:rPr>
              <a:t>I can do all things through Christ which </a:t>
            </a:r>
            <a:r>
              <a:rPr lang="en-US" dirty="0" err="1">
                <a:latin typeface="Georgia"/>
                <a:ea typeface="Times New Roman"/>
                <a:cs typeface="Georgia"/>
              </a:rPr>
              <a:t>strengtheneth</a:t>
            </a:r>
            <a:r>
              <a:rPr lang="en-US" dirty="0">
                <a:latin typeface="Georgia"/>
                <a:ea typeface="Times New Roman"/>
                <a:cs typeface="Georgia"/>
              </a:rPr>
              <a:t> me. </a:t>
            </a:r>
            <a:endParaRPr lang="en-US" dirty="0">
              <a:effectLst/>
              <a:latin typeface="Times New Roman"/>
              <a:ea typeface="Times New Roman"/>
            </a:endParaRPr>
          </a:p>
        </p:txBody>
      </p:sp>
      <p:pic>
        <p:nvPicPr>
          <p:cNvPr id="3074" name="Picture 2" descr="C:\Users\Rick\Pictures\jesus_020.jpg"/>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artisticPencilGrayscale/>
                    </a14:imgEffect>
                  </a14:imgLayer>
                </a14:imgProps>
              </a:ext>
              <a:ext uri="{28A0092B-C50C-407E-A947-70E740481C1C}">
                <a14:useLocalDpi xmlns:a14="http://schemas.microsoft.com/office/drawing/2010/main" val="0"/>
              </a:ext>
            </a:extLst>
          </a:blip>
          <a:srcRect/>
          <a:stretch>
            <a:fillRect/>
          </a:stretch>
        </p:blipFill>
        <p:spPr bwMode="auto">
          <a:xfrm>
            <a:off x="6858000" y="1295400"/>
            <a:ext cx="1341120" cy="167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5454717"/>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4090" y="457200"/>
            <a:ext cx="8534400" cy="1354217"/>
          </a:xfrm>
          <a:prstGeom prst="rect">
            <a:avLst/>
          </a:prstGeom>
        </p:spPr>
        <p:txBody>
          <a:bodyPr wrap="square">
            <a:spAutoFit/>
          </a:bodyPr>
          <a:lstStyle/>
          <a:p>
            <a:pPr algn="ctr"/>
            <a:r>
              <a:rPr lang="en-US" sz="3200" b="1" dirty="0">
                <a:latin typeface="Georgia"/>
                <a:ea typeface="Times New Roman"/>
                <a:cs typeface="Georgia"/>
              </a:rPr>
              <a:t>The Danger of an Unbelieving and Faltering Faith.  </a:t>
            </a:r>
            <a:endParaRPr lang="en-US" sz="3200" dirty="0">
              <a:latin typeface="Times New Roman"/>
              <a:ea typeface="Times New Roman"/>
            </a:endParaRPr>
          </a:p>
          <a:p>
            <a:pPr marL="228600" marR="0" indent="-228600">
              <a:spcBef>
                <a:spcPts val="0"/>
              </a:spcBef>
              <a:spcAft>
                <a:spcPts val="0"/>
              </a:spcAft>
            </a:pPr>
            <a:r>
              <a:rPr lang="en-US" b="1" dirty="0">
                <a:latin typeface="Georgia"/>
                <a:ea typeface="Times New Roman"/>
                <a:cs typeface="Georgia"/>
              </a:rPr>
              <a:t> </a:t>
            </a:r>
            <a:endParaRPr lang="en-US" dirty="0">
              <a:effectLst/>
              <a:latin typeface="Times New Roman"/>
              <a:ea typeface="Times New Roman"/>
            </a:endParaRPr>
          </a:p>
        </p:txBody>
      </p:sp>
      <p:sp>
        <p:nvSpPr>
          <p:cNvPr id="3" name="Rectangle 2"/>
          <p:cNvSpPr/>
          <p:nvPr/>
        </p:nvSpPr>
        <p:spPr>
          <a:xfrm>
            <a:off x="205635" y="1811417"/>
            <a:ext cx="8651310" cy="4524315"/>
          </a:xfrm>
          <a:prstGeom prst="rect">
            <a:avLst/>
          </a:prstGeom>
        </p:spPr>
        <p:txBody>
          <a:bodyPr wrap="square">
            <a:spAutoFit/>
          </a:bodyPr>
          <a:lstStyle/>
          <a:p>
            <a:pPr marL="228600" marR="0" indent="-228600">
              <a:spcBef>
                <a:spcPts val="0"/>
              </a:spcBef>
              <a:spcAft>
                <a:spcPts val="0"/>
              </a:spcAft>
            </a:pPr>
            <a:r>
              <a:rPr lang="en-US" b="1" dirty="0">
                <a:latin typeface="Georgia"/>
                <a:ea typeface="Times New Roman"/>
                <a:cs typeface="Georgia"/>
              </a:rPr>
              <a:t>Hebrews 11:6</a:t>
            </a:r>
            <a:r>
              <a:rPr lang="en-US" dirty="0">
                <a:latin typeface="Georgia"/>
                <a:ea typeface="Times New Roman"/>
                <a:cs typeface="Georgia"/>
              </a:rPr>
              <a:t>  </a:t>
            </a:r>
            <a:endParaRPr lang="en-US" dirty="0">
              <a:latin typeface="Times New Roman"/>
              <a:ea typeface="Times New Roman"/>
            </a:endParaRPr>
          </a:p>
          <a:p>
            <a:pPr marL="228600" marR="0" indent="-228600">
              <a:spcBef>
                <a:spcPts val="0"/>
              </a:spcBef>
              <a:spcAft>
                <a:spcPts val="0"/>
              </a:spcAft>
            </a:pPr>
            <a:r>
              <a:rPr lang="en-US" dirty="0">
                <a:latin typeface="Georgia"/>
                <a:ea typeface="Times New Roman"/>
                <a:cs typeface="Georgia"/>
              </a:rPr>
              <a:t> </a:t>
            </a:r>
            <a:endParaRPr lang="en-US" dirty="0">
              <a:latin typeface="Times New Roman"/>
              <a:ea typeface="Times New Roman"/>
            </a:endParaRPr>
          </a:p>
          <a:p>
            <a:pPr marL="228600" marR="0" indent="-228600">
              <a:spcBef>
                <a:spcPts val="0"/>
              </a:spcBef>
              <a:spcAft>
                <a:spcPts val="0"/>
              </a:spcAft>
            </a:pPr>
            <a:r>
              <a:rPr lang="en-US" dirty="0">
                <a:latin typeface="Georgia"/>
                <a:ea typeface="Times New Roman"/>
                <a:cs typeface="Georgia"/>
              </a:rPr>
              <a:t>6But without faith </a:t>
            </a:r>
            <a:r>
              <a:rPr lang="en-US" i="1" dirty="0">
                <a:latin typeface="Georgia"/>
                <a:ea typeface="Times New Roman"/>
                <a:cs typeface="Georgia"/>
              </a:rPr>
              <a:t>it is</a:t>
            </a:r>
            <a:r>
              <a:rPr lang="en-US" dirty="0">
                <a:latin typeface="Georgia"/>
                <a:ea typeface="Times New Roman"/>
                <a:cs typeface="Georgia"/>
              </a:rPr>
              <a:t> impossible to please </a:t>
            </a:r>
            <a:r>
              <a:rPr lang="en-US" i="1" dirty="0">
                <a:latin typeface="Georgia"/>
                <a:ea typeface="Times New Roman"/>
                <a:cs typeface="Georgia"/>
              </a:rPr>
              <a:t>him:</a:t>
            </a:r>
            <a:r>
              <a:rPr lang="en-US" dirty="0">
                <a:latin typeface="Georgia"/>
                <a:ea typeface="Times New Roman"/>
                <a:cs typeface="Georgia"/>
              </a:rPr>
              <a:t> for he that cometh to God must </a:t>
            </a:r>
            <a:endParaRPr lang="en-US" dirty="0" smtClean="0">
              <a:latin typeface="Georgia"/>
              <a:ea typeface="Times New Roman"/>
              <a:cs typeface="Georgia"/>
            </a:endParaRPr>
          </a:p>
          <a:p>
            <a:pPr marL="228600" marR="0" indent="-228600">
              <a:spcBef>
                <a:spcPts val="0"/>
              </a:spcBef>
              <a:spcAft>
                <a:spcPts val="0"/>
              </a:spcAft>
            </a:pPr>
            <a:r>
              <a:rPr lang="en-US" dirty="0" smtClean="0">
                <a:latin typeface="Georgia"/>
                <a:ea typeface="Times New Roman"/>
                <a:cs typeface="Georgia"/>
              </a:rPr>
              <a:t>believe </a:t>
            </a:r>
            <a:r>
              <a:rPr lang="en-US" dirty="0">
                <a:latin typeface="Georgia"/>
                <a:ea typeface="Times New Roman"/>
                <a:cs typeface="Georgia"/>
              </a:rPr>
              <a:t>that he </a:t>
            </a:r>
            <a:r>
              <a:rPr lang="en-US" dirty="0" smtClean="0">
                <a:latin typeface="Georgia"/>
                <a:ea typeface="Times New Roman"/>
                <a:cs typeface="Georgia"/>
              </a:rPr>
              <a:t>is</a:t>
            </a:r>
            <a:r>
              <a:rPr lang="en-US" dirty="0">
                <a:latin typeface="Georgia"/>
                <a:ea typeface="Times New Roman"/>
                <a:cs typeface="Georgia"/>
              </a:rPr>
              <a:t>, and </a:t>
            </a:r>
            <a:r>
              <a:rPr lang="en-US" i="1" dirty="0">
                <a:latin typeface="Georgia"/>
                <a:ea typeface="Times New Roman"/>
                <a:cs typeface="Georgia"/>
              </a:rPr>
              <a:t>that</a:t>
            </a:r>
            <a:r>
              <a:rPr lang="en-US" dirty="0">
                <a:latin typeface="Georgia"/>
                <a:ea typeface="Times New Roman"/>
                <a:cs typeface="Georgia"/>
              </a:rPr>
              <a:t> he is a </a:t>
            </a:r>
            <a:r>
              <a:rPr lang="en-US" dirty="0" err="1">
                <a:latin typeface="Georgia"/>
                <a:ea typeface="Times New Roman"/>
                <a:cs typeface="Georgia"/>
              </a:rPr>
              <a:t>rewarder</a:t>
            </a:r>
            <a:r>
              <a:rPr lang="en-US" dirty="0">
                <a:latin typeface="Georgia"/>
                <a:ea typeface="Times New Roman"/>
                <a:cs typeface="Georgia"/>
              </a:rPr>
              <a:t> of them that diligently seek him.</a:t>
            </a:r>
            <a:endParaRPr lang="en-US" dirty="0">
              <a:latin typeface="Times New Roman"/>
              <a:ea typeface="Times New Roman"/>
            </a:endParaRPr>
          </a:p>
          <a:p>
            <a:pPr marL="228600" marR="0" indent="-228600">
              <a:spcBef>
                <a:spcPts val="0"/>
              </a:spcBef>
              <a:spcAft>
                <a:spcPts val="0"/>
              </a:spcAft>
            </a:pPr>
            <a:r>
              <a:rPr lang="en-US" b="1" dirty="0">
                <a:latin typeface="Georgia"/>
                <a:ea typeface="Times New Roman"/>
                <a:cs typeface="Georgia"/>
              </a:rPr>
              <a:t> </a:t>
            </a:r>
            <a:endParaRPr lang="en-US" dirty="0">
              <a:latin typeface="Times New Roman"/>
              <a:ea typeface="Times New Roman"/>
            </a:endParaRPr>
          </a:p>
          <a:p>
            <a:r>
              <a:rPr lang="en-US" b="1" dirty="0">
                <a:latin typeface="Georgia"/>
                <a:ea typeface="Times New Roman"/>
                <a:cs typeface="Georgia"/>
              </a:rPr>
              <a:t>Acts 19:13-16</a:t>
            </a:r>
            <a:endParaRPr lang="en-US" dirty="0">
              <a:latin typeface="Times New Roman"/>
              <a:ea typeface="Times New Roman"/>
            </a:endParaRPr>
          </a:p>
          <a:p>
            <a:r>
              <a:rPr lang="en-US" b="1" dirty="0">
                <a:latin typeface="Georgia"/>
                <a:ea typeface="Times New Roman"/>
                <a:cs typeface="Georgia"/>
              </a:rPr>
              <a:t> </a:t>
            </a:r>
            <a:endParaRPr lang="en-US" dirty="0">
              <a:latin typeface="Times New Roman"/>
              <a:ea typeface="Times New Roman"/>
            </a:endParaRPr>
          </a:p>
          <a:p>
            <a:r>
              <a:rPr lang="en-US" dirty="0">
                <a:latin typeface="Georgia"/>
                <a:ea typeface="Times New Roman"/>
                <a:cs typeface="Georgia"/>
              </a:rPr>
              <a:t>13 Then certain of the vagabond Jews, exorcists, took upon them to call over them which had evil </a:t>
            </a:r>
            <a:r>
              <a:rPr lang="en-US" dirty="0" smtClean="0">
                <a:latin typeface="Georgia"/>
                <a:ea typeface="Times New Roman"/>
                <a:cs typeface="Georgia"/>
              </a:rPr>
              <a:t>spirits </a:t>
            </a:r>
            <a:r>
              <a:rPr lang="en-US" dirty="0">
                <a:latin typeface="Georgia"/>
                <a:ea typeface="Times New Roman"/>
                <a:cs typeface="Georgia"/>
              </a:rPr>
              <a:t>the name of the Lord Jesus, saying, We adjure you by Jesus whom Paul </a:t>
            </a:r>
            <a:r>
              <a:rPr lang="en-US" dirty="0" err="1" smtClean="0">
                <a:latin typeface="Georgia"/>
                <a:ea typeface="Times New Roman"/>
                <a:cs typeface="Georgia"/>
              </a:rPr>
              <a:t>preacheth</a:t>
            </a:r>
            <a:r>
              <a:rPr lang="en-US" dirty="0">
                <a:latin typeface="Georgia"/>
                <a:ea typeface="Times New Roman"/>
                <a:cs typeface="Georgia"/>
              </a:rPr>
              <a:t>. </a:t>
            </a:r>
            <a:endParaRPr lang="en-US" dirty="0">
              <a:latin typeface="Times New Roman"/>
              <a:ea typeface="Times New Roman"/>
            </a:endParaRPr>
          </a:p>
          <a:p>
            <a:pPr marL="228600" marR="0" indent="-228600">
              <a:spcBef>
                <a:spcPts val="0"/>
              </a:spcBef>
              <a:spcAft>
                <a:spcPts val="0"/>
              </a:spcAft>
            </a:pPr>
            <a:r>
              <a:rPr lang="en-US" dirty="0">
                <a:latin typeface="Georgia"/>
                <a:ea typeface="Times New Roman"/>
                <a:cs typeface="Georgia"/>
              </a:rPr>
              <a:t>14And there were seven sons of </a:t>
            </a:r>
            <a:r>
              <a:rPr lang="en-US" i="1" dirty="0">
                <a:latin typeface="Georgia"/>
                <a:ea typeface="Times New Roman"/>
                <a:cs typeface="Georgia"/>
              </a:rPr>
              <a:t>one</a:t>
            </a:r>
            <a:r>
              <a:rPr lang="en-US" dirty="0">
                <a:latin typeface="Georgia"/>
                <a:ea typeface="Times New Roman"/>
                <a:cs typeface="Georgia"/>
              </a:rPr>
              <a:t> </a:t>
            </a:r>
            <a:r>
              <a:rPr lang="en-US" dirty="0" err="1">
                <a:latin typeface="Georgia"/>
                <a:ea typeface="Times New Roman"/>
                <a:cs typeface="Georgia"/>
              </a:rPr>
              <a:t>Sceva</a:t>
            </a:r>
            <a:r>
              <a:rPr lang="en-US" dirty="0">
                <a:latin typeface="Georgia"/>
                <a:ea typeface="Times New Roman"/>
                <a:cs typeface="Georgia"/>
              </a:rPr>
              <a:t>, a Jew, </a:t>
            </a:r>
            <a:r>
              <a:rPr lang="en-US" i="1" dirty="0">
                <a:latin typeface="Georgia"/>
                <a:ea typeface="Times New Roman"/>
                <a:cs typeface="Georgia"/>
              </a:rPr>
              <a:t>and</a:t>
            </a:r>
            <a:r>
              <a:rPr lang="en-US" dirty="0">
                <a:latin typeface="Georgia"/>
                <a:ea typeface="Times New Roman"/>
                <a:cs typeface="Georgia"/>
              </a:rPr>
              <a:t> chief of the priests, which did </a:t>
            </a:r>
            <a:endParaRPr lang="en-US" dirty="0" smtClean="0">
              <a:latin typeface="Georgia"/>
              <a:ea typeface="Times New Roman"/>
              <a:cs typeface="Georgia"/>
            </a:endParaRPr>
          </a:p>
          <a:p>
            <a:pPr marL="228600" marR="0" indent="-228600">
              <a:spcBef>
                <a:spcPts val="0"/>
              </a:spcBef>
              <a:spcAft>
                <a:spcPts val="0"/>
              </a:spcAft>
            </a:pPr>
            <a:r>
              <a:rPr lang="en-US" dirty="0" smtClean="0">
                <a:latin typeface="Georgia"/>
                <a:ea typeface="Times New Roman"/>
                <a:cs typeface="Georgia"/>
              </a:rPr>
              <a:t>so</a:t>
            </a:r>
            <a:r>
              <a:rPr lang="en-US" dirty="0">
                <a:latin typeface="Georgia"/>
                <a:ea typeface="Times New Roman"/>
                <a:cs typeface="Georgia"/>
              </a:rPr>
              <a:t>. </a:t>
            </a:r>
            <a:endParaRPr lang="en-US" dirty="0">
              <a:latin typeface="Times New Roman"/>
              <a:ea typeface="Times New Roman"/>
            </a:endParaRPr>
          </a:p>
          <a:p>
            <a:pPr marL="228600" marR="0" indent="-228600">
              <a:spcBef>
                <a:spcPts val="0"/>
              </a:spcBef>
              <a:spcAft>
                <a:spcPts val="0"/>
              </a:spcAft>
            </a:pPr>
            <a:r>
              <a:rPr lang="en-US" dirty="0">
                <a:latin typeface="Georgia"/>
                <a:ea typeface="Times New Roman"/>
                <a:cs typeface="Georgia"/>
              </a:rPr>
              <a:t>15And the evil spirit answered and said, Jesus I know, and Paul I know</a:t>
            </a:r>
            <a:r>
              <a:rPr lang="en-US" u="sng" dirty="0">
                <a:latin typeface="Georgia"/>
                <a:ea typeface="Times New Roman"/>
                <a:cs typeface="Georgia"/>
              </a:rPr>
              <a:t>; but who are </a:t>
            </a:r>
            <a:endParaRPr lang="en-US" u="sng" dirty="0" smtClean="0">
              <a:latin typeface="Georgia"/>
              <a:ea typeface="Times New Roman"/>
              <a:cs typeface="Georgia"/>
            </a:endParaRPr>
          </a:p>
          <a:p>
            <a:pPr marL="228600" marR="0" indent="-228600">
              <a:spcBef>
                <a:spcPts val="0"/>
              </a:spcBef>
              <a:spcAft>
                <a:spcPts val="0"/>
              </a:spcAft>
            </a:pPr>
            <a:r>
              <a:rPr lang="en-US" u="sng" dirty="0" smtClean="0">
                <a:latin typeface="Georgia"/>
                <a:ea typeface="Times New Roman"/>
                <a:cs typeface="Georgia"/>
              </a:rPr>
              <a:t>ye</a:t>
            </a:r>
            <a:r>
              <a:rPr lang="en-US" u="sng" dirty="0">
                <a:latin typeface="Georgia"/>
                <a:ea typeface="Times New Roman"/>
                <a:cs typeface="Georgia"/>
              </a:rPr>
              <a:t>?</a:t>
            </a:r>
            <a:r>
              <a:rPr lang="en-US" dirty="0">
                <a:latin typeface="Georgia"/>
                <a:ea typeface="Times New Roman"/>
                <a:cs typeface="Georgia"/>
              </a:rPr>
              <a:t> </a:t>
            </a:r>
            <a:endParaRPr lang="en-US" dirty="0">
              <a:latin typeface="Times New Roman"/>
              <a:ea typeface="Times New Roman"/>
            </a:endParaRPr>
          </a:p>
          <a:p>
            <a:pPr marL="228600" marR="0" indent="-228600">
              <a:spcBef>
                <a:spcPts val="0"/>
              </a:spcBef>
              <a:spcAft>
                <a:spcPts val="0"/>
              </a:spcAft>
            </a:pPr>
            <a:r>
              <a:rPr lang="en-US" dirty="0">
                <a:latin typeface="Georgia"/>
                <a:ea typeface="Times New Roman"/>
                <a:cs typeface="Georgia"/>
              </a:rPr>
              <a:t>16And the man in whom the evil spirit was leaped on them, and overcame them, </a:t>
            </a:r>
            <a:endParaRPr lang="en-US" dirty="0" smtClean="0">
              <a:latin typeface="Georgia"/>
              <a:ea typeface="Times New Roman"/>
              <a:cs typeface="Georgia"/>
            </a:endParaRPr>
          </a:p>
          <a:p>
            <a:pPr marL="228600" marR="0" indent="-228600">
              <a:spcBef>
                <a:spcPts val="0"/>
              </a:spcBef>
              <a:spcAft>
                <a:spcPts val="0"/>
              </a:spcAft>
            </a:pPr>
            <a:r>
              <a:rPr lang="en-US" dirty="0" smtClean="0">
                <a:latin typeface="Georgia"/>
                <a:ea typeface="Times New Roman"/>
                <a:cs typeface="Georgia"/>
              </a:rPr>
              <a:t>and </a:t>
            </a:r>
            <a:r>
              <a:rPr lang="en-US" dirty="0">
                <a:latin typeface="Georgia"/>
                <a:ea typeface="Times New Roman"/>
                <a:cs typeface="Georgia"/>
              </a:rPr>
              <a:t>prevailed </a:t>
            </a:r>
            <a:r>
              <a:rPr lang="en-US" dirty="0" smtClean="0">
                <a:latin typeface="Georgia"/>
                <a:ea typeface="Times New Roman"/>
                <a:cs typeface="Georgia"/>
              </a:rPr>
              <a:t>against </a:t>
            </a:r>
            <a:r>
              <a:rPr lang="en-US" dirty="0">
                <a:latin typeface="Georgia"/>
                <a:ea typeface="Times New Roman"/>
                <a:cs typeface="Georgia"/>
              </a:rPr>
              <a:t>them, so that they fled out of that house naked and wounded. </a:t>
            </a:r>
            <a:endParaRPr lang="en-US" dirty="0">
              <a:effectLst/>
              <a:latin typeface="Times New Roman"/>
              <a:ea typeface="Times New Roman"/>
            </a:endParaRPr>
          </a:p>
        </p:txBody>
      </p:sp>
    </p:spTree>
    <p:extLst>
      <p:ext uri="{BB962C8B-B14F-4D97-AF65-F5344CB8AC3E}">
        <p14:creationId xmlns:p14="http://schemas.microsoft.com/office/powerpoint/2010/main" val="3527417957"/>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219200"/>
            <a:ext cx="8686800" cy="4524315"/>
          </a:xfrm>
          <a:prstGeom prst="rect">
            <a:avLst/>
          </a:prstGeom>
        </p:spPr>
        <p:txBody>
          <a:bodyPr wrap="square">
            <a:spAutoFit/>
          </a:bodyPr>
          <a:lstStyle/>
          <a:p>
            <a:r>
              <a:rPr lang="en-US" dirty="0"/>
              <a:t> </a:t>
            </a:r>
          </a:p>
          <a:p>
            <a:r>
              <a:rPr lang="en-US" dirty="0"/>
              <a:t>These exorcists had no faith. All that they knew of Jesus was that He was the one ‘whom Paul preached.’ Even the name of Jesus is spoiled and is powerless on the lips of one who repeats it, parrot-like, because he has seen its power when it came flame-like from the fiery lips of some man of earnest convictions.</a:t>
            </a:r>
          </a:p>
          <a:p>
            <a:endParaRPr lang="en-US" dirty="0" smtClean="0"/>
          </a:p>
          <a:p>
            <a:r>
              <a:rPr lang="en-US" dirty="0" smtClean="0"/>
              <a:t>This </a:t>
            </a:r>
            <a:r>
              <a:rPr lang="en-US" dirty="0"/>
              <a:t>absence or feebleness of personal faith is the explanation of much failure in so-called Christian work. No doubt there may be other causes for the want of success, but after all allowance is made for these, it still remains true that the chief reason why the Gospel message is often proclaimed without casting out demons is that it is proclaimed with faltering faith, tentatively and without assured confidence in its power, or imitatively, with but little, if any, inward experience of the magic of its spell. The demons have ears quick to discriminate between Paul’s fiery accents and the cold repetition of them. Incomparably the most powerful agency which any man can employ in producing conviction in others is the utterance of his own intense conviction. ‘If you wish me to weep, your own tears must flow,’ said the Roman poet.  </a:t>
            </a:r>
            <a:r>
              <a:rPr lang="en-US" i="1" dirty="0"/>
              <a:t>-</a:t>
            </a:r>
            <a:r>
              <a:rPr lang="en-US" i="1" dirty="0" err="1"/>
              <a:t>MacLaren</a:t>
            </a:r>
            <a:endParaRPr lang="en-US" dirty="0"/>
          </a:p>
        </p:txBody>
      </p:sp>
      <p:sp>
        <p:nvSpPr>
          <p:cNvPr id="3" name="Rectangle 2"/>
          <p:cNvSpPr/>
          <p:nvPr/>
        </p:nvSpPr>
        <p:spPr>
          <a:xfrm>
            <a:off x="2209800" y="457200"/>
            <a:ext cx="4572000" cy="646331"/>
          </a:xfrm>
          <a:prstGeom prst="rect">
            <a:avLst/>
          </a:prstGeom>
        </p:spPr>
        <p:txBody>
          <a:bodyPr>
            <a:spAutoFit/>
          </a:bodyPr>
          <a:lstStyle/>
          <a:p>
            <a:pPr algn="ctr"/>
            <a:r>
              <a:rPr lang="en-US" b="1" dirty="0">
                <a:latin typeface="Georgia"/>
                <a:ea typeface="Times New Roman"/>
                <a:cs typeface="Georgia"/>
              </a:rPr>
              <a:t>The Danger of an Unbelieving and Faltering Faith.  </a:t>
            </a:r>
            <a:endParaRPr lang="en-US" dirty="0">
              <a:latin typeface="Times New Roman"/>
              <a:ea typeface="Times New Roman"/>
            </a:endParaRPr>
          </a:p>
        </p:txBody>
      </p:sp>
    </p:spTree>
    <p:extLst>
      <p:ext uri="{BB962C8B-B14F-4D97-AF65-F5344CB8AC3E}">
        <p14:creationId xmlns:p14="http://schemas.microsoft.com/office/powerpoint/2010/main" val="135392964"/>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3743</TotalTime>
  <Words>3861</Words>
  <Application>Microsoft Office PowerPoint</Application>
  <PresentationFormat>On-screen Show (4:3)</PresentationFormat>
  <Paragraphs>751</Paragraphs>
  <Slides>105</Slides>
  <Notes>1</Notes>
  <HiddenSlides>0</HiddenSlides>
  <MMClips>2</MMClips>
  <ScaleCrop>false</ScaleCrop>
  <HeadingPairs>
    <vt:vector size="6" baseType="variant">
      <vt:variant>
        <vt:lpstr>Theme</vt:lpstr>
      </vt:variant>
      <vt:variant>
        <vt:i4>1</vt:i4>
      </vt:variant>
      <vt:variant>
        <vt:lpstr>Slide Titles</vt:lpstr>
      </vt:variant>
      <vt:variant>
        <vt:i4>105</vt:i4>
      </vt:variant>
      <vt:variant>
        <vt:lpstr>Custom Shows</vt:lpstr>
      </vt:variant>
      <vt:variant>
        <vt:i4>2</vt:i4>
      </vt:variant>
    </vt:vector>
  </HeadingPairs>
  <TitlesOfParts>
    <vt:vector size="10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Spiritual Warfare Introduction</vt:lpstr>
      <vt:lpstr>Spiritual Warfare Lecture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Rick</dc:creator>
  <cp:lastModifiedBy>Rick</cp:lastModifiedBy>
  <cp:revision>205</cp:revision>
  <dcterms:created xsi:type="dcterms:W3CDTF">2015-12-08T20:16:31Z</dcterms:created>
  <dcterms:modified xsi:type="dcterms:W3CDTF">2016-02-17T17:06:40Z</dcterms:modified>
</cp:coreProperties>
</file>