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Lst>
  <p:sldSz cx="9144000" cy="5143500" type="screen16x9"/>
  <p:notesSz cx="6858000" cy="9144000"/>
  <p:embeddedFontLst>
    <p:embeddedFont>
      <p:font typeface="MS Mincho" panose="02020609040205080304" pitchFamily="49" charset="-128"/>
      <p:regular r:id="rId137"/>
    </p:embeddedFont>
    <p:embeddedFont>
      <p:font typeface="Calibri" panose="020F0502020204030204" pitchFamily="34" charset="0"/>
      <p:regular r:id="rId138"/>
      <p:bold r:id="rId139"/>
      <p:italic r:id="rId140"/>
      <p:boldItalic r:id="rId141"/>
    </p:embeddedFont>
    <p:embeddedFont>
      <p:font typeface="EB Garamond" pitchFamily="2" charset="0"/>
      <p:regular r:id="rId142"/>
      <p:bold r:id="rId143"/>
      <p:italic r:id="rId144"/>
      <p:boldItalic r:id="rId145"/>
    </p:embeddedFont>
    <p:embeddedFont>
      <p:font typeface="Georgia" panose="02040502050405020303" pitchFamily="18" charset="0"/>
      <p:regular r:id="rId146"/>
      <p:bold r:id="rId147"/>
      <p:italic r:id="rId148"/>
      <p:boldItalic r:id="rId149"/>
    </p:embeddedFont>
    <p:embeddedFont>
      <p:font typeface="Impact" panose="020B0806030902050204" pitchFamily="34" charset="0"/>
      <p:regular r:id="rId150"/>
    </p:embeddedFont>
    <p:embeddedFont>
      <p:font typeface="Lato" panose="020F0502020204030203" pitchFamily="34" charset="77"/>
      <p:regular r:id="rId151"/>
      <p:bold r:id="rId152"/>
      <p:italic r:id="rId153"/>
      <p:boldItalic r:id="rId154"/>
    </p:embeddedFont>
    <p:embeddedFont>
      <p:font typeface="Raleway" pitchFamily="2" charset="77"/>
      <p:regular r:id="rId155"/>
      <p:bold r:id="rId156"/>
      <p:italic r:id="rId157"/>
      <p:boldItalic r:id="rId1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2.fntdata"/><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13.fntdata"/><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font" Target="fonts/font3.fntdata"/><Relationship Id="rId85" Type="http://schemas.openxmlformats.org/officeDocument/2006/relationships/slide" Target="slides/slide84.xml"/><Relationship Id="rId150" Type="http://schemas.openxmlformats.org/officeDocument/2006/relationships/font" Target="fonts/font14.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4.fntdata"/><Relationship Id="rId145" Type="http://schemas.openxmlformats.org/officeDocument/2006/relationships/font" Target="fonts/font9.fntdata"/><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font" Target="fonts/font15.fntdata"/><Relationship Id="rId156" Type="http://schemas.openxmlformats.org/officeDocument/2006/relationships/font" Target="fonts/font20.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5.fntdata"/><Relationship Id="rId14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157" Type="http://schemas.openxmlformats.org/officeDocument/2006/relationships/font" Target="fonts/font21.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6.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1.fntdata"/><Relationship Id="rId158"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1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7.fntdata"/><Relationship Id="rId148"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font" Target="fonts/font18.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8.fntdata"/><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381cf81a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381cf81a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acf6475ce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acf6475ce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acf6475ce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acf6475ce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a77a515e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a77a515e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a77a515e6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a77a515e6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a77a515e6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a77a515e6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a77a515e6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a77a515e6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a77a515e6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a77a515e6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a77a515e64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a77a515e6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aaa46fda6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aaa46fda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aa1a23b91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aa1a23b9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d24662394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d2466239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77a515e64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77a515e6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a77a515e6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a77a515e6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a77a515e6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a77a515e6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a77a515e64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a77a515e6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a33ff747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a33ff747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a33ff7476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a33ff7476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a33ff7476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a33ff7476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a33ff7476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a33ff7476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aa2b6aad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aa2b6aad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a33ff7476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a33ff7476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d42c32a8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d42c32a8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a788c6101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a788c6101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a788c6101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a788c6101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a788c6101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a788c6101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a788c6101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a788c6101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a788c6101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a788c6101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a788c61014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a788c6101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a788c61014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a788c6101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788c61014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a788c6101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a788c61014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a788c6101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a788c61014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a788c6101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3ed3e27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3ed3e27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a788c61014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a788c6101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a788c61014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a788c6101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a788c61014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a788c6101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a788c61014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a788c6101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a788c61014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a788c61014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3ed3e27b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a3ed3e27b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3ed3e27b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3ed3e27b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3ed3e27b7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3ed3e27b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3ed3e27b7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3ed3e27b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40be05e51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40be05e51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45967db5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45967db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3c3443d1a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3c3443d1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45967db5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45967db5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45967db5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45967db5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45967db58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45967db5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45967db58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a45967db58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46182b2ef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46182b2e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46182b2e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46182b2e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4b7651ffb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a4b7651ffb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4b7651ff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a4b7651ff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27ca67558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b27ca6755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4b7651ff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a4b7651ff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1cbf4de3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1cbf4de3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a4b8e545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a4b8e545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eaae741f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eaae741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4f30cb5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a4f30cb5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4f30cb5f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a4f30cb5f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a4f30cb5fd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a4f30cb5fd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4f30cb5fd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a4f30cb5fd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a4f30cb5fd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a4f30cb5fd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4f30cb5fd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a4f30cb5fd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a4f30cb5fd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a4f30cb5fd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4f30cb5fd_3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4f30cb5fd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1cbf4de3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1cbf4de3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4f30cb5fd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4f30cb5fd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4f30cb5fd_6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a4f30cb5fd_6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4f30cb5fd_6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4f30cb5fd_6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50c1ee1a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50c1ee1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a6fe69302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a6fe6930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a8c3a4052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a8c3a4052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8c3a4052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8c3a4052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8c3a4052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a8c3a4052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98d9e8fd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98d9e8fd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a98d9e8fd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a98d9e8fd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a1a23b91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a1a23b9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a98d9e8fd7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a98d9e8fd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a98d9e8fd7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a98d9e8fd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98d9e8fd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98d9e8fd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a98d9e8fd7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a98d9e8fd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a98d9e8fd7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a98d9e8fd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a98d9e8fd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a98d9e8fd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a98d9e8fd7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a98d9e8fd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1556cf54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1556cf54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a9c7fdd7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a9c7fdd7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a9c7fdd79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a9c7fdd79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1cbf4de3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1cbf4de3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a9c7fdd793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a9c7fdd79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a9c7fdd793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a9c7fdd79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a9c7fdd793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a9c7fdd79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a292c5a61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a292c5a61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a292c5a61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a292c5a61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a292c5a61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a292c5a61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a292c5a61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a292c5a61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a292c5a611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a292c5a61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a9ec72ac6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a9ec72ac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9ec72ac6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9ec72ac6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1cbf4de37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1cbf4de3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a9ec72ac63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a9ec72ac6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a9ec72ac63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a9ec72ac63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a9ec72ac63_3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a9ec72ac63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a9ec72ac63_3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a9ec72ac63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ab2059b34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ab2059b3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ab2059b34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ab2059b34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ab2059b34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b2059b34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ab2059b34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ab2059b34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ab2059b34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ab2059b34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ab2059b34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ab2059b34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381cf81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381cf81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ab2059b34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ab2059b34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ab2059b344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b2059b34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ab2059b344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ab2059b34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ab2059b344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ab2059b34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ab2059b344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ab2059b34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ab2059b344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ab2059b34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ab49b2b5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ab49b2b5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ab49b2b50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ab49b2b5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ab49b2b50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ab49b2b50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ab49b2b50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ab49b2b50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381cf81a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381cf81a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ab49b2b503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ab49b2b50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ab49b2b503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ab49b2b50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ab49b2b50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ab49b2b50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ab49b2b503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ab49b2b50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ab49b2b503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ab49b2b50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ab49b2b50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ab49b2b50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a21ec4fd6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a21ec4fd6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a21ec4fd6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a21ec4fd6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ad0821b83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ad0821b8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ad0821b83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ad0821b83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hyperlink" Target="http://www.swordofthespiritmind.com" TargetMode="External"/><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hyperlink" Target="http://www.youtube.com/watch?v=W0_DPi0PmF0" TargetMode="External"/><Relationship Id="rId2" Type="http://schemas.openxmlformats.org/officeDocument/2006/relationships/notesSlide" Target="../notesSlides/notesSlide108.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09.xml.rels><?xml version="1.0" encoding="UTF-8" standalone="yes"?>
<Relationships xmlns="http://schemas.openxmlformats.org/package/2006/relationships"><Relationship Id="rId3" Type="http://schemas.openxmlformats.org/officeDocument/2006/relationships/hyperlink" Target="http://www.youtube.com/watch?v=fn3KWM1kuAw" TargetMode="External"/><Relationship Id="rId2" Type="http://schemas.openxmlformats.org/officeDocument/2006/relationships/notesSlide" Target="../notesSlides/notesSlide109.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3" Type="http://schemas.openxmlformats.org/officeDocument/2006/relationships/hyperlink" Target="https://www.christianpost.com/voice/is-artificial-intelligence-the-mark-of-the-beast.html" TargetMode="External"/><Relationship Id="rId2" Type="http://schemas.openxmlformats.org/officeDocument/2006/relationships/notesSlide" Target="../notesSlides/notesSlide112.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3" Type="http://schemas.openxmlformats.org/officeDocument/2006/relationships/hyperlink" Target="https://www.synthego.com/learn/crispr" TargetMode="External"/><Relationship Id="rId2" Type="http://schemas.openxmlformats.org/officeDocument/2006/relationships/notesSlide" Target="../notesSlides/notesSlide113.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www.swordofthespiritmind.com/"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Reserve_currency"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s://www.firstpost.com/world/get-this-world-owes-us-nearly-as-much-it-owes-world-74314.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aoc.gov/history-us-capitol-building"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omeka.wellesley.edu/piranesi-rome/exhibits/show/romanobelisks/obelisks-in-egypt"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hyperlink" Target="http://www.aoc.gov/cc/art/rotunda/apotheosis/apoth_mech.cfm" TargetMode="External"/><Relationship Id="rId3" Type="http://schemas.openxmlformats.org/officeDocument/2006/relationships/image" Target="../media/image13.png"/><Relationship Id="rId7" Type="http://schemas.openxmlformats.org/officeDocument/2006/relationships/hyperlink" Target="http://www.aoc.gov/cc/art/rotunda/apotheosis/apoth_comm.cfm"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hyperlink" Target="http://www.aoc.gov/cc/art/rotunda/apotheosis/apoth_mar.cfm" TargetMode="External"/><Relationship Id="rId5" Type="http://schemas.openxmlformats.org/officeDocument/2006/relationships/hyperlink" Target="http://www.aoc.gov/cc/art/rotunda/apotheosis/apoth_sci.cfm" TargetMode="External"/><Relationship Id="rId4" Type="http://schemas.openxmlformats.org/officeDocument/2006/relationships/hyperlink" Target="http://www.aoc.gov/cc/art/rotunda/apotheosis/apoth_war.cfm" TargetMode="External"/><Relationship Id="rId9" Type="http://schemas.openxmlformats.org/officeDocument/2006/relationships/hyperlink" Target="http://www.aoc.gov/cc/art/rotunda/apotheosis/apoth_agri.cf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hyperlink" Target="http://www.elbertco.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pewforum.org/2015/04/02/christians/pf_15-04-02_projectionstables63/"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hyperlink" Target="http://www.swordofthespiritmind.com" TargetMode="External"/><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hyperlink" Target="https://www.gotquestions.org/Antiochus-Epiphanes.html" TargetMode="External"/><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hyperlink" Target="https://www.nationalgeographic.org/news/traces-ancient-rome-modern-world/" TargetMode="External"/><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hyperlink" Target="https://www.chabad.org/parshah/article_cdo/aid/1904352/jewish/Why-Is-the-Jewish-People-So-Small.htm" TargetMode="External"/><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hyperlink" Target="https://christinprophecyblog.org/2009/05/will-antichrist-be-jew/" TargetMode="External"/><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000"/>
              <a:t>THE MAN OF SIN</a:t>
            </a:r>
            <a:endParaRPr sz="7000"/>
          </a:p>
        </p:txBody>
      </p:sp>
      <p:sp>
        <p:nvSpPr>
          <p:cNvPr id="87" name="Google Shape;87;p13"/>
          <p:cNvSpPr txBox="1">
            <a:spLocks noGrp="1"/>
          </p:cNvSpPr>
          <p:nvPr>
            <p:ph type="subTitle" idx="1"/>
          </p:nvPr>
        </p:nvSpPr>
        <p:spPr>
          <a:xfrm>
            <a:off x="729625" y="3172900"/>
            <a:ext cx="7688100" cy="106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2 Thessalonians 2:3 </a:t>
            </a:r>
            <a:r>
              <a:rPr lang="en">
                <a:solidFill>
                  <a:srgbClr val="000000"/>
                </a:solidFill>
              </a:rPr>
              <a:t> Let no man deceive you by any means: for that day shall not come, except there come a falling away first, and that man of sin be revealed, the son of perdition;</a:t>
            </a:r>
            <a:endParaRPr>
              <a:solidFill>
                <a:srgbClr val="00000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p:nvPr/>
        </p:nvSpPr>
        <p:spPr>
          <a:xfrm>
            <a:off x="182875" y="338325"/>
            <a:ext cx="8750700" cy="46086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ISLAM</a:t>
            </a:r>
            <a:endParaRPr sz="10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Shia) 12</a:t>
            </a:r>
            <a:r>
              <a:rPr lang="en" sz="1000" b="1" baseline="30000">
                <a:latin typeface="Georgia"/>
                <a:ea typeface="Georgia"/>
                <a:cs typeface="Georgia"/>
                <a:sym typeface="Georgia"/>
              </a:rPr>
              <a:t>th</a:t>
            </a:r>
            <a:r>
              <a:rPr lang="en" sz="1000" b="1">
                <a:latin typeface="Georgia"/>
                <a:ea typeface="Georgia"/>
                <a:cs typeface="Georgia"/>
                <a:sym typeface="Georgia"/>
              </a:rPr>
              <a:t> Mahdi the messianic figure or Mahdi who in Shi'i thought is an infallible male descendant of the founder of Islam, Muhammad, was born but disappeared, the redeemer of Islam and ultimate savior of humankind and will one day return and fill the world with justice and peace. </a:t>
            </a:r>
            <a:r>
              <a:rPr lang="en" sz="1000" i="1">
                <a:latin typeface="Georgia"/>
                <a:ea typeface="Georgia"/>
                <a:cs typeface="Georgia"/>
                <a:sym typeface="Georgia"/>
              </a:rPr>
              <a:t>Wikipedia</a:t>
            </a:r>
            <a:endParaRPr sz="1000" i="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Sunni- the Mahdi; The Mahdi will come in the future. Accept the Mahdi and his worldwide leadership as Caliph of God on Earth at the end of the world. Do not accept the Mahdi as the Shia's twelfth Imam.</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HINDUISM</a:t>
            </a:r>
            <a:endParaRPr sz="10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Kalki, also called Kalkin or Karki, is the tenth avatar of the Hindu god Vishnu to end the Kali Yuga, one of the four periods in the endless cycle of existence (</a:t>
            </a:r>
            <a:r>
              <a:rPr lang="en" sz="1000" b="1" i="1">
                <a:latin typeface="Georgia"/>
                <a:ea typeface="Georgia"/>
                <a:cs typeface="Georgia"/>
                <a:sym typeface="Georgia"/>
              </a:rPr>
              <a:t>krita</a:t>
            </a:r>
            <a:r>
              <a:rPr lang="en" sz="1000" b="1">
                <a:latin typeface="Georgia"/>
                <a:ea typeface="Georgia"/>
                <a:cs typeface="Georgia"/>
                <a:sym typeface="Georgia"/>
              </a:rPr>
              <a:t>) in Vaishnavism cosmology. He is described in the Puranas as the avatar who rejuvenates existence by ending the darkest and destructive period to remove adharma and ushering in the Satya Yuga, while riding a white horse with a fiery sword.-</a:t>
            </a:r>
            <a:r>
              <a:rPr lang="en" sz="1000" i="1">
                <a:latin typeface="Georgia"/>
                <a:ea typeface="Georgia"/>
                <a:cs typeface="Georgia"/>
                <a:sym typeface="Georgia"/>
              </a:rPr>
              <a:t>Wikipedia</a:t>
            </a:r>
            <a:endParaRPr sz="1000" i="1">
              <a:latin typeface="Georgia"/>
              <a:ea typeface="Georgia"/>
              <a:cs typeface="Georgia"/>
              <a:sym typeface="Georgia"/>
            </a:endParaRPr>
          </a:p>
          <a:p>
            <a:pPr marL="0" lvl="0" indent="0" algn="l" rtl="0">
              <a:lnSpc>
                <a:spcPct val="109090"/>
              </a:lnSpc>
              <a:spcBef>
                <a:spcPts val="1200"/>
              </a:spcBef>
              <a:spcAft>
                <a:spcPts val="0"/>
              </a:spcAft>
              <a:buNone/>
            </a:pPr>
            <a:r>
              <a:rPr lang="en" sz="900" i="1">
                <a:latin typeface="Georgia"/>
                <a:ea typeface="Georgia"/>
                <a:cs typeface="Georgia"/>
                <a:sym typeface="Georgia"/>
              </a:rPr>
              <a:t>Avatar -refers to the material appearance or incarnation of a deity on earth.</a:t>
            </a:r>
            <a:endParaRPr sz="900" i="1">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BUDDHISM</a:t>
            </a:r>
            <a:endParaRPr sz="10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Maitreya is a bodhisattva who will appear on Earth in the future, achieve complete enlightenment, and teach the pure dharma. </a:t>
            </a:r>
            <a:r>
              <a:rPr lang="en" sz="1000" i="1">
                <a:latin typeface="Georgia"/>
                <a:ea typeface="Georgia"/>
                <a:cs typeface="Georgia"/>
                <a:sym typeface="Georgia"/>
              </a:rPr>
              <a:t>Wikipedia</a:t>
            </a:r>
            <a:endParaRPr sz="1000" i="1">
              <a:latin typeface="Georgia"/>
              <a:ea typeface="Georgia"/>
              <a:cs typeface="Georgia"/>
              <a:sym typeface="Georgia"/>
            </a:endParaRPr>
          </a:p>
          <a:p>
            <a:pPr marL="0" lvl="0" indent="0" algn="l" rtl="0">
              <a:lnSpc>
                <a:spcPct val="109090"/>
              </a:lnSpc>
              <a:spcBef>
                <a:spcPts val="1200"/>
              </a:spcBef>
              <a:spcAft>
                <a:spcPts val="0"/>
              </a:spcAft>
              <a:buNone/>
            </a:pPr>
            <a:r>
              <a:rPr lang="en" sz="900" b="1" i="1">
                <a:latin typeface="Georgia"/>
                <a:ea typeface="Georgia"/>
                <a:cs typeface="Georgia"/>
                <a:sym typeface="Georgia"/>
              </a:rPr>
              <a:t>Darma-behaviors in Hinduism; Buddhism – cosmic laws and orders</a:t>
            </a:r>
            <a:endParaRPr sz="900" b="1" i="1">
              <a:latin typeface="Georgia"/>
              <a:ea typeface="Georgia"/>
              <a:cs typeface="Georgia"/>
              <a:sym typeface="Georgia"/>
            </a:endParaRPr>
          </a:p>
          <a:p>
            <a:pPr marL="0" lvl="0" indent="0" algn="l" rtl="0">
              <a:spcBef>
                <a:spcPts val="0"/>
              </a:spcBef>
              <a:spcAft>
                <a:spcPts val="0"/>
              </a:spcAft>
              <a:buNone/>
            </a:pPr>
            <a:endParaRPr sz="900" b="1">
              <a:latin typeface="Lato"/>
              <a:ea typeface="Lato"/>
              <a:cs typeface="Lato"/>
              <a:sym typeface="Lato"/>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12"/>
          <p:cNvSpPr txBox="1"/>
          <p:nvPr/>
        </p:nvSpPr>
        <p:spPr>
          <a:xfrm>
            <a:off x="66600" y="148025"/>
            <a:ext cx="3049200" cy="3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300"/>
              </a:spcAft>
              <a:buNone/>
            </a:pPr>
            <a:r>
              <a:rPr lang="en" sz="1000" b="1">
                <a:latin typeface="Georgia"/>
                <a:ea typeface="Georgia"/>
                <a:cs typeface="Georgia"/>
                <a:sym typeface="Georgia"/>
              </a:rPr>
              <a:t>Death and Resurrection of the Antichrist</a:t>
            </a:r>
            <a:endParaRPr sz="1000" b="1">
              <a:latin typeface="Georgia"/>
              <a:ea typeface="Georgia"/>
              <a:cs typeface="Georgia"/>
              <a:sym typeface="Georgia"/>
            </a:endParaRPr>
          </a:p>
        </p:txBody>
      </p:sp>
      <p:sp>
        <p:nvSpPr>
          <p:cNvPr id="734" name="Google Shape;734;p112"/>
          <p:cNvSpPr/>
          <p:nvPr/>
        </p:nvSpPr>
        <p:spPr>
          <a:xfrm>
            <a:off x="331350" y="458825"/>
            <a:ext cx="8481300" cy="1539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Revelation 13:12</a:t>
            </a:r>
            <a:r>
              <a:rPr lang="en" sz="1000">
                <a:latin typeface="Georgia"/>
                <a:ea typeface="Georgia"/>
                <a:cs typeface="Georgia"/>
                <a:sym typeface="Georgia"/>
              </a:rPr>
              <a:t>  And he exerciseth all the power of the first beast before him, and causeth the earth and them which dwell therein to worship the first beast, whose deadly wound was healed. </a:t>
            </a:r>
            <a:endParaRPr sz="1000">
              <a:latin typeface="Georgia"/>
              <a:ea typeface="Georgia"/>
              <a:cs typeface="Georgia"/>
              <a:sym typeface="Georgia"/>
            </a:endParaRPr>
          </a:p>
          <a:p>
            <a:pPr marL="0" lvl="0" indent="0" algn="l" rtl="0">
              <a:spcBef>
                <a:spcPts val="30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Revelation 13:14</a:t>
            </a:r>
            <a:r>
              <a:rPr lang="en" sz="1000">
                <a:latin typeface="Georgia"/>
                <a:ea typeface="Georgia"/>
                <a:cs typeface="Georgia"/>
                <a:sym typeface="Georgia"/>
              </a:rPr>
              <a:t>  And deceiveth them that dwell on the earth by </a:t>
            </a:r>
            <a:r>
              <a:rPr lang="en" sz="1000" i="1">
                <a:solidFill>
                  <a:srgbClr val="545454"/>
                </a:solidFill>
                <a:latin typeface="Georgia"/>
                <a:ea typeface="Georgia"/>
                <a:cs typeface="Georgia"/>
                <a:sym typeface="Georgia"/>
              </a:rPr>
              <a:t>the means of</a:t>
            </a:r>
            <a:r>
              <a:rPr lang="en" sz="1000">
                <a:latin typeface="Georgia"/>
                <a:ea typeface="Georgia"/>
                <a:cs typeface="Georgia"/>
                <a:sym typeface="Georgia"/>
              </a:rPr>
              <a:t> those miracles which he had power to do in the sight of the beast; saying to them that dwell on the earth, that they should make an image to the beast, which had the wound by a sword, and did live. </a:t>
            </a:r>
            <a:endParaRPr sz="1000">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300"/>
              </a:spcBef>
              <a:spcAft>
                <a:spcPts val="0"/>
              </a:spcAft>
              <a:buNone/>
            </a:pPr>
            <a:endParaRPr/>
          </a:p>
        </p:txBody>
      </p:sp>
      <p:sp>
        <p:nvSpPr>
          <p:cNvPr id="735" name="Google Shape;735;p112"/>
          <p:cNvSpPr txBox="1"/>
          <p:nvPr/>
        </p:nvSpPr>
        <p:spPr>
          <a:xfrm>
            <a:off x="331350" y="2220225"/>
            <a:ext cx="8481300" cy="266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The above verses paint a picture of the Antichrist wounded and killed.  In verse 3 the word translated from the Greek as ‘wounded’ is – Strong’s- sphazo</a:t>
            </a:r>
            <a:r>
              <a:rPr lang="en" sz="900" b="1">
                <a:latin typeface="Times New Roman"/>
                <a:ea typeface="Times New Roman"/>
                <a:cs typeface="Times New Roman"/>
                <a:sym typeface="Times New Roman"/>
              </a:rPr>
              <a:t>̄ (</a:t>
            </a:r>
            <a:r>
              <a:rPr lang="en" sz="900" b="1">
                <a:latin typeface="Georgia"/>
                <a:ea typeface="Georgia"/>
                <a:cs typeface="Georgia"/>
                <a:sym typeface="Georgia"/>
              </a:rPr>
              <a:t>sfad'-zo) a primary verb; to butcher (especially an animal for food or in sacrifice) or (generally) to slaughter, or (specifically) to maim (violently): - kill, slay, wound.</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It is the same word translated as ‘slain’  in  Revelation 13:8 in speaking of the Lamb of God; </a:t>
            </a:r>
            <a:r>
              <a:rPr lang="en" sz="1000" b="1" i="1">
                <a:latin typeface="Georgia"/>
                <a:ea typeface="Georgia"/>
                <a:cs typeface="Georgia"/>
                <a:sym typeface="Georgia"/>
              </a:rPr>
              <a:t>Revelation 13:8</a:t>
            </a:r>
            <a:br>
              <a:rPr lang="en" sz="1000" b="1" i="1">
                <a:latin typeface="Georgia"/>
                <a:ea typeface="Georgia"/>
                <a:cs typeface="Georgia"/>
                <a:sym typeface="Georgia"/>
              </a:rPr>
            </a:br>
            <a:r>
              <a:rPr lang="en" sz="1000" i="1">
                <a:latin typeface="Georgia"/>
                <a:ea typeface="Georgia"/>
                <a:cs typeface="Georgia"/>
                <a:sym typeface="Georgia"/>
              </a:rPr>
              <a:t>And all that dwell upon the earth shall worship him, whose names are not written in the book of life of the Lamb </a:t>
            </a:r>
            <a:r>
              <a:rPr lang="en" sz="1000" i="1" u="sng">
                <a:latin typeface="Georgia"/>
                <a:ea typeface="Georgia"/>
                <a:cs typeface="Georgia"/>
                <a:sym typeface="Georgia"/>
              </a:rPr>
              <a:t>slain</a:t>
            </a:r>
            <a:r>
              <a:rPr lang="en" sz="1000" i="1">
                <a:latin typeface="Georgia"/>
                <a:ea typeface="Georgia"/>
                <a:cs typeface="Georgia"/>
                <a:sym typeface="Georgia"/>
              </a:rPr>
              <a:t> from the foundation of the world</a:t>
            </a:r>
            <a:r>
              <a:rPr lang="en" sz="1000" b="1" i="1">
                <a:latin typeface="Georgia"/>
                <a:ea typeface="Georgia"/>
                <a:cs typeface="Georgia"/>
                <a:sym typeface="Georgia"/>
              </a:rPr>
              <a:t>. </a:t>
            </a:r>
            <a:r>
              <a:rPr lang="en" sz="900" b="1">
                <a:latin typeface="Georgia"/>
                <a:ea typeface="Georgia"/>
                <a:cs typeface="Georgia"/>
                <a:sym typeface="Georgia"/>
              </a:rPr>
              <a:t>It is translated again in Revelation 6:9 as ‘slain’ Revelation</a:t>
            </a:r>
            <a:r>
              <a:rPr lang="en" sz="1000" b="1" i="1">
                <a:latin typeface="Georgia"/>
                <a:ea typeface="Georgia"/>
                <a:cs typeface="Georgia"/>
                <a:sym typeface="Georgia"/>
              </a:rPr>
              <a:t> 6:9  </a:t>
            </a:r>
            <a:r>
              <a:rPr lang="en" sz="1000" i="1">
                <a:latin typeface="Georgia"/>
                <a:ea typeface="Georgia"/>
                <a:cs typeface="Georgia"/>
                <a:sym typeface="Georgia"/>
              </a:rPr>
              <a:t>And when he had opened the fifth seal, I saw under the altar the souls of them that were </a:t>
            </a:r>
            <a:r>
              <a:rPr lang="en" sz="1000" i="1" u="sng">
                <a:latin typeface="Georgia"/>
                <a:ea typeface="Georgia"/>
                <a:cs typeface="Georgia"/>
                <a:sym typeface="Georgia"/>
              </a:rPr>
              <a:t>slain</a:t>
            </a:r>
            <a:r>
              <a:rPr lang="en" sz="1000" i="1">
                <a:latin typeface="Georgia"/>
                <a:ea typeface="Georgia"/>
                <a:cs typeface="Georgia"/>
                <a:sym typeface="Georgia"/>
              </a:rPr>
              <a:t> for the word of God, and for the testimony which they held: </a:t>
            </a:r>
            <a:endParaRPr sz="1000" i="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 Greek word sphazo is used a total of 10 times in the NT and all indicating death.  </a:t>
            </a:r>
            <a:endParaRPr sz="1000" b="1" i="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Satan is going to try and imitate the LORD by means of his counterfeit miracles; as Jesus was both fully God and fully man; Satan will enter a man (the Antichrist) and will counterfeit the death and resurrection of Jesus.  This will be allowed of God to serve His purpose in feeding the delusion of those that have rejected the true savior and accepting the false one.  In the case of the Lamb and the souls they were slain (GR. sphazo) but in reference to the Antichrist he will be wounded (GR. Sphazo); same Greek word but translated differently.  We know that the Antichrist is slain\wounded by a violent act (by a sword).  However Satan has no power to give life; that is reserved to God alone.  It is also a testimony of Jesus Christ as the Son of God that he was resurrected from the dead; Satan has no power to resurrect the dead and I believe that God will not grant this power to Satan.</a:t>
            </a:r>
            <a:endParaRPr sz="900" b="1">
              <a:latin typeface="Georgia"/>
              <a:ea typeface="Georgia"/>
              <a:cs typeface="Georgia"/>
              <a:sym typeface="Georgia"/>
            </a:endParaRPr>
          </a:p>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13"/>
          <p:cNvSpPr txBox="1"/>
          <p:nvPr/>
        </p:nvSpPr>
        <p:spPr>
          <a:xfrm>
            <a:off x="59200" y="96200"/>
            <a:ext cx="29898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Death and Resurrection of the Antichrist</a:t>
            </a:r>
            <a:endParaRPr sz="10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741" name="Google Shape;741;p113"/>
          <p:cNvSpPr/>
          <p:nvPr/>
        </p:nvSpPr>
        <p:spPr>
          <a:xfrm>
            <a:off x="458850" y="503250"/>
            <a:ext cx="8178000" cy="7104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300"/>
              </a:spcAft>
              <a:buNone/>
            </a:pPr>
            <a:r>
              <a:rPr lang="en" sz="1000" b="1">
                <a:latin typeface="Georgia"/>
                <a:ea typeface="Georgia"/>
                <a:cs typeface="Georgia"/>
                <a:sym typeface="Georgia"/>
              </a:rPr>
              <a:t>Romans 1:3 </a:t>
            </a:r>
            <a:r>
              <a:rPr lang="en" sz="1000">
                <a:latin typeface="Georgia"/>
                <a:ea typeface="Georgia"/>
                <a:cs typeface="Georgia"/>
                <a:sym typeface="Georgia"/>
              </a:rPr>
              <a:t> Concerning his Son Jesus Christ our Lord, which was made of the seed of David according to the flesh; 4 And declared </a:t>
            </a:r>
            <a:r>
              <a:rPr lang="en" sz="1000" i="1">
                <a:solidFill>
                  <a:srgbClr val="545454"/>
                </a:solidFill>
                <a:latin typeface="Georgia"/>
                <a:ea typeface="Georgia"/>
                <a:cs typeface="Georgia"/>
                <a:sym typeface="Georgia"/>
              </a:rPr>
              <a:t>to be</a:t>
            </a:r>
            <a:r>
              <a:rPr lang="en" sz="1000">
                <a:latin typeface="Georgia"/>
                <a:ea typeface="Georgia"/>
                <a:cs typeface="Georgia"/>
                <a:sym typeface="Georgia"/>
              </a:rPr>
              <a:t> the Son of God with power, according to the spirit of holiness, by the resurrection from the dead: </a:t>
            </a:r>
            <a:endParaRPr sz="1000">
              <a:latin typeface="Georgia"/>
              <a:ea typeface="Georgia"/>
              <a:cs typeface="Georgia"/>
              <a:sym typeface="Georgia"/>
            </a:endParaRPr>
          </a:p>
        </p:txBody>
      </p:sp>
      <p:sp>
        <p:nvSpPr>
          <p:cNvPr id="742" name="Google Shape;742;p113"/>
          <p:cNvSpPr txBox="1"/>
          <p:nvPr/>
        </p:nvSpPr>
        <p:spPr>
          <a:xfrm>
            <a:off x="483000" y="1361725"/>
            <a:ext cx="8178000" cy="6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900" b="1">
                <a:latin typeface="Georgia"/>
                <a:ea typeface="Georgia"/>
                <a:cs typeface="Georgia"/>
                <a:sym typeface="Georgia"/>
              </a:rPr>
              <a:t>I do not believe that God will grant power to Satan to resurrect the dead as He did in the past to Elijah, Elisha, Peter and Paul since these were allowed to show the power and glory of God.  Satan’s counterfeit resurrection will be a deception, for only through God and His appointed prophets and apostles was the power of resurrection allowed for the purpose of bringing Glory to God.</a:t>
            </a:r>
            <a:endParaRPr sz="900" b="1">
              <a:latin typeface="Georgia"/>
              <a:ea typeface="Georgia"/>
              <a:cs typeface="Georgia"/>
              <a:sym typeface="Georgia"/>
            </a:endParaRPr>
          </a:p>
        </p:txBody>
      </p:sp>
      <p:sp>
        <p:nvSpPr>
          <p:cNvPr id="743" name="Google Shape;743;p113"/>
          <p:cNvSpPr/>
          <p:nvPr/>
        </p:nvSpPr>
        <p:spPr>
          <a:xfrm>
            <a:off x="483000" y="1924200"/>
            <a:ext cx="8178000" cy="1768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Revelation 13:1</a:t>
            </a:r>
            <a:r>
              <a:rPr lang="en" sz="1000">
                <a:latin typeface="Georgia"/>
                <a:ea typeface="Georgia"/>
                <a:cs typeface="Georgia"/>
                <a:sym typeface="Georgia"/>
              </a:rPr>
              <a:t>  And I stood upon the sand of the sea, and saw a beast rise up out of the sea, having seven heads and ten horns, and upon his horns ten crowns, and upon his heads the name of blasphemy. 2 And the beast which I saw was like unto a leopard, and his feet were as </a:t>
            </a:r>
            <a:r>
              <a:rPr lang="en" sz="1000" i="1">
                <a:solidFill>
                  <a:srgbClr val="545454"/>
                </a:solidFill>
                <a:latin typeface="Georgia"/>
                <a:ea typeface="Georgia"/>
                <a:cs typeface="Georgia"/>
                <a:sym typeface="Georgia"/>
              </a:rPr>
              <a:t>the feet</a:t>
            </a:r>
            <a:r>
              <a:rPr lang="en" sz="1000">
                <a:latin typeface="Georgia"/>
                <a:ea typeface="Georgia"/>
                <a:cs typeface="Georgia"/>
                <a:sym typeface="Georgia"/>
              </a:rPr>
              <a:t> of a bear, and his mouth as the mouth of a lion: and the dragon gave him his power, and his seat, and great authority. 3 And I saw one of his heads as it were wounded to death; and his deadly wound was healed: and all the world wondered after the beast. 4 And they worshipped the dragon which gave power unto the beast: and they </a:t>
            </a:r>
            <a:r>
              <a:rPr lang="en" sz="1000" u="sng">
                <a:latin typeface="Georgia"/>
                <a:ea typeface="Georgia"/>
                <a:cs typeface="Georgia"/>
                <a:sym typeface="Georgia"/>
              </a:rPr>
              <a:t>worshipped the beast, </a:t>
            </a:r>
            <a:r>
              <a:rPr lang="en" sz="1000">
                <a:latin typeface="Georgia"/>
                <a:ea typeface="Georgia"/>
                <a:cs typeface="Georgia"/>
                <a:sym typeface="Georgia"/>
              </a:rPr>
              <a:t>saying, Who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like unto the beast? who is able to make war with him? </a:t>
            </a: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Revelation 13:12</a:t>
            </a:r>
            <a:r>
              <a:rPr lang="en" sz="1000">
                <a:latin typeface="Georgia"/>
                <a:ea typeface="Georgia"/>
                <a:cs typeface="Georgia"/>
                <a:sym typeface="Georgia"/>
              </a:rPr>
              <a:t>  And he exerciseth all the power of the first beast before him, and causeth the earth and them which dwell therein to </a:t>
            </a:r>
            <a:r>
              <a:rPr lang="en" sz="1000" u="sng">
                <a:latin typeface="Georgia"/>
                <a:ea typeface="Georgia"/>
                <a:cs typeface="Georgia"/>
                <a:sym typeface="Georgia"/>
              </a:rPr>
              <a:t>worship the first beast, whose deadly wound was healed.</a:t>
            </a:r>
            <a:r>
              <a:rPr lang="en" sz="1000">
                <a:latin typeface="Georgia"/>
                <a:ea typeface="Georgia"/>
                <a:cs typeface="Georgia"/>
                <a:sym typeface="Georgia"/>
              </a:rPr>
              <a:t> </a:t>
            </a:r>
            <a:endParaRPr sz="1000">
              <a:latin typeface="Georgia"/>
              <a:ea typeface="Georgia"/>
              <a:cs typeface="Georgia"/>
              <a:sym typeface="Georgia"/>
            </a:endParaRPr>
          </a:p>
          <a:p>
            <a:pPr marL="0" lvl="0" indent="0" algn="l" rtl="0">
              <a:spcBef>
                <a:spcPts val="300"/>
              </a:spcBef>
              <a:spcAft>
                <a:spcPts val="0"/>
              </a:spcAft>
              <a:buNone/>
            </a:pPr>
            <a:endParaRPr/>
          </a:p>
        </p:txBody>
      </p:sp>
      <p:sp>
        <p:nvSpPr>
          <p:cNvPr id="744" name="Google Shape;744;p113"/>
          <p:cNvSpPr txBox="1"/>
          <p:nvPr/>
        </p:nvSpPr>
        <p:spPr>
          <a:xfrm>
            <a:off x="483000" y="3870575"/>
            <a:ext cx="8153700" cy="8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Revelation 13:1 I believe speaks to the death of The Antichrist as he is the head of the political and religious one world Luciferian government.  The political system will have characteristics of the Greek (Leopard), Medo-Persia, (Bear) and Babylon (Lion) empires. He is given his power and authority by the dragon. </a:t>
            </a:r>
            <a:endParaRPr sz="900" b="1">
              <a:latin typeface="Georgia"/>
              <a:ea typeface="Georgia"/>
              <a:cs typeface="Georgia"/>
              <a:sym typeface="Georgia"/>
            </a:endParaRPr>
          </a:p>
          <a:p>
            <a:pPr marL="0" lvl="0" indent="0" algn="l" rtl="0">
              <a:spcBef>
                <a:spcPts val="300"/>
              </a:spcBef>
              <a:spcAft>
                <a:spcPts val="300"/>
              </a:spcAft>
              <a:buNone/>
            </a:pPr>
            <a:r>
              <a:rPr lang="en" sz="900" b="1">
                <a:latin typeface="Georgia"/>
                <a:ea typeface="Georgia"/>
                <a:cs typeface="Georgia"/>
                <a:sym typeface="Georgia"/>
              </a:rPr>
              <a:t>I</a:t>
            </a:r>
            <a:endParaRPr sz="900" b="1">
              <a:latin typeface="Georgia"/>
              <a:ea typeface="Georgia"/>
              <a:cs typeface="Georgia"/>
              <a:sym typeface="Georgi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14"/>
          <p:cNvSpPr/>
          <p:nvPr/>
        </p:nvSpPr>
        <p:spPr>
          <a:xfrm>
            <a:off x="182850" y="466400"/>
            <a:ext cx="8778300" cy="1261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Revelation 17:8 </a:t>
            </a:r>
            <a:r>
              <a:rPr lang="en" sz="1000">
                <a:latin typeface="Georgia"/>
                <a:ea typeface="Georgia"/>
                <a:cs typeface="Georgia"/>
                <a:sym typeface="Georgia"/>
              </a:rPr>
              <a:t> The beast that thou </a:t>
            </a:r>
            <a:r>
              <a:rPr lang="en" sz="1000" u="sng">
                <a:latin typeface="Georgia"/>
                <a:ea typeface="Georgia"/>
                <a:cs typeface="Georgia"/>
                <a:sym typeface="Georgia"/>
              </a:rPr>
              <a:t>sawest was</a:t>
            </a:r>
            <a:r>
              <a:rPr lang="en" sz="1000">
                <a:latin typeface="Georgia"/>
                <a:ea typeface="Georgia"/>
                <a:cs typeface="Georgia"/>
                <a:sym typeface="Georgia"/>
              </a:rPr>
              <a:t>, and </a:t>
            </a:r>
            <a:r>
              <a:rPr lang="en" sz="1000" u="sng">
                <a:latin typeface="Georgia"/>
                <a:ea typeface="Georgia"/>
                <a:cs typeface="Georgia"/>
                <a:sym typeface="Georgia"/>
              </a:rPr>
              <a:t>is not</a:t>
            </a:r>
            <a:r>
              <a:rPr lang="en" sz="1000">
                <a:latin typeface="Georgia"/>
                <a:ea typeface="Georgia"/>
                <a:cs typeface="Georgia"/>
                <a:sym typeface="Georgia"/>
              </a:rPr>
              <a:t>; and </a:t>
            </a:r>
            <a:r>
              <a:rPr lang="en" sz="1000" u="sng">
                <a:latin typeface="Georgia"/>
                <a:ea typeface="Georgia"/>
                <a:cs typeface="Georgia"/>
                <a:sym typeface="Georgia"/>
              </a:rPr>
              <a:t>shall ascend out of the bottomless pit</a:t>
            </a:r>
            <a:r>
              <a:rPr lang="en" sz="1000">
                <a:latin typeface="Georgia"/>
                <a:ea typeface="Georgia"/>
                <a:cs typeface="Georgia"/>
                <a:sym typeface="Georgia"/>
              </a:rPr>
              <a:t>, and go into perdition: and they that dwell on the earth shall wonder, whose names were not written in the book of life from the foundation of the world, when they behold the beast that </a:t>
            </a:r>
            <a:r>
              <a:rPr lang="en" sz="1000" u="sng">
                <a:latin typeface="Georgia"/>
                <a:ea typeface="Georgia"/>
                <a:cs typeface="Georgia"/>
                <a:sym typeface="Georgia"/>
              </a:rPr>
              <a:t>was,</a:t>
            </a:r>
            <a:r>
              <a:rPr lang="en" sz="1000">
                <a:latin typeface="Georgia"/>
                <a:ea typeface="Georgia"/>
                <a:cs typeface="Georgia"/>
                <a:sym typeface="Georgia"/>
              </a:rPr>
              <a:t> and </a:t>
            </a:r>
            <a:r>
              <a:rPr lang="en" sz="1000" u="sng">
                <a:latin typeface="Georgia"/>
                <a:ea typeface="Georgia"/>
                <a:cs typeface="Georgia"/>
                <a:sym typeface="Georgia"/>
              </a:rPr>
              <a:t>is not</a:t>
            </a:r>
            <a:r>
              <a:rPr lang="en" sz="1000">
                <a:latin typeface="Georgia"/>
                <a:ea typeface="Georgia"/>
                <a:cs typeface="Georgia"/>
                <a:sym typeface="Georgia"/>
              </a:rPr>
              <a:t>, and </a:t>
            </a:r>
            <a:r>
              <a:rPr lang="en" sz="1000" u="sng">
                <a:latin typeface="Georgia"/>
                <a:ea typeface="Georgia"/>
                <a:cs typeface="Georgia"/>
                <a:sym typeface="Georgia"/>
              </a:rPr>
              <a:t>yet is.</a:t>
            </a:r>
            <a:r>
              <a:rPr lang="en" sz="1000">
                <a:latin typeface="Georgia"/>
                <a:ea typeface="Georgia"/>
                <a:cs typeface="Georgia"/>
                <a:sym typeface="Georgia"/>
              </a:rPr>
              <a:t> 9 And here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the mind which hath wisdom. The seven heads are seven mountains, on which the woman sitteth. 10 And there are seven kings: five are fallen, and one is, </a:t>
            </a:r>
            <a:r>
              <a:rPr lang="en" sz="1000" i="1">
                <a:solidFill>
                  <a:srgbClr val="545454"/>
                </a:solidFill>
                <a:latin typeface="Georgia"/>
                <a:ea typeface="Georgia"/>
                <a:cs typeface="Georgia"/>
                <a:sym typeface="Georgia"/>
              </a:rPr>
              <a:t>and</a:t>
            </a:r>
            <a:r>
              <a:rPr lang="en" sz="1000">
                <a:latin typeface="Georgia"/>
                <a:ea typeface="Georgia"/>
                <a:cs typeface="Georgia"/>
                <a:sym typeface="Georgia"/>
              </a:rPr>
              <a:t> the other is not yet come; and when he cometh, he must continue a short space. </a:t>
            </a:r>
            <a:endParaRPr sz="1000">
              <a:latin typeface="Georgia"/>
              <a:ea typeface="Georgia"/>
              <a:cs typeface="Georgia"/>
              <a:sym typeface="Georgia"/>
            </a:endParaRPr>
          </a:p>
          <a:p>
            <a:pPr marL="0" lvl="0" indent="0" algn="l" rtl="0">
              <a:spcBef>
                <a:spcPts val="300"/>
              </a:spcBef>
              <a:spcAft>
                <a:spcPts val="300"/>
              </a:spcAft>
              <a:buNone/>
            </a:pPr>
            <a:r>
              <a:rPr lang="en" sz="1000">
                <a:latin typeface="Georgia"/>
                <a:ea typeface="Georgia"/>
                <a:cs typeface="Georgia"/>
                <a:sym typeface="Georgia"/>
              </a:rPr>
              <a:t>11 And the beast that </a:t>
            </a:r>
            <a:r>
              <a:rPr lang="en" sz="1000" u="sng">
                <a:latin typeface="Georgia"/>
                <a:ea typeface="Georgia"/>
                <a:cs typeface="Georgia"/>
                <a:sym typeface="Georgia"/>
              </a:rPr>
              <a:t>was,</a:t>
            </a:r>
            <a:r>
              <a:rPr lang="en" sz="1000">
                <a:latin typeface="Georgia"/>
                <a:ea typeface="Georgia"/>
                <a:cs typeface="Georgia"/>
                <a:sym typeface="Georgia"/>
              </a:rPr>
              <a:t> and </a:t>
            </a:r>
            <a:r>
              <a:rPr lang="en" sz="1000" u="sng">
                <a:latin typeface="Georgia"/>
                <a:ea typeface="Georgia"/>
                <a:cs typeface="Georgia"/>
                <a:sym typeface="Georgia"/>
              </a:rPr>
              <a:t>is not,</a:t>
            </a:r>
            <a:r>
              <a:rPr lang="en" sz="1000">
                <a:latin typeface="Georgia"/>
                <a:ea typeface="Georgia"/>
                <a:cs typeface="Georgia"/>
                <a:sym typeface="Georgia"/>
              </a:rPr>
              <a:t> even he is the eighth, and is of the seven, and goeth into perdition. </a:t>
            </a:r>
            <a:endParaRPr sz="1000">
              <a:latin typeface="Georgia"/>
              <a:ea typeface="Georgia"/>
              <a:cs typeface="Georgia"/>
              <a:sym typeface="Georgia"/>
            </a:endParaRPr>
          </a:p>
        </p:txBody>
      </p:sp>
      <p:sp>
        <p:nvSpPr>
          <p:cNvPr id="750" name="Google Shape;750;p114"/>
          <p:cNvSpPr txBox="1"/>
          <p:nvPr/>
        </p:nvSpPr>
        <p:spPr>
          <a:xfrm>
            <a:off x="100600" y="109700"/>
            <a:ext cx="2843700" cy="3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300"/>
              </a:spcAft>
              <a:buNone/>
            </a:pPr>
            <a:r>
              <a:rPr lang="en" sz="1000" b="1">
                <a:latin typeface="Georgia"/>
                <a:ea typeface="Georgia"/>
                <a:cs typeface="Georgia"/>
                <a:sym typeface="Georgia"/>
              </a:rPr>
              <a:t>Death and Resurrection of the Antichrist</a:t>
            </a:r>
            <a:endParaRPr>
              <a:latin typeface="Lato"/>
              <a:ea typeface="Lato"/>
              <a:cs typeface="Lato"/>
              <a:sym typeface="Lato"/>
            </a:endParaRPr>
          </a:p>
        </p:txBody>
      </p:sp>
      <p:sp>
        <p:nvSpPr>
          <p:cNvPr id="751" name="Google Shape;751;p114"/>
          <p:cNvSpPr txBox="1"/>
          <p:nvPr/>
        </p:nvSpPr>
        <p:spPr>
          <a:xfrm>
            <a:off x="182800" y="1792225"/>
            <a:ext cx="8778300" cy="32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Revelation 17:8 speaks to the death and counterfeit resurrection of the Antichrist; for he ‘was’ and ‘is not’ and ‘yet is’.  Also I believe that verse 9 reveals that as the kingdom of the Antichrist has characteristics of previous pagan kingdoms which persecuted Israel; so the Antichrist will have the characteristics of the pagan kings who were over those kingdoms which persecuted God’s chosen people.  For the Antichrist (verse 11) is the eighth and is of the seven.  He is of the Luciferian occultism that has run thru the pagan kingdoms from Shinar to Rome and the end time Luciferian world system.</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 Man of Sin is of the the seventh and he is slain and he then becomes the eight after his counterfeit resurrection and was of the seven.  He shall rule as king twice as the seventh before he is slain and again as the eighth</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In the last kingdom on which the harlots sits she will sit as I believe ‘Fides’</a:t>
            </a:r>
            <a:r>
              <a:rPr lang="en" sz="1100" b="1">
                <a:latin typeface="Calibri"/>
                <a:ea typeface="Calibri"/>
                <a:cs typeface="Calibri"/>
                <a:sym typeface="Calibri"/>
              </a:rPr>
              <a:t>.  </a:t>
            </a:r>
            <a:r>
              <a:rPr lang="en" sz="900" b="1">
                <a:latin typeface="Georgia"/>
                <a:ea typeface="Georgia"/>
                <a:cs typeface="Georgia"/>
                <a:sym typeface="Georgia"/>
              </a:rPr>
              <a:t>(The following is an excerpt from a Power Point MYSTERY BABYLON which can be viewed along with the MYSTERY BABYLON bible study at </a:t>
            </a:r>
            <a:r>
              <a:rPr lang="en" sz="900" b="1"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www.swordofthespiritmind.com</a:t>
            </a:r>
            <a:r>
              <a:rPr lang="en" sz="900" b="1">
                <a:latin typeface="Georgia"/>
                <a:ea typeface="Georgia"/>
                <a:cs typeface="Georgia"/>
                <a:sym typeface="Georgia"/>
              </a:rPr>
              <a:t> located under Bible Studies) </a:t>
            </a:r>
            <a:r>
              <a:rPr lang="en" sz="1100" b="1">
                <a:latin typeface="Calibri"/>
                <a:ea typeface="Calibri"/>
                <a:cs typeface="Calibri"/>
                <a:sym typeface="Calibri"/>
              </a:rPr>
              <a:t>“</a:t>
            </a:r>
            <a:r>
              <a:rPr lang="en" sz="900" b="1">
                <a:latin typeface="Georgia"/>
                <a:ea typeface="Georgia"/>
                <a:cs typeface="Georgia"/>
                <a:sym typeface="Georgia"/>
              </a:rPr>
              <a:t>The depiction of the Catholic faith (FIDES) as a woman holding a cup appears to be quite common, and yet is apparently unique to the Catholic Church. There is a remarkable and direct correlation to these depictions of the Catholic faith as a woman, and the woman described in Revelation 17.”  For the complete history of MYSTERY BABYLON through history and its coming manifestation in the last days, its agents, and system that will usher it in see the above referenced Bible Study at </a:t>
            </a:r>
            <a:r>
              <a:rPr lang="en" sz="900" b="1"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www.swordofthespiritmind.com</a:t>
            </a:r>
            <a:r>
              <a:rPr lang="en" sz="900" b="1">
                <a:latin typeface="Georgia"/>
                <a:ea typeface="Georgia"/>
                <a:cs typeface="Georgia"/>
                <a:sym typeface="Georgia"/>
              </a:rPr>
              <a:t>. </a:t>
            </a:r>
            <a:endParaRPr sz="900" b="1">
              <a:latin typeface="Georgia"/>
              <a:ea typeface="Georgia"/>
              <a:cs typeface="Georgia"/>
              <a:sym typeface="Georgia"/>
            </a:endParaRPr>
          </a:p>
          <a:p>
            <a:pPr marL="0" lvl="0" indent="0" algn="l" rtl="0">
              <a:spcBef>
                <a:spcPts val="300"/>
              </a:spcBef>
              <a:spcAft>
                <a:spcPts val="0"/>
              </a:spcAft>
              <a:buNone/>
            </a:pPr>
            <a:br>
              <a:rPr lang="en" sz="900" b="1">
                <a:latin typeface="Georgia"/>
                <a:ea typeface="Georgia"/>
                <a:cs typeface="Georgia"/>
                <a:sym typeface="Georgia"/>
              </a:rPr>
            </a:br>
            <a:r>
              <a:rPr lang="en" sz="900" b="1">
                <a:latin typeface="Georgia"/>
                <a:ea typeface="Georgia"/>
                <a:cs typeface="Georgia"/>
                <a:sym typeface="Georgia"/>
              </a:rPr>
              <a:t>The final religious apostate system over which the False Prophet will cause the unbelieving to worship the Antichrist will be I believe an apostate catholic, emergent church and transhumanist religion.  Satan through the Antichrist will sit atop the religious and political world system of the last days.</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300"/>
              </a:spcAft>
              <a:buNone/>
            </a:pPr>
            <a:r>
              <a:rPr lang="en" sz="900" b="1">
                <a:latin typeface="Georgia"/>
                <a:ea typeface="Georgia"/>
                <a:cs typeface="Georgia"/>
                <a:sym typeface="Georgia"/>
              </a:rPr>
              <a:t>As we continue looking at these scriptures concerning the unholy trinity of Satan, the False Prophet and the Antichrist we can see that whenever the worship of the Antichrist or the Image of the Beast is mentioned; the deadly wound is also mentioned.  We can see that the deadly wound and healing of it; the image of the Beast and the Worship of the beast are all tied together and bound with a deceptive thread of counterfeit miracles.</a:t>
            </a:r>
            <a:endParaRPr sz="900" b="1">
              <a:latin typeface="Georgia"/>
              <a:ea typeface="Georgia"/>
              <a:cs typeface="Georgia"/>
              <a:sym typeface="Georgia"/>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15"/>
          <p:cNvSpPr txBox="1"/>
          <p:nvPr/>
        </p:nvSpPr>
        <p:spPr>
          <a:xfrm>
            <a:off x="1938600" y="146300"/>
            <a:ext cx="5266800" cy="12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Georgia"/>
                <a:ea typeface="Georgia"/>
                <a:cs typeface="Georgia"/>
                <a:sym typeface="Georgia"/>
              </a:rPr>
              <a:t>The Image of the Beast</a:t>
            </a:r>
            <a:endParaRPr sz="1200" b="1">
              <a:latin typeface="Georgia"/>
              <a:ea typeface="Georgia"/>
              <a:cs typeface="Georgia"/>
              <a:sym typeface="Georgia"/>
            </a:endParaRPr>
          </a:p>
          <a:p>
            <a:pPr marL="0" lvl="0" indent="0" algn="ctr" rtl="0">
              <a:spcBef>
                <a:spcPts val="300"/>
              </a:spcBef>
              <a:spcAft>
                <a:spcPts val="0"/>
              </a:spcAft>
              <a:buNone/>
            </a:pPr>
            <a:endParaRPr sz="1200" b="1">
              <a:latin typeface="Georgia"/>
              <a:ea typeface="Georgia"/>
              <a:cs typeface="Georgia"/>
              <a:sym typeface="Georgia"/>
            </a:endParaRPr>
          </a:p>
          <a:p>
            <a:pPr marL="0" lvl="0" indent="0" algn="ctr" rtl="0">
              <a:spcBef>
                <a:spcPts val="300"/>
              </a:spcBef>
              <a:spcAft>
                <a:spcPts val="0"/>
              </a:spcAft>
              <a:buNone/>
            </a:pPr>
            <a:r>
              <a:rPr lang="en" sz="1000" i="1">
                <a:latin typeface="Georgia"/>
                <a:ea typeface="Georgia"/>
                <a:cs typeface="Georgia"/>
                <a:sym typeface="Georgia"/>
              </a:rPr>
              <a:t>King Uther: “I dreamt of the Dragon”</a:t>
            </a:r>
            <a:endParaRPr sz="1000" i="1">
              <a:latin typeface="Georgia"/>
              <a:ea typeface="Georgia"/>
              <a:cs typeface="Georgia"/>
              <a:sym typeface="Georgia"/>
            </a:endParaRPr>
          </a:p>
          <a:p>
            <a:pPr marL="0" lvl="0" indent="0" algn="ctr" rtl="0">
              <a:spcBef>
                <a:spcPts val="300"/>
              </a:spcBef>
              <a:spcAft>
                <a:spcPts val="0"/>
              </a:spcAft>
              <a:buNone/>
            </a:pPr>
            <a:r>
              <a:rPr lang="en" sz="1000" i="1">
                <a:latin typeface="Georgia"/>
                <a:ea typeface="Georgia"/>
                <a:cs typeface="Georgia"/>
                <a:sym typeface="Georgia"/>
              </a:rPr>
              <a:t>Merlin: “I have awoken him. Can’t you see-all around you-the Dragon’s breath?”</a:t>
            </a:r>
            <a:endParaRPr sz="1000" i="1">
              <a:latin typeface="Georgia"/>
              <a:ea typeface="Georgia"/>
              <a:cs typeface="Georgia"/>
              <a:sym typeface="Georgia"/>
            </a:endParaRPr>
          </a:p>
          <a:p>
            <a:pPr marL="0" lvl="0" indent="0" algn="r" rtl="0">
              <a:spcBef>
                <a:spcPts val="300"/>
              </a:spcBef>
              <a:spcAft>
                <a:spcPts val="0"/>
              </a:spcAft>
              <a:buNone/>
            </a:pPr>
            <a:r>
              <a:rPr lang="en" sz="800" i="1">
                <a:latin typeface="Georgia"/>
                <a:ea typeface="Georgia"/>
                <a:cs typeface="Georgia"/>
                <a:sym typeface="Georgia"/>
              </a:rPr>
              <a:t>-Excalibur, Orion Pictures 1981; Pandemoniums Engine, Satan’s Imminent and Final Assault on the Creation of God, Dr. Thomas Horn, Defender Publishing, Crane, MO page 345</a:t>
            </a:r>
            <a:endParaRPr sz="800" i="1">
              <a:latin typeface="Georgia"/>
              <a:ea typeface="Georgia"/>
              <a:cs typeface="Georgia"/>
              <a:sym typeface="Georgia"/>
            </a:endParaRPr>
          </a:p>
          <a:p>
            <a:pPr marL="0" lvl="0" indent="0" algn="ctr" rtl="0">
              <a:spcBef>
                <a:spcPts val="300"/>
              </a:spcBef>
              <a:spcAft>
                <a:spcPts val="0"/>
              </a:spcAft>
              <a:buNone/>
            </a:pPr>
            <a:endParaRPr sz="12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757" name="Google Shape;757;p115"/>
          <p:cNvSpPr/>
          <p:nvPr/>
        </p:nvSpPr>
        <p:spPr>
          <a:xfrm>
            <a:off x="585225" y="1481350"/>
            <a:ext cx="8412600" cy="11796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Revelation 13:14 </a:t>
            </a:r>
            <a:r>
              <a:rPr lang="en" sz="1000">
                <a:latin typeface="Georgia"/>
                <a:ea typeface="Georgia"/>
                <a:cs typeface="Georgia"/>
                <a:sym typeface="Georgia"/>
              </a:rPr>
              <a:t> And deceiveth them that dwell on the earth by </a:t>
            </a:r>
            <a:r>
              <a:rPr lang="en" sz="1000" i="1">
                <a:solidFill>
                  <a:srgbClr val="545454"/>
                </a:solidFill>
                <a:latin typeface="Georgia"/>
                <a:ea typeface="Georgia"/>
                <a:cs typeface="Georgia"/>
                <a:sym typeface="Georgia"/>
              </a:rPr>
              <a:t>the means of</a:t>
            </a:r>
            <a:r>
              <a:rPr lang="en" sz="1000">
                <a:latin typeface="Georgia"/>
                <a:ea typeface="Georgia"/>
                <a:cs typeface="Georgia"/>
                <a:sym typeface="Georgia"/>
              </a:rPr>
              <a:t> those miracles which he had power to do in the sight of the beast; saying to them that dwell on the earth, that they should </a:t>
            </a:r>
            <a:r>
              <a:rPr lang="en" sz="1000" u="sng">
                <a:latin typeface="Georgia"/>
                <a:ea typeface="Georgia"/>
                <a:cs typeface="Georgia"/>
                <a:sym typeface="Georgia"/>
              </a:rPr>
              <a:t>make an image to the beast, which had the wound by a sword, and did live</a:t>
            </a:r>
            <a:endParaRPr sz="1000" u="sng">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300"/>
              </a:spcBef>
              <a:spcAft>
                <a:spcPts val="300"/>
              </a:spcAft>
              <a:buNone/>
            </a:pPr>
            <a:r>
              <a:rPr lang="en" sz="1000" b="1">
                <a:latin typeface="Georgia"/>
                <a:ea typeface="Georgia"/>
                <a:cs typeface="Georgia"/>
                <a:sym typeface="Georgia"/>
              </a:rPr>
              <a:t>Revelation 13:15 </a:t>
            </a:r>
            <a:r>
              <a:rPr lang="en" sz="1000">
                <a:latin typeface="Georgia"/>
                <a:ea typeface="Georgia"/>
                <a:cs typeface="Georgia"/>
                <a:sym typeface="Georgia"/>
              </a:rPr>
              <a:t> And he had power to </a:t>
            </a:r>
            <a:r>
              <a:rPr lang="en" sz="1000" u="sng">
                <a:latin typeface="Georgia"/>
                <a:ea typeface="Georgia"/>
                <a:cs typeface="Georgia"/>
                <a:sym typeface="Georgia"/>
              </a:rPr>
              <a:t>give life unto the image of the beast</a:t>
            </a:r>
            <a:r>
              <a:rPr lang="en" sz="1000">
                <a:latin typeface="Georgia"/>
                <a:ea typeface="Georgia"/>
                <a:cs typeface="Georgia"/>
                <a:sym typeface="Georgia"/>
              </a:rPr>
              <a:t>, that the image of the beast should both </a:t>
            </a:r>
            <a:r>
              <a:rPr lang="en" sz="1000" u="sng">
                <a:latin typeface="Georgia"/>
                <a:ea typeface="Georgia"/>
                <a:cs typeface="Georgia"/>
                <a:sym typeface="Georgia"/>
              </a:rPr>
              <a:t>speak</a:t>
            </a:r>
            <a:r>
              <a:rPr lang="en" sz="1000">
                <a:latin typeface="Georgia"/>
                <a:ea typeface="Georgia"/>
                <a:cs typeface="Georgia"/>
                <a:sym typeface="Georgia"/>
              </a:rPr>
              <a:t>, and cause that as many as would not worship the image of the beast should be killed. </a:t>
            </a:r>
            <a:endParaRPr sz="1000">
              <a:latin typeface="Georgia"/>
              <a:ea typeface="Georgia"/>
              <a:cs typeface="Georgia"/>
              <a:sym typeface="Georgia"/>
            </a:endParaRPr>
          </a:p>
        </p:txBody>
      </p:sp>
      <p:sp>
        <p:nvSpPr>
          <p:cNvPr id="758" name="Google Shape;758;p115"/>
          <p:cNvSpPr txBox="1"/>
          <p:nvPr/>
        </p:nvSpPr>
        <p:spPr>
          <a:xfrm>
            <a:off x="608175" y="2999350"/>
            <a:ext cx="8366700" cy="160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Georgia"/>
                <a:ea typeface="Georgia"/>
                <a:cs typeface="Georgia"/>
                <a:sym typeface="Georgia"/>
              </a:rPr>
              <a:t>I</a:t>
            </a:r>
            <a:r>
              <a:rPr lang="en" sz="900" b="1">
                <a:latin typeface="Georgia"/>
                <a:ea typeface="Georgia"/>
                <a:cs typeface="Georgia"/>
                <a:sym typeface="Georgia"/>
              </a:rPr>
              <a:t>t is interesting that once the image of the beast is created it appears to become synonymous with the beast\Antichrist (Rev. 13:15; 14:9, 11; 15:2; 16:2 ;)</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Rev. 13:15 – “worship the image of the beast”</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Rev.14:9 – “If any man worship the beast and his image”</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Rev. 14:11 – “who worship the beast and his image,”</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Rev. 15:2 - “victory over the beast, and over his image,”</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Rev.16:2 – “and upon them which worshipped his image.”</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Rev. 19:20 – “and them that worshipped his image.”</a:t>
            </a:r>
            <a:endParaRPr sz="900" b="1">
              <a:latin typeface="Georgia"/>
              <a:ea typeface="Georgia"/>
              <a:cs typeface="Georgia"/>
              <a:sym typeface="Georgia"/>
            </a:endParaRPr>
          </a:p>
          <a:p>
            <a:pPr marL="0" lvl="0" indent="0" algn="l" rtl="0">
              <a:spcBef>
                <a:spcPts val="300"/>
              </a:spcBef>
              <a:spcAft>
                <a:spcPts val="300"/>
              </a:spcAft>
              <a:buNone/>
            </a:pPr>
            <a:r>
              <a:rPr lang="en" sz="900" b="1">
                <a:latin typeface="Georgia"/>
                <a:ea typeface="Georgia"/>
                <a:cs typeface="Georgia"/>
                <a:sym typeface="Georgia"/>
              </a:rPr>
              <a:t>Rev. 20:4 – “which had not worshipped the beast, neither his image,”</a:t>
            </a:r>
            <a:endParaRPr sz="900" b="1">
              <a:latin typeface="Georgia"/>
              <a:ea typeface="Georgia"/>
              <a:cs typeface="Georgia"/>
              <a:sym typeface="Georgia"/>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16"/>
          <p:cNvSpPr txBox="1"/>
          <p:nvPr/>
        </p:nvSpPr>
        <p:spPr>
          <a:xfrm>
            <a:off x="342900" y="521225"/>
            <a:ext cx="8458200" cy="15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The word life in Rev. 13:15 is translated from the Greek word – pneuma - pnyoo'-mah</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From Strong’s G4154; a current of air, that is, breath (blast) or a breeze; by analogy or figuratively a spirit, that is, (human) the rational soul, (by implication) vital principle, mental disposition, etc., or (superhuman) an angel, daemon, or (divine) God, Christ’s spirit, the Holy spirit: - ghost, life, spirit (-ual, -ually), mind. Compare G5590.</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 word life is also translated from the Hebrew word - chay -khah'ee in Genesis 2:7</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From Strong’s H2421; alive; hence raw (flesh); fresh (plant, water, year), strong; also (as noun, especially in the feminine singular and masculine plural) life (or living thing), whether literally or figuratively: -    + age, alive, appetite, (wild) beast, company, congregation, life (-time), live (-ly), living (creature, thing), maintenance, + merry, multitude, + (be) old, quick, raw, running, springing, troop.</a:t>
            </a:r>
            <a:endParaRPr sz="9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764" name="Google Shape;764;p116"/>
          <p:cNvSpPr txBox="1"/>
          <p:nvPr/>
        </p:nvSpPr>
        <p:spPr>
          <a:xfrm>
            <a:off x="109725" y="109750"/>
            <a:ext cx="2414100" cy="32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The Image of the Beast</a:t>
            </a:r>
            <a:endParaRPr sz="10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765" name="Google Shape;765;p116"/>
          <p:cNvSpPr/>
          <p:nvPr/>
        </p:nvSpPr>
        <p:spPr>
          <a:xfrm>
            <a:off x="342900" y="2240275"/>
            <a:ext cx="84582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Genesis 2:7 </a:t>
            </a:r>
            <a:r>
              <a:rPr lang="en" sz="1000">
                <a:latin typeface="Georgia"/>
                <a:ea typeface="Georgia"/>
                <a:cs typeface="Georgia"/>
                <a:sym typeface="Georgia"/>
              </a:rPr>
              <a:t> And the LORD God formed man </a:t>
            </a:r>
            <a:r>
              <a:rPr lang="en" sz="1000" i="1">
                <a:solidFill>
                  <a:srgbClr val="545454"/>
                </a:solidFill>
                <a:latin typeface="Georgia"/>
                <a:ea typeface="Georgia"/>
                <a:cs typeface="Georgia"/>
                <a:sym typeface="Georgia"/>
              </a:rPr>
              <a:t>of</a:t>
            </a:r>
            <a:r>
              <a:rPr lang="en" sz="1000">
                <a:latin typeface="Georgia"/>
                <a:ea typeface="Georgia"/>
                <a:cs typeface="Georgia"/>
                <a:sym typeface="Georgia"/>
              </a:rPr>
              <a:t> the dust of the ground, and breathed into his nostrils the breath </a:t>
            </a:r>
            <a:r>
              <a:rPr lang="en" sz="1000" u="sng">
                <a:latin typeface="Georgia"/>
                <a:ea typeface="Georgia"/>
                <a:cs typeface="Georgia"/>
                <a:sym typeface="Georgia"/>
              </a:rPr>
              <a:t>of life</a:t>
            </a:r>
            <a:r>
              <a:rPr lang="en" sz="1000">
                <a:latin typeface="Georgia"/>
                <a:ea typeface="Georgia"/>
                <a:cs typeface="Georgia"/>
                <a:sym typeface="Georgia"/>
              </a:rPr>
              <a:t>; and man became a living soul. </a:t>
            </a:r>
            <a:endParaRPr sz="1000">
              <a:latin typeface="Georgia"/>
              <a:ea typeface="Georgia"/>
              <a:cs typeface="Georgia"/>
              <a:sym typeface="Georgia"/>
            </a:endParaRPr>
          </a:p>
          <a:p>
            <a:pPr marL="0" lvl="0" indent="0" algn="l" rtl="0">
              <a:spcBef>
                <a:spcPts val="300"/>
              </a:spcBef>
              <a:spcAft>
                <a:spcPts val="0"/>
              </a:spcAft>
              <a:buNone/>
            </a:pPr>
            <a:endParaRPr/>
          </a:p>
        </p:txBody>
      </p:sp>
      <p:sp>
        <p:nvSpPr>
          <p:cNvPr id="766" name="Google Shape;766;p116"/>
          <p:cNvSpPr txBox="1"/>
          <p:nvPr/>
        </p:nvSpPr>
        <p:spPr>
          <a:xfrm>
            <a:off x="452575" y="3273525"/>
            <a:ext cx="8339400" cy="140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900">
                <a:latin typeface="Georgia"/>
                <a:ea typeface="Georgia"/>
                <a:cs typeface="Georgia"/>
                <a:sym typeface="Georgia"/>
              </a:rPr>
              <a:t>Both instances the word life indicates to be alive, living thing, spirit, and rational soul.  It particularly indicates in </a:t>
            </a:r>
            <a:r>
              <a:rPr lang="en" sz="900" b="1">
                <a:latin typeface="Georgia"/>
                <a:ea typeface="Georgia"/>
                <a:cs typeface="Georgia"/>
                <a:sym typeface="Georgia"/>
              </a:rPr>
              <a:t>Rev. 13:15</a:t>
            </a:r>
            <a:r>
              <a:rPr lang="en" sz="900">
                <a:latin typeface="Georgia"/>
                <a:ea typeface="Georgia"/>
                <a:cs typeface="Georgia"/>
                <a:sym typeface="Georgia"/>
              </a:rPr>
              <a:t> a spirit, rational soul.  We know that the Image is capable of speaking and thus must understand language and have cognitive skills capable of speech and storing a vocabulary.  Also this Image of the beast “</a:t>
            </a:r>
            <a:r>
              <a:rPr lang="en" sz="900" b="1">
                <a:latin typeface="Georgia"/>
                <a:ea typeface="Georgia"/>
                <a:cs typeface="Georgia"/>
                <a:sym typeface="Georgia"/>
              </a:rPr>
              <a:t>should </a:t>
            </a:r>
            <a:r>
              <a:rPr lang="en" sz="900" b="1" u="sng">
                <a:latin typeface="Georgia"/>
                <a:ea typeface="Georgia"/>
                <a:cs typeface="Georgia"/>
                <a:sym typeface="Georgia"/>
              </a:rPr>
              <a:t>both </a:t>
            </a:r>
            <a:r>
              <a:rPr lang="en" sz="900" b="1">
                <a:latin typeface="Georgia"/>
                <a:ea typeface="Georgia"/>
                <a:cs typeface="Georgia"/>
                <a:sym typeface="Georgia"/>
              </a:rPr>
              <a:t>speak and cause that as many as would not worship the image of the beast should be killed</a:t>
            </a:r>
            <a:r>
              <a:rPr lang="en" sz="900">
                <a:latin typeface="Georgia"/>
                <a:ea typeface="Georgia"/>
                <a:cs typeface="Georgia"/>
                <a:sym typeface="Georgia"/>
              </a:rPr>
              <a:t>” notice that the image can BOTH ‘speak and cause’.  The speech of the Image will have power and it will cause those who hear it to obey it; there will be power in its speech and it will carry the authority of the beast.</a:t>
            </a:r>
            <a:endParaRPr sz="900">
              <a:latin typeface="Georgia"/>
              <a:ea typeface="Georgia"/>
              <a:cs typeface="Georgia"/>
              <a:sym typeface="Georgia"/>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17"/>
          <p:cNvSpPr txBox="1"/>
          <p:nvPr/>
        </p:nvSpPr>
        <p:spPr>
          <a:xfrm>
            <a:off x="2093975" y="411475"/>
            <a:ext cx="52668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772" name="Google Shape;772;p117"/>
          <p:cNvSpPr txBox="1"/>
          <p:nvPr/>
        </p:nvSpPr>
        <p:spPr>
          <a:xfrm>
            <a:off x="82475" y="89575"/>
            <a:ext cx="2011500" cy="32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The Image of the Beast</a:t>
            </a:r>
            <a:endParaRPr sz="10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773" name="Google Shape;773;p117"/>
          <p:cNvSpPr txBox="1"/>
          <p:nvPr/>
        </p:nvSpPr>
        <p:spPr>
          <a:xfrm>
            <a:off x="256025" y="694950"/>
            <a:ext cx="8613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This begs the question; has the image of the beast replaced the Antichrist, and is this but a counterfeit miracle and an allusion of a healing and resurrection?  This leads to another question which may not be consistent with the presumption that the Image replaces the Antichrist; this conundrum arises from Revelation 19:20</a:t>
            </a:r>
            <a:endParaRPr sz="900" b="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774" name="Google Shape;774;p117"/>
          <p:cNvSpPr/>
          <p:nvPr/>
        </p:nvSpPr>
        <p:spPr>
          <a:xfrm>
            <a:off x="224075" y="1472250"/>
            <a:ext cx="8613600" cy="1596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Revelation 19:20</a:t>
            </a:r>
            <a:r>
              <a:rPr lang="en" sz="1000">
                <a:latin typeface="Georgia"/>
                <a:ea typeface="Georgia"/>
                <a:cs typeface="Georgia"/>
                <a:sym typeface="Georgia"/>
              </a:rPr>
              <a:t>  And the </a:t>
            </a:r>
            <a:r>
              <a:rPr lang="en" sz="1000" u="sng">
                <a:latin typeface="Georgia"/>
                <a:ea typeface="Georgia"/>
                <a:cs typeface="Georgia"/>
                <a:sym typeface="Georgia"/>
              </a:rPr>
              <a:t>beast was taken,</a:t>
            </a:r>
            <a:r>
              <a:rPr lang="en" sz="1000">
                <a:latin typeface="Georgia"/>
                <a:ea typeface="Georgia"/>
                <a:cs typeface="Georgia"/>
                <a:sym typeface="Georgia"/>
              </a:rPr>
              <a:t> and with him </a:t>
            </a:r>
            <a:r>
              <a:rPr lang="en" sz="1000" u="sng">
                <a:latin typeface="Georgia"/>
                <a:ea typeface="Georgia"/>
                <a:cs typeface="Georgia"/>
                <a:sym typeface="Georgia"/>
              </a:rPr>
              <a:t>the false prophet</a:t>
            </a:r>
            <a:r>
              <a:rPr lang="en" sz="1000">
                <a:latin typeface="Georgia"/>
                <a:ea typeface="Georgia"/>
                <a:cs typeface="Georgia"/>
                <a:sym typeface="Georgia"/>
              </a:rPr>
              <a:t> that wrought miracles before him, with which he deceived them that had received the mark of the beast, and them that worshipped his image. These </a:t>
            </a:r>
            <a:r>
              <a:rPr lang="en" sz="1000" u="sng">
                <a:latin typeface="Georgia"/>
                <a:ea typeface="Georgia"/>
                <a:cs typeface="Georgia"/>
                <a:sym typeface="Georgia"/>
              </a:rPr>
              <a:t>both were cast alive</a:t>
            </a:r>
            <a:r>
              <a:rPr lang="en" sz="1000">
                <a:latin typeface="Georgia"/>
                <a:ea typeface="Georgia"/>
                <a:cs typeface="Georgia"/>
                <a:sym typeface="Georgia"/>
              </a:rPr>
              <a:t> into a lake of fire burning with brimstone. </a:t>
            </a:r>
            <a:endParaRPr sz="1000">
              <a:latin typeface="Georgia"/>
              <a:ea typeface="Georgia"/>
              <a:cs typeface="Georgia"/>
              <a:sym typeface="Georgia"/>
            </a:endParaRPr>
          </a:p>
          <a:p>
            <a:pPr marL="0" lvl="0" indent="0" algn="l" rtl="0">
              <a:spcBef>
                <a:spcPts val="300"/>
              </a:spcBef>
              <a:spcAft>
                <a:spcPts val="0"/>
              </a:spcAft>
              <a:buNone/>
            </a:pPr>
            <a:endParaRPr/>
          </a:p>
        </p:txBody>
      </p:sp>
      <p:sp>
        <p:nvSpPr>
          <p:cNvPr id="775" name="Google Shape;775;p117"/>
          <p:cNvSpPr txBox="1"/>
          <p:nvPr/>
        </p:nvSpPr>
        <p:spPr>
          <a:xfrm>
            <a:off x="287975" y="3511275"/>
            <a:ext cx="85497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Since Rev. 13:14 the Beast and Image are always mentioned together especially in worship; but now when it comes to the judgment only the false prophet and the antichrist are thrown into the lake of fire.  What has happened to the Image?  Where did it go or is it synonymous with the Antichrist; did they become one?</a:t>
            </a:r>
            <a:endParaRPr sz="9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18"/>
          <p:cNvSpPr txBox="1"/>
          <p:nvPr/>
        </p:nvSpPr>
        <p:spPr>
          <a:xfrm>
            <a:off x="274350" y="109725"/>
            <a:ext cx="2532900" cy="31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1000" b="1">
                <a:latin typeface="Georgia"/>
                <a:ea typeface="Georgia"/>
                <a:cs typeface="Georgia"/>
                <a:sym typeface="Georgia"/>
              </a:rPr>
              <a:t>The Image of the Beast</a:t>
            </a:r>
            <a:endParaRPr sz="1000" b="1">
              <a:latin typeface="Georgia"/>
              <a:ea typeface="Georgia"/>
              <a:cs typeface="Georgia"/>
              <a:sym typeface="Georgia"/>
            </a:endParaRPr>
          </a:p>
        </p:txBody>
      </p:sp>
      <p:sp>
        <p:nvSpPr>
          <p:cNvPr id="781" name="Google Shape;781;p118"/>
          <p:cNvSpPr txBox="1"/>
          <p:nvPr/>
        </p:nvSpPr>
        <p:spPr>
          <a:xfrm>
            <a:off x="274350" y="534749"/>
            <a:ext cx="8595300" cy="11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There seems to be two prominent thoughts on this image and what it is; both thoughts and theories warrant further study.</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1.) ANTICHRIST’S IMAGE with ARTIFICIAL INTELLIGENCE (AI)</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So what is life?  Seems a strange question to ask; but today in this climate of technological and biological evolution and as the breath of the dragon is all around us in this generation of the Antichrist; the definition of life is not as clearly defined as it once was; except for the Christian who knows what life is and where it comes from:</a:t>
            </a:r>
            <a:endParaRPr sz="900" b="1">
              <a:latin typeface="Georgia"/>
              <a:ea typeface="Georgia"/>
              <a:cs typeface="Georgia"/>
              <a:sym typeface="Georgia"/>
            </a:endParaRPr>
          </a:p>
          <a:p>
            <a:pPr marL="0" lvl="0" indent="0" algn="l" rtl="0">
              <a:spcBef>
                <a:spcPts val="300"/>
              </a:spcBef>
              <a:spcAft>
                <a:spcPts val="300"/>
              </a:spcAft>
              <a:buNone/>
            </a:pPr>
            <a:endParaRPr sz="900" b="1">
              <a:latin typeface="Georgia"/>
              <a:ea typeface="Georgia"/>
              <a:cs typeface="Georgia"/>
              <a:sym typeface="Georgia"/>
            </a:endParaRPr>
          </a:p>
        </p:txBody>
      </p:sp>
      <p:sp>
        <p:nvSpPr>
          <p:cNvPr id="782" name="Google Shape;782;p118"/>
          <p:cNvSpPr/>
          <p:nvPr/>
        </p:nvSpPr>
        <p:spPr>
          <a:xfrm>
            <a:off x="315525" y="1709850"/>
            <a:ext cx="8595300" cy="10974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Genesis 1:27</a:t>
            </a:r>
            <a:r>
              <a:rPr lang="en" sz="1000">
                <a:latin typeface="Georgia"/>
                <a:ea typeface="Georgia"/>
                <a:cs typeface="Georgia"/>
                <a:sym typeface="Georgia"/>
              </a:rPr>
              <a:t> So God created man in his own image, in the image of God created he him; male and female created he them. </a:t>
            </a:r>
            <a:endParaRPr sz="1000">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Genesis 2:7 </a:t>
            </a:r>
            <a:r>
              <a:rPr lang="en" sz="1000">
                <a:latin typeface="Georgia"/>
                <a:ea typeface="Georgia"/>
                <a:cs typeface="Georgia"/>
                <a:sym typeface="Georgia"/>
              </a:rPr>
              <a:t> And the LORD God formed man </a:t>
            </a:r>
            <a:r>
              <a:rPr lang="en" sz="1000" i="1">
                <a:solidFill>
                  <a:srgbClr val="545454"/>
                </a:solidFill>
                <a:latin typeface="Georgia"/>
                <a:ea typeface="Georgia"/>
                <a:cs typeface="Georgia"/>
                <a:sym typeface="Georgia"/>
              </a:rPr>
              <a:t>of</a:t>
            </a:r>
            <a:r>
              <a:rPr lang="en" sz="1000">
                <a:latin typeface="Georgia"/>
                <a:ea typeface="Georgia"/>
                <a:cs typeface="Georgia"/>
                <a:sym typeface="Georgia"/>
              </a:rPr>
              <a:t> the dust of the ground, and breathed into his nostrils the breath of life; and man became a living soul. </a:t>
            </a:r>
            <a:endParaRPr sz="1000">
              <a:latin typeface="Georgia"/>
              <a:ea typeface="Georgia"/>
              <a:cs typeface="Georgia"/>
              <a:sym typeface="Georgia"/>
            </a:endParaRPr>
          </a:p>
          <a:p>
            <a:pPr marL="0" lvl="0" indent="0" algn="l" rtl="0">
              <a:spcBef>
                <a:spcPts val="300"/>
              </a:spcBef>
              <a:spcAft>
                <a:spcPts val="0"/>
              </a:spcAft>
              <a:buNone/>
            </a:pPr>
            <a:endParaRPr/>
          </a:p>
        </p:txBody>
      </p:sp>
      <p:sp>
        <p:nvSpPr>
          <p:cNvPr id="783" name="Google Shape;783;p118"/>
          <p:cNvSpPr txBox="1"/>
          <p:nvPr/>
        </p:nvSpPr>
        <p:spPr>
          <a:xfrm>
            <a:off x="219450" y="2926075"/>
            <a:ext cx="8650200" cy="20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The world seems to struggle with this question of life and as we advance into the Generation of the Antichrist more vain imaginations will take hold upon the conscience of mankind.</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“What is Life?” Evolution of Robots is Causing Scientists to Question 07/01/08</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“One of Brooks’s long time goals has been to create a robot so ‘alive’ that you feel bad about switching it off.  Brooks pioneered the movement that teaching robots how to learn was more sensible than trying to program them to automatically do complex things, such as walk.  Brooks work has evolved around artificial intelligence (AI) systems that learn to do things in a ‘natural’ process like a human baby does.  This approach has come to be known as ‘embodied intelligence’.  – </a:t>
            </a:r>
            <a:r>
              <a:rPr lang="en" sz="800" i="1">
                <a:latin typeface="Georgia"/>
                <a:ea typeface="Georgia"/>
                <a:cs typeface="Georgia"/>
                <a:sym typeface="Georgia"/>
              </a:rPr>
              <a:t>Rebecca Sato “What is Life? Evolution of Robots is Causing Scientists to Question.” The Daily Galaxy July 1, 2008 http:www.dailygalaxy.com/my_webblog/2008/07/what-is-life-ev.html. Pandemoniums Engine, Satan’s Imminent and Final Assault on the Creation of God, Dr. Thomas Horn, Defender Publishing, Crane, MO page 282.</a:t>
            </a:r>
            <a:endParaRPr sz="800" i="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So just what is artificial intelligence or AI?  Let us look at some definitions of some terms that might help us understand this belief of the image of the beast as being of artificial intelligence.</a:t>
            </a:r>
            <a:endParaRPr sz="9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19"/>
          <p:cNvSpPr txBox="1"/>
          <p:nvPr/>
        </p:nvSpPr>
        <p:spPr>
          <a:xfrm>
            <a:off x="82300" y="91450"/>
            <a:ext cx="17100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Image of the Beast</a:t>
            </a:r>
            <a:endParaRPr sz="10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789" name="Google Shape;789;p119"/>
          <p:cNvSpPr txBox="1"/>
          <p:nvPr/>
        </p:nvSpPr>
        <p:spPr>
          <a:xfrm>
            <a:off x="3721600" y="1079000"/>
            <a:ext cx="9300" cy="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790" name="Google Shape;790;p119"/>
          <p:cNvSpPr txBox="1"/>
          <p:nvPr/>
        </p:nvSpPr>
        <p:spPr>
          <a:xfrm>
            <a:off x="182875" y="491900"/>
            <a:ext cx="8696100" cy="43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CC0000"/>
                </a:solidFill>
                <a:latin typeface="Georgia"/>
                <a:ea typeface="Georgia"/>
                <a:cs typeface="Georgia"/>
                <a:sym typeface="Georgia"/>
              </a:rPr>
              <a:t>AI</a:t>
            </a:r>
            <a:endParaRPr sz="900" b="1">
              <a:solidFill>
                <a:srgbClr val="CC0000"/>
              </a:solidFill>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“In computer science, artificial intelligence (AI), sometimes called machine intelligence, is intelligence demonstrated by machines, in contrast to the natural intelligence displayed by humans. Colloquially, the term "artificial intelligence" is often used to describe machines (or computers) that mimic "cognitive" functions that humans associate with the human mind, such as "learning" and "problem solving"</a:t>
            </a:r>
            <a:r>
              <a:rPr lang="en" sz="900">
                <a:latin typeface="Georgia"/>
                <a:ea typeface="Georgia"/>
                <a:cs typeface="Georgia"/>
                <a:sym typeface="Georgia"/>
              </a:rPr>
              <a:t>. - </a:t>
            </a:r>
            <a:r>
              <a:rPr lang="en" sz="900" i="1">
                <a:latin typeface="Georgia"/>
                <a:ea typeface="Georgia"/>
                <a:cs typeface="Georgia"/>
                <a:sym typeface="Georgia"/>
              </a:rPr>
              <a:t>Russell, Stuart J.; Norvig, Peter (2009). Artificial Intelligence: A Modern Approach (3rd ed.). Upper Saddle River, New Jersey: Prentice Hall. ISBN</a:t>
            </a:r>
            <a:endParaRPr sz="900" i="1">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Artificial intelligence can be classified into three different types of systems: analytical, human-inspired, and humanized artificial intelligence.[7] </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⇒Analytical AI has only characteristics consistent with cognitive intelligence; generating a cognitive representation of the world and using learning based on past experience to inform future decisions. </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⇒Human-inspired AI has elements from cognitive and emotional intelligence; understanding human emotions, in addition to cognitive elements, and considering them in their decision making. </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⇒Humanized AI shows characteristics of all types of competencies (i.e., cognitive, emotional, and social intelligence), is able to be self-conscious and is self-aware in interactions. </a:t>
            </a:r>
            <a:r>
              <a:rPr lang="en" sz="900">
                <a:latin typeface="Georgia"/>
                <a:ea typeface="Georgia"/>
                <a:cs typeface="Georgia"/>
                <a:sym typeface="Georgia"/>
              </a:rPr>
              <a:t>- </a:t>
            </a:r>
            <a:r>
              <a:rPr lang="en" sz="900" i="1">
                <a:latin typeface="Georgia"/>
                <a:ea typeface="Georgia"/>
                <a:cs typeface="Georgia"/>
                <a:sym typeface="Georgia"/>
              </a:rPr>
              <a:t>Kaplan Andreas; Michael Haenlein (2018) Siri, Siri in my Hand, who's the Fairest in the Land? On the Interpretations, Illustrations and Implications of Artificial Intelligence, Business Horizons, 62(1)</a:t>
            </a:r>
            <a:endParaRPr sz="900" i="1">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300"/>
              </a:spcBef>
              <a:spcAft>
                <a:spcPts val="0"/>
              </a:spcAft>
              <a:buNone/>
            </a:pPr>
            <a:r>
              <a:rPr lang="en" sz="900" b="1">
                <a:solidFill>
                  <a:srgbClr val="CC0000"/>
                </a:solidFill>
                <a:latin typeface="Georgia"/>
                <a:ea typeface="Georgia"/>
                <a:cs typeface="Georgia"/>
                <a:sym typeface="Georgia"/>
              </a:rPr>
              <a:t>CYBORG</a:t>
            </a:r>
            <a:endParaRPr sz="900" b="1">
              <a:solidFill>
                <a:srgbClr val="CC0000"/>
              </a:solidFill>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A cyborg (/</a:t>
            </a:r>
            <a:r>
              <a:rPr lang="en" sz="900" b="1">
                <a:latin typeface="Times New Roman"/>
                <a:ea typeface="Times New Roman"/>
                <a:cs typeface="Times New Roman"/>
                <a:sym typeface="Times New Roman"/>
              </a:rPr>
              <a:t>ˈ</a:t>
            </a:r>
            <a:r>
              <a:rPr lang="en" sz="900" b="1">
                <a:latin typeface="Georgia"/>
                <a:ea typeface="Georgia"/>
                <a:cs typeface="Georgia"/>
                <a:sym typeface="Georgia"/>
              </a:rPr>
              <a:t>sa</a:t>
            </a:r>
            <a:r>
              <a:rPr lang="en" sz="900" b="1">
                <a:latin typeface="Times New Roman"/>
                <a:ea typeface="Times New Roman"/>
                <a:cs typeface="Times New Roman"/>
                <a:sym typeface="Times New Roman"/>
              </a:rPr>
              <a:t>ɪ</a:t>
            </a:r>
            <a:r>
              <a:rPr lang="en" sz="900" b="1">
                <a:latin typeface="Georgia"/>
                <a:ea typeface="Georgia"/>
                <a:cs typeface="Georgia"/>
                <a:sym typeface="Georgia"/>
              </a:rPr>
              <a:t>b</a:t>
            </a:r>
            <a:r>
              <a:rPr lang="en" sz="900" b="1">
                <a:latin typeface="Times New Roman"/>
                <a:ea typeface="Times New Roman"/>
                <a:cs typeface="Times New Roman"/>
                <a:sym typeface="Times New Roman"/>
              </a:rPr>
              <a:t>ɔː</a:t>
            </a:r>
            <a:r>
              <a:rPr lang="en" sz="900" b="1">
                <a:latin typeface="Georgia"/>
                <a:ea typeface="Georgia"/>
                <a:cs typeface="Georgia"/>
                <a:sym typeface="Georgia"/>
              </a:rPr>
              <a:t>r</a:t>
            </a:r>
            <a:r>
              <a:rPr lang="en" sz="900" b="1">
                <a:latin typeface="Times New Roman"/>
                <a:ea typeface="Times New Roman"/>
                <a:cs typeface="Times New Roman"/>
                <a:sym typeface="Times New Roman"/>
              </a:rPr>
              <a:t>ɡ</a:t>
            </a:r>
            <a:r>
              <a:rPr lang="en" sz="900" b="1">
                <a:latin typeface="Georgia"/>
                <a:ea typeface="Georgia"/>
                <a:cs typeface="Georgia"/>
                <a:sym typeface="Georgia"/>
              </a:rPr>
              <a:t>/), short for "cybernetic organism", is a being with both organic and bio mechatronic body parts. The term was coined in 1960 by Manfred Clynes and Nathan S. Kline. </a:t>
            </a:r>
            <a:r>
              <a:rPr lang="en" sz="900">
                <a:latin typeface="Georgia"/>
                <a:ea typeface="Georgia"/>
                <a:cs typeface="Georgia"/>
                <a:sym typeface="Georgia"/>
              </a:rPr>
              <a:t>-  </a:t>
            </a:r>
            <a:r>
              <a:rPr lang="en" sz="900" i="1">
                <a:latin typeface="Georgia"/>
                <a:ea typeface="Georgia"/>
                <a:cs typeface="Georgia"/>
                <a:sym typeface="Georgia"/>
              </a:rPr>
              <a:t>Cyborgs and Space, in Astronautics (September 1960), by Manfred E. Clynes and American scientist and researcher Nathan S. Kline.</a:t>
            </a:r>
            <a:endParaRPr sz="900" i="1">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300"/>
              </a:spcBef>
              <a:spcAft>
                <a:spcPts val="0"/>
              </a:spcAft>
              <a:buNone/>
            </a:pPr>
            <a:r>
              <a:rPr lang="en" sz="900" b="1">
                <a:solidFill>
                  <a:srgbClr val="CC0000"/>
                </a:solidFill>
                <a:latin typeface="Georgia"/>
                <a:ea typeface="Georgia"/>
                <a:cs typeface="Georgia"/>
                <a:sym typeface="Georgia"/>
              </a:rPr>
              <a:t>ANDROID</a:t>
            </a:r>
            <a:endParaRPr sz="900" b="1">
              <a:solidFill>
                <a:srgbClr val="CC0000"/>
              </a:solidFill>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Android (from Late Greek androeidēs - manlike; see andro- , -oid) is a robot resembling a human being (frequently, though not necessarily a very close, ideally undistinguishable resemblance is implied</a:t>
            </a:r>
            <a:r>
              <a:rPr lang="en" sz="900">
                <a:latin typeface="Georgia"/>
                <a:ea typeface="Georgia"/>
                <a:cs typeface="Georgia"/>
                <a:sym typeface="Georgia"/>
              </a:rPr>
              <a:t> -</a:t>
            </a:r>
            <a:r>
              <a:rPr lang="en" sz="900" i="1">
                <a:latin typeface="Georgia"/>
                <a:ea typeface="Georgia"/>
                <a:cs typeface="Georgia"/>
                <a:sym typeface="Georgia"/>
              </a:rPr>
              <a:t>https://scifi.stackexchange.com/questions/11000/whats-the-difference-between-cyborgs-and-androids</a:t>
            </a:r>
            <a:endParaRPr sz="900" i="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795" name="Google Shape;795;p120" descr="Robotics is finally reaching the mainstream and androids - humanlike robots - are everywhere at SXSW  Experts believe humanlike robots are the key to smoothing communication between humans and computers, and realizing a dream of compassionate robots that help invent the future of life.&#10;» Subscribe to CNBC: http://cnb.cx/SubscribeCNBC&#10;&#10;About CNBC: From 'Wall Street' to 'Main Street' to award winning original documentaries and Reality TV series, CNBC has you covered. Experience special sneak peeks of your favorite shows, exclusive video and more.&#10;&#10;Connect with CNBC News Online&#10;Get the latest news: http://www.cnbc.com/&#10;Find CNBC News on Facebook: http://cnb.cx/LikeCNBC&#10;Follow CNBC News on Twitter: http://cnb.cx/FollowCNBC&#10;Follow CNBC News on Google+: http://cnb.cx/PlusCNBC&#10;Follow CNBC News on Instagram: http://cnb.cx/InstagramCNBC&#10;&#10;Hot Robot At SXSW Says She Wants To Destroy Humans | The Pulse | CNBC" title="Hot Robot At SXSW Says She Wants To Destroy Humans | The Pulse">
            <a:hlinkClick r:id="rId3"/>
          </p:cNvPr>
          <p:cNvPicPr preferRelativeResize="0"/>
          <p:nvPr/>
        </p:nvPicPr>
        <p:blipFill>
          <a:blip r:embed="rId4">
            <a:alphaModFix/>
          </a:blip>
          <a:stretch>
            <a:fillRect/>
          </a:stretch>
        </p:blipFill>
        <p:spPr>
          <a:xfrm>
            <a:off x="2017775" y="1002775"/>
            <a:ext cx="4572000" cy="3429000"/>
          </a:xfrm>
          <a:prstGeom prst="rect">
            <a:avLst/>
          </a:prstGeom>
          <a:noFill/>
          <a:ln>
            <a:noFill/>
          </a:ln>
        </p:spPr>
      </p:pic>
      <p:sp>
        <p:nvSpPr>
          <p:cNvPr id="796" name="Google Shape;796;p120"/>
          <p:cNvSpPr txBox="1"/>
          <p:nvPr/>
        </p:nvSpPr>
        <p:spPr>
          <a:xfrm>
            <a:off x="2017775" y="284050"/>
            <a:ext cx="4572000" cy="50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ato"/>
                <a:ea typeface="Lato"/>
                <a:cs typeface="Lato"/>
                <a:sym typeface="Lato"/>
              </a:rPr>
              <a:t>Sophia</a:t>
            </a:r>
            <a:endParaRPr b="1">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5"/>
                                        </p:tgtEl>
                                        <p:attrNameLst>
                                          <p:attrName>style.visibility</p:attrName>
                                        </p:attrNameLst>
                                      </p:cBhvr>
                                      <p:to>
                                        <p:strVal val="visible"/>
                                      </p:to>
                                    </p:set>
                                    <p:animEffect transition="in" filter="fade">
                                      <p:cBhvr>
                                        <p:cTn id="7" dur="1000"/>
                                        <p:tgtEl>
                                          <p:spTgt spid="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pic>
        <p:nvPicPr>
          <p:cNvPr id="801" name="Google Shape;801;p121" descr="Our whole crew got together to celebrate the start of what we hope will be a happier year:  Happy New Year from all of us at Boston Dynamics.  www.BostonDynamics.com." title="Do You Love Me?">
            <a:hlinkClick r:id="rId3"/>
          </p:cNvPr>
          <p:cNvPicPr preferRelativeResize="0"/>
          <p:nvPr/>
        </p:nvPicPr>
        <p:blipFill>
          <a:blip r:embed="rId4">
            <a:alphaModFix/>
          </a:blip>
          <a:stretch>
            <a:fillRect/>
          </a:stretch>
        </p:blipFill>
        <p:spPr>
          <a:xfrm>
            <a:off x="2286000" y="792475"/>
            <a:ext cx="4572000" cy="3429000"/>
          </a:xfrm>
          <a:prstGeom prst="rect">
            <a:avLst/>
          </a:prstGeom>
          <a:noFill/>
          <a:ln>
            <a:noFill/>
          </a:ln>
        </p:spPr>
      </p:pic>
      <p:sp>
        <p:nvSpPr>
          <p:cNvPr id="802" name="Google Shape;802;p121"/>
          <p:cNvSpPr txBox="1"/>
          <p:nvPr/>
        </p:nvSpPr>
        <p:spPr>
          <a:xfrm>
            <a:off x="2286100" y="236225"/>
            <a:ext cx="4572000" cy="4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ato"/>
                <a:ea typeface="Lato"/>
                <a:cs typeface="Lato"/>
                <a:sym typeface="Lato"/>
              </a:rPr>
              <a:t>Boston Dynamics - Atlas, Spot, and Handle</a:t>
            </a:r>
            <a:endParaRPr b="1">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1"/>
                                        </p:tgtEl>
                                        <p:attrNameLst>
                                          <p:attrName>style.visibility</p:attrName>
                                        </p:attrNameLst>
                                      </p:cBhvr>
                                      <p:to>
                                        <p:strVal val="visible"/>
                                      </p:to>
                                    </p:set>
                                    <p:animEffect transition="in" filter="fade">
                                      <p:cBhvr>
                                        <p:cTn id="7" dur="1000"/>
                                        <p:tgtEl>
                                          <p:spTgt spid="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p:nvPr/>
        </p:nvSpPr>
        <p:spPr>
          <a:xfrm>
            <a:off x="384050" y="100575"/>
            <a:ext cx="8504100" cy="49194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900" b="1">
                <a:solidFill>
                  <a:srgbClr val="CC0000"/>
                </a:solidFill>
                <a:latin typeface="Georgia"/>
                <a:ea typeface="Georgia"/>
                <a:cs typeface="Georgia"/>
                <a:sym typeface="Georgia"/>
              </a:rPr>
              <a:t>JUDAISM</a:t>
            </a:r>
            <a:endParaRPr sz="9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Mashiach - In Jewish eschatology, the Messiah is a future Jewish king from the Davidic line, who is expected to be anointed with holy anointing oil and rule the Jewish people during the Messianic Age and World to come. Orthodox Judaism hold that the Messiah will be descended from his father through the line of King David, and will gather the Jews back into the Land of Israel, usher in an era of peace, build the Third Temple, father a male heir, re-institute the Sanhedrin. </a:t>
            </a:r>
            <a:r>
              <a:rPr lang="en" sz="900" i="1">
                <a:latin typeface="Georgia"/>
                <a:ea typeface="Georgia"/>
                <a:cs typeface="Georgia"/>
                <a:sym typeface="Georgia"/>
              </a:rPr>
              <a:t>Wikipedia</a:t>
            </a:r>
            <a:endParaRPr sz="900" i="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2 Messiah’s </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Jewish tradition speaks of two redeemers, each one called Mashiach. Both are involved in ushering in the Messianic era. They are Mashiach ben David and Mashiach ben Yossef.1</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i="1">
                <a:latin typeface="Georgia"/>
                <a:ea typeface="Georgia"/>
                <a:cs typeface="Georgia"/>
                <a:sym typeface="Georgia"/>
              </a:rPr>
              <a:t>Mashiach ben Yossef</a:t>
            </a:r>
            <a:r>
              <a:rPr lang="en" sz="900" b="1">
                <a:latin typeface="Georgia"/>
                <a:ea typeface="Georgia"/>
                <a:cs typeface="Georgia"/>
                <a:sym typeface="Georgia"/>
              </a:rPr>
              <a:t> (Mashiach the descendant of Joseph) of the tribe of Ephraim (son of Joseph), is also referred to as </a:t>
            </a:r>
            <a:r>
              <a:rPr lang="en" sz="900" b="1" i="1">
                <a:latin typeface="Georgia"/>
                <a:ea typeface="Georgia"/>
                <a:cs typeface="Georgia"/>
                <a:sym typeface="Georgia"/>
              </a:rPr>
              <a:t>Mashiach ben Ephrayim</a:t>
            </a:r>
            <a:r>
              <a:rPr lang="en" sz="900" b="1">
                <a:latin typeface="Georgia"/>
                <a:ea typeface="Georgia"/>
                <a:cs typeface="Georgia"/>
                <a:sym typeface="Georgia"/>
              </a:rPr>
              <a:t>, Mashiach the descendant of Ephraim.2  He will come first, before the final redeemer, and later will serve as his viceroy.3</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The principal and final function ascribed to Mashiach ben Yossef is of political and military nature. He shall wage war against the forces of evil that oppress Israel. More specifically, he will do battle against Edom, the descendants of Esau.5 Edom is the comprehensive designation of the enemies of Israel,6 and it will be crushed through the progeny of Joseph. Thus it was prophesied of old, "The House of Jacob will be a fire and the House of Joseph a flame, and the House of Esau for stubble.."</a:t>
            </a:r>
            <a:endParaRPr sz="900" b="1">
              <a:latin typeface="Georgia"/>
              <a:ea typeface="Georgia"/>
              <a:cs typeface="Georgia"/>
              <a:sym typeface="Georgia"/>
            </a:endParaRPr>
          </a:p>
          <a:p>
            <a:pPr marL="0" lvl="0" indent="0" algn="l" rtl="0">
              <a:lnSpc>
                <a:spcPct val="125454"/>
              </a:lnSpc>
              <a:spcBef>
                <a:spcPts val="1200"/>
              </a:spcBef>
              <a:spcAft>
                <a:spcPts val="0"/>
              </a:spcAft>
              <a:buNone/>
            </a:pPr>
            <a:r>
              <a:rPr lang="en" sz="900" b="1" i="1">
                <a:latin typeface="Georgia"/>
                <a:ea typeface="Georgia"/>
                <a:cs typeface="Georgia"/>
                <a:sym typeface="Georgia"/>
              </a:rPr>
              <a:t>Obadiah 1:18</a:t>
            </a:r>
            <a:r>
              <a:rPr lang="en" sz="900" i="1">
                <a:latin typeface="Georgia"/>
                <a:ea typeface="Georgia"/>
                <a:cs typeface="Georgia"/>
                <a:sym typeface="Georgia"/>
              </a:rPr>
              <a:t>  And the house of Jacob shall be a fire, and the house of Joseph a flame, and the house of Esau for stubble, and they shall kindle in them, and devour them; and there shall not be </a:t>
            </a:r>
            <a:r>
              <a:rPr lang="en" sz="900" i="1">
                <a:solidFill>
                  <a:srgbClr val="757575"/>
                </a:solidFill>
                <a:latin typeface="Georgia"/>
                <a:ea typeface="Georgia"/>
                <a:cs typeface="Georgia"/>
                <a:sym typeface="Georgia"/>
              </a:rPr>
              <a:t>any</a:t>
            </a:r>
            <a:r>
              <a:rPr lang="en" sz="900" i="1">
                <a:latin typeface="Georgia"/>
                <a:ea typeface="Georgia"/>
                <a:cs typeface="Georgia"/>
                <a:sym typeface="Georgia"/>
              </a:rPr>
              <a:t> remaining of the house of Esau; for the LORD hath spoken </a:t>
            </a:r>
            <a:r>
              <a:rPr lang="en" sz="900" i="1">
                <a:solidFill>
                  <a:srgbClr val="757575"/>
                </a:solidFill>
                <a:latin typeface="Georgia"/>
                <a:ea typeface="Georgia"/>
                <a:cs typeface="Georgia"/>
                <a:sym typeface="Georgia"/>
              </a:rPr>
              <a:t>it.</a:t>
            </a:r>
            <a:endParaRPr sz="900" i="1">
              <a:solidFill>
                <a:srgbClr val="757575"/>
              </a:solidFill>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The immediate results of this war will be disastrous: Mashiach ben Yossef will be killed. This is described in the prophecy of Zechariah, who says of this tragedy that "they shall mourn him as one mourns for an only child.</a:t>
            </a:r>
            <a:endParaRPr sz="900" b="1">
              <a:latin typeface="Georgia"/>
              <a:ea typeface="Georgia"/>
              <a:cs typeface="Georgia"/>
              <a:sym typeface="Georgia"/>
            </a:endParaRPr>
          </a:p>
          <a:p>
            <a:pPr marL="0" lvl="0" indent="0" algn="l" rtl="0">
              <a:lnSpc>
                <a:spcPct val="125454"/>
              </a:lnSpc>
              <a:spcBef>
                <a:spcPts val="1200"/>
              </a:spcBef>
              <a:spcAft>
                <a:spcPts val="0"/>
              </a:spcAft>
              <a:buNone/>
            </a:pPr>
            <a:r>
              <a:rPr lang="en" sz="900" b="1" i="1">
                <a:latin typeface="Georgia"/>
                <a:ea typeface="Georgia"/>
                <a:cs typeface="Georgia"/>
                <a:sym typeface="Georgia"/>
              </a:rPr>
              <a:t>Zechariah 12:10</a:t>
            </a:r>
            <a:r>
              <a:rPr lang="en" sz="900" i="1">
                <a:latin typeface="Georgia"/>
                <a:ea typeface="Georgia"/>
                <a:cs typeface="Georgia"/>
                <a:sym typeface="Georgia"/>
              </a:rPr>
              <a:t>  And I will pour upon the house of David, and upon the inhabitants of Jerusalem, the spirit of grace and of supplications: and they shall look upon me whom they have pierced, and they shall mourn for him, as one mourneth for </a:t>
            </a:r>
            <a:r>
              <a:rPr lang="en" sz="900" i="1">
                <a:solidFill>
                  <a:srgbClr val="757575"/>
                </a:solidFill>
                <a:latin typeface="Georgia"/>
                <a:ea typeface="Georgia"/>
                <a:cs typeface="Georgia"/>
                <a:sym typeface="Georgia"/>
              </a:rPr>
              <a:t>his</a:t>
            </a:r>
            <a:r>
              <a:rPr lang="en" sz="900" i="1">
                <a:latin typeface="Georgia"/>
                <a:ea typeface="Georgia"/>
                <a:cs typeface="Georgia"/>
                <a:sym typeface="Georgia"/>
              </a:rPr>
              <a:t> only </a:t>
            </a:r>
            <a:r>
              <a:rPr lang="en" sz="900" i="1">
                <a:solidFill>
                  <a:srgbClr val="757575"/>
                </a:solidFill>
                <a:latin typeface="Georgia"/>
                <a:ea typeface="Georgia"/>
                <a:cs typeface="Georgia"/>
                <a:sym typeface="Georgia"/>
              </a:rPr>
              <a:t>son,</a:t>
            </a:r>
            <a:r>
              <a:rPr lang="en" sz="900" i="1">
                <a:latin typeface="Georgia"/>
                <a:ea typeface="Georgia"/>
                <a:cs typeface="Georgia"/>
                <a:sym typeface="Georgia"/>
              </a:rPr>
              <a:t> and shall be in bitterness for him, as one that is in bitterness for </a:t>
            </a:r>
            <a:r>
              <a:rPr lang="en" sz="900" i="1">
                <a:solidFill>
                  <a:srgbClr val="757575"/>
                </a:solidFill>
                <a:latin typeface="Georgia"/>
                <a:ea typeface="Georgia"/>
                <a:cs typeface="Georgia"/>
                <a:sym typeface="Georgia"/>
              </a:rPr>
              <a:t>his</a:t>
            </a:r>
            <a:r>
              <a:rPr lang="en" sz="900" i="1">
                <a:latin typeface="Georgia"/>
                <a:ea typeface="Georgia"/>
                <a:cs typeface="Georgia"/>
                <a:sym typeface="Georgia"/>
              </a:rPr>
              <a:t> firstborn.  </a:t>
            </a:r>
            <a:r>
              <a:rPr lang="en" sz="900">
                <a:latin typeface="Georgia"/>
                <a:ea typeface="Georgia"/>
                <a:cs typeface="Georgia"/>
                <a:sym typeface="Georgia"/>
              </a:rPr>
              <a:t>{THIS IS ACTUALLY SPEAKING OF THE LORD JESUS CHRIST}</a:t>
            </a:r>
            <a:endParaRPr sz="900">
              <a:latin typeface="Georgia"/>
              <a:ea typeface="Georgia"/>
              <a:cs typeface="Georgia"/>
              <a:sym typeface="Georgia"/>
            </a:endParaRPr>
          </a:p>
          <a:p>
            <a:pPr marL="0" lvl="0" indent="0" algn="l" rtl="0">
              <a:lnSpc>
                <a:spcPct val="109090"/>
              </a:lnSpc>
              <a:spcBef>
                <a:spcPts val="1200"/>
              </a:spcBef>
              <a:spcAft>
                <a:spcPts val="0"/>
              </a:spcAft>
              <a:buNone/>
            </a:pPr>
            <a:endParaRPr sz="900">
              <a:latin typeface="Georgia"/>
              <a:ea typeface="Georgia"/>
              <a:cs typeface="Georgia"/>
              <a:sym typeface="Georgia"/>
            </a:endParaRPr>
          </a:p>
          <a:p>
            <a:pPr marL="0" lvl="0" indent="0" algn="l" rtl="0">
              <a:spcBef>
                <a:spcPts val="0"/>
              </a:spcBef>
              <a:spcAft>
                <a:spcPts val="0"/>
              </a:spcAft>
              <a:buNone/>
            </a:pPr>
            <a:endParaRPr sz="900" b="1">
              <a:latin typeface="Lato"/>
              <a:ea typeface="Lato"/>
              <a:cs typeface="Lato"/>
              <a:sym typeface="Lato"/>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22"/>
          <p:cNvSpPr txBox="1"/>
          <p:nvPr/>
        </p:nvSpPr>
        <p:spPr>
          <a:xfrm>
            <a:off x="118900" y="91425"/>
            <a:ext cx="1728300" cy="3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1000" b="1">
                <a:latin typeface="Georgia"/>
                <a:ea typeface="Georgia"/>
                <a:cs typeface="Georgia"/>
                <a:sym typeface="Georgia"/>
              </a:rPr>
              <a:t>The Image of the Beast</a:t>
            </a:r>
            <a:endParaRPr sz="1000" b="1">
              <a:latin typeface="Georgia"/>
              <a:ea typeface="Georgia"/>
              <a:cs typeface="Georgia"/>
              <a:sym typeface="Georgia"/>
            </a:endParaRPr>
          </a:p>
        </p:txBody>
      </p:sp>
      <p:sp>
        <p:nvSpPr>
          <p:cNvPr id="808" name="Google Shape;808;p122"/>
          <p:cNvSpPr txBox="1"/>
          <p:nvPr/>
        </p:nvSpPr>
        <p:spPr>
          <a:xfrm>
            <a:off x="384050" y="585225"/>
            <a:ext cx="8476500" cy="44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CC0000"/>
                </a:solidFill>
                <a:latin typeface="Georgia"/>
                <a:ea typeface="Georgia"/>
                <a:cs typeface="Georgia"/>
                <a:sym typeface="Georgia"/>
              </a:rPr>
              <a:t>BMI </a:t>
            </a:r>
            <a:r>
              <a:rPr lang="en" sz="900" b="1">
                <a:latin typeface="Georgia"/>
                <a:ea typeface="Georgia"/>
                <a:cs typeface="Georgia"/>
                <a:sym typeface="Georgia"/>
              </a:rPr>
              <a:t>–Brain-Machine Interface</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A brain–computer interface (BCI), sometimes called a neural-control interface (NCI), mind-machine interface (MMI), direct neural interface (DNI), or brain–machine interface (BMI), is a direct communication pathway between an enhanced or wired brain and an external device. BCI differs from neuromodulation in that it allows for bidirectional information flow. BCIs are often directed at researching, mapping, assisting, augmenting, or repairing human cognitive or sensory-motor functions. </a:t>
            </a:r>
            <a:r>
              <a:rPr lang="en" sz="900">
                <a:latin typeface="Georgia"/>
                <a:ea typeface="Georgia"/>
                <a:cs typeface="Georgia"/>
                <a:sym typeface="Georgia"/>
              </a:rPr>
              <a:t>- </a:t>
            </a:r>
            <a:r>
              <a:rPr lang="en" sz="900" i="1">
                <a:latin typeface="Georgia"/>
                <a:ea typeface="Georgia"/>
                <a:cs typeface="Georgia"/>
                <a:sym typeface="Georgia"/>
              </a:rPr>
              <a:t>Krucoff, Max O.; Rahimpour, Shervin; Slutzky, Marc W.; Edgerton, V. Reggie; Turner, Dennis A. (1 January 2016). "Enhancing Nervous System Recovery through Neurobiologics, Neural Interface Training, and Neurorehabilitation". Neuroprosthetics. 10: 584. doi:10.3389/fnins.2016.00584. PMC 5186786. PMID 28082858.</a:t>
            </a:r>
            <a:endParaRPr sz="900" i="1">
              <a:latin typeface="Georgia"/>
              <a:ea typeface="Georgia"/>
              <a:cs typeface="Georgia"/>
              <a:sym typeface="Georgia"/>
            </a:endParaRPr>
          </a:p>
          <a:p>
            <a:pPr marL="0" lvl="0" indent="0" algn="l" rtl="0">
              <a:spcBef>
                <a:spcPts val="0"/>
              </a:spcBef>
              <a:spcAft>
                <a:spcPts val="0"/>
              </a:spcAft>
              <a:buNone/>
            </a:pPr>
            <a:endParaRPr sz="900" i="1">
              <a:latin typeface="Georgia"/>
              <a:ea typeface="Georgia"/>
              <a:cs typeface="Georgia"/>
              <a:sym typeface="Georgia"/>
            </a:endParaRPr>
          </a:p>
          <a:p>
            <a:pPr marL="0" lvl="0" indent="0" algn="l" rtl="0">
              <a:spcBef>
                <a:spcPts val="300"/>
              </a:spcBef>
              <a:spcAft>
                <a:spcPts val="0"/>
              </a:spcAft>
              <a:buNone/>
            </a:pPr>
            <a:r>
              <a:rPr lang="en" sz="900" b="1">
                <a:solidFill>
                  <a:srgbClr val="CC0000"/>
                </a:solidFill>
                <a:latin typeface="Georgia"/>
                <a:ea typeface="Georgia"/>
                <a:cs typeface="Georgia"/>
                <a:sym typeface="Georgia"/>
              </a:rPr>
              <a:t>TRANSHUMANISM</a:t>
            </a:r>
            <a:r>
              <a:rPr lang="en" sz="900" b="1">
                <a:latin typeface="Georgia"/>
                <a:ea typeface="Georgia"/>
                <a:cs typeface="Georgia"/>
                <a:sym typeface="Georgia"/>
              </a:rPr>
              <a:t>  </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Transhumanism (abbreviated as H+ or h+) is an international philosophical movement that advocates for the transformation of the human condition by developing and making widely available sophisticated technologies to greatly enhance human intellect and physiolog</a:t>
            </a:r>
            <a:r>
              <a:rPr lang="en" sz="900">
                <a:latin typeface="Georgia"/>
                <a:ea typeface="Georgia"/>
                <a:cs typeface="Georgia"/>
                <a:sym typeface="Georgia"/>
              </a:rPr>
              <a:t>y. </a:t>
            </a:r>
            <a:r>
              <a:rPr lang="en" sz="900" i="1">
                <a:latin typeface="Georgia"/>
                <a:ea typeface="Georgia"/>
                <a:cs typeface="Georgia"/>
                <a:sym typeface="Georgia"/>
              </a:rPr>
              <a:t>–{1} Mercer, Calvin. Religion and Transhumanism: The Unknown Future of Human Enhancement. Praeger. {2}  Bostrom, Nick (2005). "A history of transhumanist thought" (PDF). Journal of Evolution and Technology. Retrieved February 21, 2006.</a:t>
            </a:r>
            <a:endParaRPr sz="900">
              <a:latin typeface="Georgia"/>
              <a:ea typeface="Georgia"/>
              <a:cs typeface="Georgia"/>
              <a:sym typeface="Georgia"/>
            </a:endParaRPr>
          </a:p>
          <a:p>
            <a:pPr marL="0" lvl="0" indent="0" algn="l" rtl="0">
              <a:spcBef>
                <a:spcPts val="300"/>
              </a:spcBef>
              <a:spcAft>
                <a:spcPts val="0"/>
              </a:spcAft>
              <a:buNone/>
            </a:pPr>
            <a:endParaRPr sz="900" i="1">
              <a:latin typeface="Georgia"/>
              <a:ea typeface="Georgia"/>
              <a:cs typeface="Georgia"/>
              <a:sym typeface="Georgia"/>
            </a:endParaRPr>
          </a:p>
          <a:p>
            <a:pPr marL="0" lvl="0" indent="0" algn="l" rtl="0">
              <a:spcBef>
                <a:spcPts val="300"/>
              </a:spcBef>
              <a:spcAft>
                <a:spcPts val="0"/>
              </a:spcAft>
              <a:buNone/>
            </a:pPr>
            <a:r>
              <a:rPr lang="en" sz="900" b="1">
                <a:solidFill>
                  <a:srgbClr val="CC0000"/>
                </a:solidFill>
                <a:latin typeface="Georgia"/>
                <a:ea typeface="Georgia"/>
                <a:cs typeface="Georgia"/>
                <a:sym typeface="Georgia"/>
              </a:rPr>
              <a:t>SINGULARITY   </a:t>
            </a:r>
            <a:br>
              <a:rPr lang="en" sz="900" b="1">
                <a:solidFill>
                  <a:srgbClr val="CC0000"/>
                </a:solidFill>
                <a:latin typeface="Georgia"/>
                <a:ea typeface="Georgia"/>
                <a:cs typeface="Georgia"/>
                <a:sym typeface="Georgia"/>
              </a:rPr>
            </a:br>
            <a:endParaRPr sz="900" b="1">
              <a:solidFill>
                <a:srgbClr val="CC0000"/>
              </a:solidFill>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Theoretical condition that could arrive in the near future when a synthesis of several powerful new technologies will radically change the realities in which we find ourselves in an unpredictable manner. Most notably, the singularity would involve computer programs becoming so advanced that artificial intelligence transcends human intelligence, potentially erasing the boundary between humanity and computers. Often, nanotechnology is included as one of the key technologies that will make the singularity happen.</a:t>
            </a:r>
            <a:r>
              <a:rPr lang="en" sz="900">
                <a:latin typeface="Georgia"/>
                <a:ea typeface="Georgia"/>
                <a:cs typeface="Georgia"/>
                <a:sym typeface="Georgia"/>
              </a:rPr>
              <a:t> </a:t>
            </a:r>
            <a:r>
              <a:rPr lang="en" sz="900" i="1">
                <a:latin typeface="Georgia"/>
                <a:ea typeface="Georgia"/>
                <a:cs typeface="Georgia"/>
                <a:sym typeface="Georgia"/>
              </a:rPr>
              <a:t>- https://www.britannica.com/technology/singularity-technology</a:t>
            </a:r>
            <a:endParaRPr sz="900">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300"/>
              </a:spcBef>
              <a:spcAft>
                <a:spcPts val="0"/>
              </a:spcAft>
              <a:buNone/>
            </a:pPr>
            <a:r>
              <a:rPr lang="en" sz="900" b="1">
                <a:solidFill>
                  <a:srgbClr val="CC0000"/>
                </a:solidFill>
                <a:latin typeface="Georgia"/>
                <a:ea typeface="Georgia"/>
                <a:cs typeface="Georgia"/>
                <a:sym typeface="Georgia"/>
              </a:rPr>
              <a:t>NANOTECHNOLOGY</a:t>
            </a:r>
            <a:endParaRPr sz="900" b="1">
              <a:solidFill>
                <a:srgbClr val="CC0000"/>
              </a:solidFill>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Nanotechnology, the manipulation and manufacture of materials and devices on the scale of atoms or small groups of atoms. </a:t>
            </a:r>
            <a:r>
              <a:rPr lang="en" sz="900">
                <a:latin typeface="Georgia"/>
                <a:ea typeface="Georgia"/>
                <a:cs typeface="Georgia"/>
                <a:sym typeface="Georgia"/>
              </a:rPr>
              <a:t>- https://www.britannica.com/technology/nanotechnology</a:t>
            </a:r>
            <a:endParaRPr sz="900">
              <a:latin typeface="Georgia"/>
              <a:ea typeface="Georgia"/>
              <a:cs typeface="Georgia"/>
              <a:sym typeface="Georgia"/>
            </a:endParaRPr>
          </a:p>
          <a:p>
            <a:pPr marL="0" lvl="0" indent="0" algn="l" rtl="0">
              <a:spcBef>
                <a:spcPts val="300"/>
              </a:spcBef>
              <a:spcAft>
                <a:spcPts val="300"/>
              </a:spcAft>
              <a:buNone/>
            </a:pPr>
            <a:endParaRPr sz="900">
              <a:latin typeface="Georgia"/>
              <a:ea typeface="Georgia"/>
              <a:cs typeface="Georgia"/>
              <a:sym typeface="Georgi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23"/>
          <p:cNvSpPr txBox="1"/>
          <p:nvPr/>
        </p:nvSpPr>
        <p:spPr>
          <a:xfrm>
            <a:off x="164600" y="192025"/>
            <a:ext cx="2249400" cy="3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1000" b="1">
                <a:latin typeface="Georgia"/>
                <a:ea typeface="Georgia"/>
                <a:cs typeface="Georgia"/>
                <a:sym typeface="Georgia"/>
              </a:rPr>
              <a:t>The Image of the Beast</a:t>
            </a:r>
            <a:endParaRPr sz="1000" b="1">
              <a:latin typeface="Georgia"/>
              <a:ea typeface="Georgia"/>
              <a:cs typeface="Georgia"/>
              <a:sym typeface="Georgia"/>
            </a:endParaRPr>
          </a:p>
        </p:txBody>
      </p:sp>
      <p:sp>
        <p:nvSpPr>
          <p:cNvPr id="814" name="Google Shape;814;p123"/>
          <p:cNvSpPr txBox="1"/>
          <p:nvPr/>
        </p:nvSpPr>
        <p:spPr>
          <a:xfrm>
            <a:off x="411475" y="612650"/>
            <a:ext cx="8458200" cy="44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Will the image be a likeness of the antichrist created after the deadly wound; is it possible that it is a cyborg that looks like the man antichrist but is powered by AI; so that to the deluded masses he has risen from the dead as Christ did?  With the emergence of the above technologies and philosophies we are entering into an intellectual, technological, moral, and cultural climate that is ready to bring forth the Antichrist.  </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If the antichrist is indeed the result of the merging of AI and BMI into a transhuman or cyborg to create the image; becoming  a superhuman or post human; known in transhumanism as  H+ , human 2.0, or homo perfectus. In Nietzschean  philosophy the Ubermensch or Overman. “The ideal superior man of the future who could rise above conventional Christian morality to create and impose his own values, originally described by Nietzsche in </a:t>
            </a:r>
            <a:r>
              <a:rPr lang="en" sz="900" b="1" i="1">
                <a:latin typeface="Georgia"/>
                <a:ea typeface="Georgia"/>
                <a:cs typeface="Georgia"/>
                <a:sym typeface="Georgia"/>
              </a:rPr>
              <a:t>Thus Spake Zarathustra (1883–5).”</a:t>
            </a:r>
            <a:endParaRPr sz="900" b="1" i="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 Ubermensch or overman rises after his deadly wound and the world wonders at this resurrected superman; highly intelligent and seemingly able to overcome death; he is unequaled in intelligence because of AI and BMI.  He is resurrected by technology and is a counterfeit to the LORD Jesus Christ; the world is easily fooled in this age of Alexa, Siri and Echo devices.</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300"/>
              </a:spcAft>
              <a:buNone/>
            </a:pPr>
            <a:endParaRPr sz="900" b="1">
              <a:latin typeface="Georgia"/>
              <a:ea typeface="Georgia"/>
              <a:cs typeface="Georgia"/>
              <a:sym typeface="Georgia"/>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24"/>
          <p:cNvSpPr txBox="1"/>
          <p:nvPr/>
        </p:nvSpPr>
        <p:spPr>
          <a:xfrm>
            <a:off x="411475" y="219450"/>
            <a:ext cx="17100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Image of the Beast</a:t>
            </a:r>
            <a:endParaRPr sz="10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820" name="Google Shape;820;p124"/>
          <p:cNvSpPr txBox="1"/>
          <p:nvPr/>
        </p:nvSpPr>
        <p:spPr>
          <a:xfrm>
            <a:off x="411475" y="749800"/>
            <a:ext cx="8531400" cy="39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Georgia"/>
                <a:ea typeface="Georgia"/>
                <a:cs typeface="Georgia"/>
                <a:sym typeface="Georgia"/>
              </a:rPr>
              <a:t>R</a:t>
            </a:r>
            <a:r>
              <a:rPr lang="en" sz="900" b="1">
                <a:latin typeface="Georgia"/>
                <a:ea typeface="Georgia"/>
                <a:cs typeface="Georgia"/>
                <a:sym typeface="Georgia"/>
              </a:rPr>
              <a:t>esearchers at the University of Washington have developed an artificial intelligence software so powerful that it can put words in the mouth of just about anybody. Think about the ramifications of this.</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A recent, new religion known as "Way Of The Future", worship a 'godhead' based on AI! They state that their focus is on "the realization, acceptance, and worship of a Godhead based on Artificial Intelligence (AI) developed through computer hardware and software." It includes funding research to help create the divine AI itself. I know this sounds absolutely crazy, but this is actually happening.</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Entire fields of science are now racing towards achieving Singularity (The merging of man's biological thinking and existence with technology to the point there is no distinction between human and machine), scientists are planning it for the future, here's some recent news headlines:</a:t>
            </a:r>
            <a:endParaRPr sz="900" b="1">
              <a:latin typeface="Georgia"/>
              <a:ea typeface="Georgia"/>
              <a:cs typeface="Georgia"/>
              <a:sym typeface="Georgia"/>
            </a:endParaRPr>
          </a:p>
          <a:p>
            <a:pPr marL="457200" lvl="0" indent="-285750" algn="l" rtl="0">
              <a:spcBef>
                <a:spcPts val="300"/>
              </a:spcBef>
              <a:spcAft>
                <a:spcPts val="0"/>
              </a:spcAft>
              <a:buSzPts val="900"/>
              <a:buFont typeface="Georgia"/>
              <a:buChar char="●"/>
            </a:pPr>
            <a:r>
              <a:rPr lang="en" sz="900" b="1">
                <a:latin typeface="Georgia"/>
                <a:ea typeface="Georgia"/>
                <a:cs typeface="Georgia"/>
                <a:sym typeface="Georgia"/>
              </a:rPr>
              <a:t>Former Google and Uber engineer is developing an AI 'god'</a:t>
            </a:r>
            <a:endParaRPr sz="900" b="1">
              <a:latin typeface="Georgia"/>
              <a:ea typeface="Georgia"/>
              <a:cs typeface="Georgia"/>
              <a:sym typeface="Georgia"/>
            </a:endParaRPr>
          </a:p>
          <a:p>
            <a:pPr marL="457200" lvl="0" indent="-285750" algn="l" rtl="0">
              <a:spcBef>
                <a:spcPts val="0"/>
              </a:spcBef>
              <a:spcAft>
                <a:spcPts val="0"/>
              </a:spcAft>
              <a:buSzPts val="900"/>
              <a:buFont typeface="Georgia"/>
              <a:buChar char="●"/>
            </a:pPr>
            <a:r>
              <a:rPr lang="en" sz="900" b="1">
                <a:latin typeface="Georgia"/>
                <a:ea typeface="Georgia"/>
                <a:cs typeface="Georgia"/>
                <a:sym typeface="Georgia"/>
              </a:rPr>
              <a:t>Why humans will happily follow a ROBOT messiah: Religions based on AI will succeed because we tend to 'worship supreme understanding', claim experts</a:t>
            </a:r>
            <a:endParaRPr sz="900" b="1">
              <a:latin typeface="Georgia"/>
              <a:ea typeface="Georgia"/>
              <a:cs typeface="Georgia"/>
              <a:sym typeface="Georgia"/>
            </a:endParaRPr>
          </a:p>
          <a:p>
            <a:pPr marL="457200" lvl="0" indent="-285750" algn="l" rtl="0">
              <a:spcBef>
                <a:spcPts val="0"/>
              </a:spcBef>
              <a:spcAft>
                <a:spcPts val="0"/>
              </a:spcAft>
              <a:buSzPts val="900"/>
              <a:buFont typeface="Georgia"/>
              <a:buChar char="●"/>
            </a:pPr>
            <a:r>
              <a:rPr lang="en" sz="900" b="1">
                <a:latin typeface="Georgia"/>
                <a:ea typeface="Georgia"/>
                <a:cs typeface="Georgia"/>
                <a:sym typeface="Georgia"/>
              </a:rPr>
              <a:t>Religion That Worships Artificial Intelligence Wants Machines To Be In Charge Of The Planet</a:t>
            </a:r>
            <a:endParaRPr sz="900" b="1">
              <a:latin typeface="Georgia"/>
              <a:ea typeface="Georgia"/>
              <a:cs typeface="Georgia"/>
              <a:sym typeface="Georgia"/>
            </a:endParaRPr>
          </a:p>
          <a:p>
            <a:pPr marL="457200" lvl="0" indent="-285750" algn="l" rtl="0">
              <a:spcBef>
                <a:spcPts val="0"/>
              </a:spcBef>
              <a:spcAft>
                <a:spcPts val="0"/>
              </a:spcAft>
              <a:buSzPts val="900"/>
              <a:buFont typeface="Georgia"/>
              <a:buChar char="●"/>
            </a:pPr>
            <a:r>
              <a:rPr lang="en" sz="900" b="1">
                <a:latin typeface="Georgia"/>
                <a:ea typeface="Georgia"/>
                <a:cs typeface="Georgia"/>
                <a:sym typeface="Georgia"/>
              </a:rPr>
              <a:t>Inside The First Church of Artificial Intelligence</a:t>
            </a:r>
            <a:endParaRPr sz="900" b="1">
              <a:latin typeface="Georgia"/>
              <a:ea typeface="Georgia"/>
              <a:cs typeface="Georgia"/>
              <a:sym typeface="Georgia"/>
            </a:endParaRPr>
          </a:p>
          <a:p>
            <a:pPr marL="457200" lvl="0" indent="-285750" algn="l" rtl="0">
              <a:spcBef>
                <a:spcPts val="0"/>
              </a:spcBef>
              <a:spcAft>
                <a:spcPts val="0"/>
              </a:spcAft>
              <a:buSzPts val="900"/>
              <a:buFont typeface="Georgia"/>
              <a:buChar char="●"/>
            </a:pPr>
            <a:r>
              <a:rPr lang="en" sz="900" b="1">
                <a:latin typeface="Georgia"/>
                <a:ea typeface="Georgia"/>
                <a:cs typeface="Georgia"/>
                <a:sym typeface="Georgia"/>
              </a:rPr>
              <a:t>The Rise of AI: Give Me That New Time Religion?</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 world's next great religion could have a ROBOT God because humans are pre-programmed to worship things more intelligent than ourselves, experts claim</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 concept of the Internet was known in scientific circles for many years before it reached the public. Today the Internet and all the technology surrounding it is used every day by huge numbers of the public. The scientists were working on cloning long before the first sheep was cloned. The same concept holds true with Singularity that is now taking place. Humans are already being blended with machines, unaware of by the public. They make AI look beneficial these days, for example, who can question an artificial eye for the blind, or a microchip implanted into the brain to help a quadriplegic? However, in the end, the blending of human biology with mechanical technology will very likely be used for evil.</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Is this far-fetched? Time will tell, for now we can just speculate. Is it possible many of the technologies that Revelation speaks of in regards to the Antichrist are technological deception - such as the image that speaks in Revelation 13:15?</a:t>
            </a:r>
            <a:endParaRPr sz="900" b="1">
              <a:latin typeface="Georgia"/>
              <a:ea typeface="Georgia"/>
              <a:cs typeface="Georgia"/>
              <a:sym typeface="Georgia"/>
            </a:endParaRPr>
          </a:p>
          <a:p>
            <a:pPr marL="0" lvl="0" indent="0" algn="l" rtl="0">
              <a:spcBef>
                <a:spcPts val="300"/>
              </a:spcBef>
              <a:spcAft>
                <a:spcPts val="300"/>
              </a:spcAft>
              <a:buNone/>
            </a:pPr>
            <a:r>
              <a:rPr lang="en" sz="900" i="1"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https://www.christianpost.com/voice/is-artificial-intelligence-the-mark-of-the-beast.html</a:t>
            </a:r>
            <a:endParaRPr sz="900" i="1">
              <a:latin typeface="Georgia"/>
              <a:ea typeface="Georgia"/>
              <a:cs typeface="Georgia"/>
              <a:sym typeface="Georgia"/>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25"/>
          <p:cNvSpPr txBox="1"/>
          <p:nvPr/>
        </p:nvSpPr>
        <p:spPr>
          <a:xfrm>
            <a:off x="128000" y="82300"/>
            <a:ext cx="1755600" cy="3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Image of the Beast</a:t>
            </a:r>
            <a:endParaRPr sz="10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826" name="Google Shape;826;p125"/>
          <p:cNvSpPr txBox="1"/>
          <p:nvPr/>
        </p:nvSpPr>
        <p:spPr>
          <a:xfrm>
            <a:off x="182875" y="585225"/>
            <a:ext cx="8641200" cy="410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2.) ANTICHRIST’S IMAGE as a CLONE or GENETICALLY MODIFIED HUMAN </a:t>
            </a:r>
            <a:endParaRPr sz="900" b="1" i="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Before we get too far into the this view of the image and what it is;  we need to define some terms that are important for understanding this theory of the Image of The Beast.</a:t>
            </a:r>
            <a:endParaRPr sz="900" b="1">
              <a:latin typeface="Georgia"/>
              <a:ea typeface="Georgia"/>
              <a:cs typeface="Georgia"/>
              <a:sym typeface="Georgia"/>
            </a:endParaRPr>
          </a:p>
          <a:p>
            <a:pPr marL="0" lvl="0" indent="0" algn="l" rtl="0">
              <a:spcBef>
                <a:spcPts val="100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r>
              <a:rPr lang="en" sz="1000" b="1">
                <a:solidFill>
                  <a:srgbClr val="CC0000"/>
                </a:solidFill>
                <a:latin typeface="Georgia"/>
                <a:ea typeface="Georgia"/>
                <a:cs typeface="Georgia"/>
                <a:sym typeface="Georgia"/>
              </a:rPr>
              <a:t>DNA</a:t>
            </a:r>
            <a:r>
              <a:rPr lang="en" sz="1000" b="1">
                <a:latin typeface="Georgia"/>
                <a:ea typeface="Georgia"/>
                <a:cs typeface="Georgia"/>
                <a:sym typeface="Georgia"/>
              </a:rPr>
              <a:t> </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Deoxyribonucleic acid, the molecule that carries genetic instructions in all living things. All known cellular life and some viruses contain DNA. The main role of DNA in the cell is the long-term storage of information. It is often compared to a blueprint, since it contains the instructions to construct other components of the cell, such as proteins and RNA molecules. </a:t>
            </a:r>
            <a:r>
              <a:rPr lang="en" sz="1000" i="1">
                <a:latin typeface="Georgia"/>
                <a:ea typeface="Georgia"/>
                <a:cs typeface="Georgia"/>
                <a:sym typeface="Georgia"/>
              </a:rPr>
              <a:t>https://www.sciencedaily.com/terms/dna.htm</a:t>
            </a:r>
            <a:endParaRPr sz="1000" i="1">
              <a:latin typeface="Georgia"/>
              <a:ea typeface="Georgia"/>
              <a:cs typeface="Georgia"/>
              <a:sym typeface="Georgia"/>
            </a:endParaRPr>
          </a:p>
          <a:p>
            <a:pPr marL="0" lvl="0" indent="0" algn="l" rtl="0">
              <a:spcBef>
                <a:spcPts val="1000"/>
              </a:spcBef>
              <a:spcAft>
                <a:spcPts val="0"/>
              </a:spcAft>
              <a:buNone/>
            </a:pPr>
            <a:r>
              <a:rPr lang="en" sz="1000" b="1">
                <a:solidFill>
                  <a:srgbClr val="CC0000"/>
                </a:solidFill>
                <a:latin typeface="Georgia"/>
                <a:ea typeface="Georgia"/>
                <a:cs typeface="Georgia"/>
                <a:sym typeface="Georgia"/>
              </a:rPr>
              <a:t>CRISPR-Cas9</a:t>
            </a:r>
            <a:endParaRPr sz="1000" b="1">
              <a:solidFill>
                <a:srgbClr val="CC0000"/>
              </a:solidFill>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CRISPR is an acronym for “Clustered Regularly Interspaced Short Palindromic Repeats.” CRISPR genome engineering technology enables scientists to easily and precisely edit the DNA of any genome. -</a:t>
            </a:r>
            <a:r>
              <a:rPr lang="en" sz="1000" b="1">
                <a:latin typeface="Calibri"/>
                <a:ea typeface="Calibri"/>
                <a:cs typeface="Calibri"/>
                <a:sym typeface="Calibri"/>
              </a:rPr>
              <a:t> </a:t>
            </a:r>
            <a:r>
              <a:rPr lang="en" sz="1000" b="1" i="1"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https://www.synthego.com/learn/crispr</a:t>
            </a:r>
            <a:r>
              <a:rPr lang="en" sz="1000" b="1" i="1">
                <a:latin typeface="Georgia"/>
                <a:ea typeface="Georgia"/>
                <a:cs typeface="Georgia"/>
                <a:sym typeface="Georgia"/>
              </a:rPr>
              <a:t> </a:t>
            </a:r>
            <a:r>
              <a:rPr lang="en" sz="1000" b="1">
                <a:latin typeface="Georgia"/>
                <a:ea typeface="Georgia"/>
                <a:cs typeface="Georgia"/>
                <a:sym typeface="Georgia"/>
              </a:rPr>
              <a:t>Scientists have the capability of editing the DNA of any species with the CRISPR technology.</a:t>
            </a:r>
            <a:endParaRPr sz="1000" b="1" i="1">
              <a:latin typeface="Georgia"/>
              <a:ea typeface="Georgia"/>
              <a:cs typeface="Georgia"/>
              <a:sym typeface="Georgia"/>
            </a:endParaRPr>
          </a:p>
          <a:p>
            <a:pPr marL="0" lvl="0" indent="0" algn="l" rtl="0">
              <a:spcBef>
                <a:spcPts val="1000"/>
              </a:spcBef>
              <a:spcAft>
                <a:spcPts val="0"/>
              </a:spcAft>
              <a:buNone/>
            </a:pPr>
            <a:r>
              <a:rPr lang="en" sz="1000" b="1">
                <a:solidFill>
                  <a:srgbClr val="CC0000"/>
                </a:solidFill>
                <a:latin typeface="Georgia"/>
                <a:ea typeface="Georgia"/>
                <a:cs typeface="Georgia"/>
                <a:sym typeface="Georgia"/>
              </a:rPr>
              <a:t>SYNTHETIC BIOLOGY</a:t>
            </a:r>
            <a:endParaRPr sz="1000" b="1">
              <a:solidFill>
                <a:srgbClr val="CC0000"/>
              </a:solidFill>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Synthetic biology is a new interdisciplinary area that involves the application of engineering principles to biology. It aims at the (re-)design and fabrication of biological components and systems that do not already exist in the natural world. Synthetic biology combines chemical synthesis of DNA with growing knowledge of genomics to enable researchers to quickly manufacture catalogued DNA sequences and assemble them into new genomes. </a:t>
            </a:r>
            <a:r>
              <a:rPr lang="en" sz="1000" i="1">
                <a:latin typeface="Georgia"/>
                <a:ea typeface="Georgia"/>
                <a:cs typeface="Georgia"/>
                <a:sym typeface="Georgia"/>
              </a:rPr>
              <a:t>https://www.bio.org/articles/synthetic-biology-explained</a:t>
            </a:r>
            <a:endParaRPr sz="1000" i="1">
              <a:latin typeface="Georgia"/>
              <a:ea typeface="Georgia"/>
              <a:cs typeface="Georgia"/>
              <a:sym typeface="Georgia"/>
            </a:endParaRPr>
          </a:p>
          <a:p>
            <a:pPr marL="0" lvl="0" indent="0" algn="l" rtl="0">
              <a:spcBef>
                <a:spcPts val="1000"/>
              </a:spcBef>
              <a:spcAft>
                <a:spcPts val="1000"/>
              </a:spcAft>
              <a:buNone/>
            </a:pPr>
            <a:endParaRPr sz="900" b="1">
              <a:latin typeface="Georgia"/>
              <a:ea typeface="Georgia"/>
              <a:cs typeface="Georgia"/>
              <a:sym typeface="Georgia"/>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26"/>
          <p:cNvSpPr txBox="1"/>
          <p:nvPr/>
        </p:nvSpPr>
        <p:spPr>
          <a:xfrm>
            <a:off x="82275" y="100575"/>
            <a:ext cx="1664100" cy="3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Image of the Beast</a:t>
            </a:r>
            <a:endParaRPr sz="10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832" name="Google Shape;832;p126"/>
          <p:cNvSpPr txBox="1"/>
          <p:nvPr/>
        </p:nvSpPr>
        <p:spPr>
          <a:xfrm>
            <a:off x="173725" y="438975"/>
            <a:ext cx="8705100" cy="14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CC0000"/>
                </a:solidFill>
                <a:latin typeface="Georgia"/>
                <a:ea typeface="Georgia"/>
                <a:cs typeface="Georgia"/>
                <a:sym typeface="Georgia"/>
              </a:rPr>
              <a:t>CLONING</a:t>
            </a:r>
            <a:endParaRPr sz="900" b="1">
              <a:solidFill>
                <a:srgbClr val="CC0000"/>
              </a:solidFill>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The term cloning describes a number of different processes that can be used to produce genetically identical copies of a biological entity. The copied material, which has the same genetic makeup as the original, is referred to as a clone. Researchers have cloned a wide range of biological materials, including genes, cells, tissues and even entire organisms, such as a sheep. </a:t>
            </a:r>
            <a:r>
              <a:rPr lang="en" sz="900" i="1">
                <a:latin typeface="Georgia"/>
                <a:ea typeface="Georgia"/>
                <a:cs typeface="Georgia"/>
                <a:sym typeface="Georgia"/>
              </a:rPr>
              <a:t>https://www.genome.gov/about-genomics/fact-sheets/Cloning-Fact-Sheet</a:t>
            </a:r>
            <a:endParaRPr sz="900">
              <a:latin typeface="Georgia"/>
              <a:ea typeface="Georgia"/>
              <a:cs typeface="Georgia"/>
              <a:sym typeface="Georgia"/>
            </a:endParaRPr>
          </a:p>
          <a:p>
            <a:pPr marL="0" lvl="0" indent="0" algn="l" rtl="0">
              <a:spcBef>
                <a:spcPts val="1000"/>
              </a:spcBef>
              <a:spcAft>
                <a:spcPts val="1000"/>
              </a:spcAft>
              <a:buNone/>
            </a:pPr>
            <a:r>
              <a:rPr lang="en" sz="900" b="1">
                <a:latin typeface="Georgia"/>
                <a:ea typeface="Georgia"/>
                <a:cs typeface="Georgia"/>
                <a:sym typeface="Georgia"/>
              </a:rPr>
              <a:t>Now hopefully with a very basic understanding of these technologies we can understand how Satan will use these technologies to bring about the counterfeit resurrection of his Antichrist beast.  These technologies while they may serve some good in fighting disease; there is also a dark side to their use and I believe it is the dark side that Satan will exploit.  We are told in the Holy Scripture that we are to reproduce ‘kind after kind”</a:t>
            </a:r>
            <a:endParaRPr sz="900" b="1">
              <a:latin typeface="Georgia"/>
              <a:ea typeface="Georgia"/>
              <a:cs typeface="Georgia"/>
              <a:sym typeface="Georgia"/>
            </a:endParaRPr>
          </a:p>
        </p:txBody>
      </p:sp>
      <p:sp>
        <p:nvSpPr>
          <p:cNvPr id="833" name="Google Shape;833;p126"/>
          <p:cNvSpPr/>
          <p:nvPr/>
        </p:nvSpPr>
        <p:spPr>
          <a:xfrm>
            <a:off x="219450" y="2212825"/>
            <a:ext cx="8705100" cy="996600"/>
          </a:xfrm>
          <a:prstGeom prst="horizontalScroll">
            <a:avLst>
              <a:gd name="adj" fmla="val 1467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Genesis 1:24  </a:t>
            </a:r>
            <a:r>
              <a:rPr lang="en" sz="1000">
                <a:latin typeface="Georgia"/>
                <a:ea typeface="Georgia"/>
                <a:cs typeface="Georgia"/>
                <a:sym typeface="Georgia"/>
              </a:rPr>
              <a:t>And God said, Let the earth bring forth the living creature after his kind, cattle, and creeping thing, and beast of the earth after his kind: and it was so. 25  And God made the beast of the earth after his kind, and cattle after their kind, and every thing that creepeth upon the earth after his kind: and God saw that </a:t>
            </a:r>
            <a:r>
              <a:rPr lang="en" sz="1000" i="1">
                <a:solidFill>
                  <a:srgbClr val="545454"/>
                </a:solidFill>
                <a:latin typeface="Georgia"/>
                <a:ea typeface="Georgia"/>
                <a:cs typeface="Georgia"/>
                <a:sym typeface="Georgia"/>
              </a:rPr>
              <a:t>it was</a:t>
            </a:r>
            <a:r>
              <a:rPr lang="en" sz="1000">
                <a:latin typeface="Georgia"/>
                <a:ea typeface="Georgia"/>
                <a:cs typeface="Georgia"/>
                <a:sym typeface="Georgia"/>
              </a:rPr>
              <a:t> good. </a:t>
            </a:r>
            <a:endParaRPr sz="1000">
              <a:latin typeface="Georgia"/>
              <a:ea typeface="Georgia"/>
              <a:cs typeface="Georgia"/>
              <a:sym typeface="Georgia"/>
            </a:endParaRPr>
          </a:p>
          <a:p>
            <a:pPr marL="0" lvl="0" indent="0" algn="l" rtl="0">
              <a:spcBef>
                <a:spcPts val="300"/>
              </a:spcBef>
              <a:spcAft>
                <a:spcPts val="0"/>
              </a:spcAft>
              <a:buNone/>
            </a:pPr>
            <a:endParaRPr/>
          </a:p>
        </p:txBody>
      </p:sp>
      <p:sp>
        <p:nvSpPr>
          <p:cNvPr id="834" name="Google Shape;834;p126"/>
          <p:cNvSpPr txBox="1"/>
          <p:nvPr/>
        </p:nvSpPr>
        <p:spPr>
          <a:xfrm>
            <a:off x="219450" y="3511175"/>
            <a:ext cx="86595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Everything in God’s creation is to procreate after its kind; there is a creative order to God’s creation.  Satan has attacked that creative order in an attempt to destroy the image of God in mankind.  To destroy the image of God in man would make man irredeemable.</a:t>
            </a:r>
            <a:endParaRPr sz="900" b="1">
              <a:latin typeface="Georgia"/>
              <a:ea typeface="Georgia"/>
              <a:cs typeface="Georgia"/>
              <a:sym typeface="Georgia"/>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27"/>
          <p:cNvSpPr txBox="1"/>
          <p:nvPr/>
        </p:nvSpPr>
        <p:spPr>
          <a:xfrm>
            <a:off x="109725" y="128025"/>
            <a:ext cx="1682400" cy="3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Image of the Beast</a:t>
            </a:r>
            <a:endParaRPr sz="10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840" name="Google Shape;840;p127"/>
          <p:cNvSpPr txBox="1"/>
          <p:nvPr/>
        </p:nvSpPr>
        <p:spPr>
          <a:xfrm>
            <a:off x="242250" y="466425"/>
            <a:ext cx="8659500" cy="30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Also we can see from the Holy Scripture that the mixing of different species lead to an abomination that brought about God’s judgment.</a:t>
            </a:r>
            <a:endParaRPr sz="9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841" name="Google Shape;841;p127"/>
          <p:cNvSpPr/>
          <p:nvPr/>
        </p:nvSpPr>
        <p:spPr>
          <a:xfrm>
            <a:off x="242250" y="768225"/>
            <a:ext cx="8659500" cy="3072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Genesis 6:2  </a:t>
            </a:r>
            <a:r>
              <a:rPr lang="en" sz="1000">
                <a:latin typeface="Georgia"/>
                <a:ea typeface="Georgia"/>
                <a:cs typeface="Georgia"/>
                <a:sym typeface="Georgia"/>
              </a:rPr>
              <a:t>That the </a:t>
            </a:r>
            <a:r>
              <a:rPr lang="en" sz="1000" u="sng">
                <a:latin typeface="Georgia"/>
                <a:ea typeface="Georgia"/>
                <a:cs typeface="Georgia"/>
                <a:sym typeface="Georgia"/>
              </a:rPr>
              <a:t>sons of God</a:t>
            </a:r>
            <a:r>
              <a:rPr lang="en" sz="1000">
                <a:latin typeface="Georgia"/>
                <a:ea typeface="Georgia"/>
                <a:cs typeface="Georgia"/>
                <a:sym typeface="Georgia"/>
              </a:rPr>
              <a:t> saw the daughters of men that they </a:t>
            </a:r>
            <a:r>
              <a:rPr lang="en" sz="1000" i="1">
                <a:solidFill>
                  <a:srgbClr val="545454"/>
                </a:solidFill>
                <a:latin typeface="Georgia"/>
                <a:ea typeface="Georgia"/>
                <a:cs typeface="Georgia"/>
                <a:sym typeface="Georgia"/>
              </a:rPr>
              <a:t>were</a:t>
            </a:r>
            <a:r>
              <a:rPr lang="en" sz="1000">
                <a:latin typeface="Georgia"/>
                <a:ea typeface="Georgia"/>
                <a:cs typeface="Georgia"/>
                <a:sym typeface="Georgia"/>
              </a:rPr>
              <a:t> fair; and they took them wives of all which they chose. 3  And the LORD said, My spirit shall not always strive with man, for that he also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flesh: yet his days shall be an hundred and twenty years. 4  There were giants in the earth in those days; and also after that, when the sons of God came in unto the daughters of men, and they bare </a:t>
            </a:r>
            <a:r>
              <a:rPr lang="en" sz="1000" i="1">
                <a:solidFill>
                  <a:srgbClr val="545454"/>
                </a:solidFill>
                <a:latin typeface="Georgia"/>
                <a:ea typeface="Georgia"/>
                <a:cs typeface="Georgia"/>
                <a:sym typeface="Georgia"/>
              </a:rPr>
              <a:t>children</a:t>
            </a:r>
            <a:r>
              <a:rPr lang="en" sz="1000">
                <a:latin typeface="Georgia"/>
                <a:ea typeface="Georgia"/>
                <a:cs typeface="Georgia"/>
                <a:sym typeface="Georgia"/>
              </a:rPr>
              <a:t> to them, the same </a:t>
            </a:r>
            <a:r>
              <a:rPr lang="en" sz="1000" i="1">
                <a:solidFill>
                  <a:srgbClr val="545454"/>
                </a:solidFill>
                <a:latin typeface="Georgia"/>
                <a:ea typeface="Georgia"/>
                <a:cs typeface="Georgia"/>
                <a:sym typeface="Georgia"/>
              </a:rPr>
              <a:t>became</a:t>
            </a:r>
            <a:r>
              <a:rPr lang="en" sz="1000">
                <a:latin typeface="Georgia"/>
                <a:ea typeface="Georgia"/>
                <a:cs typeface="Georgia"/>
                <a:sym typeface="Georgia"/>
              </a:rPr>
              <a:t> mighty men which </a:t>
            </a:r>
            <a:r>
              <a:rPr lang="en" sz="1000" i="1">
                <a:solidFill>
                  <a:srgbClr val="545454"/>
                </a:solidFill>
                <a:latin typeface="Georgia"/>
                <a:ea typeface="Georgia"/>
                <a:cs typeface="Georgia"/>
                <a:sym typeface="Georgia"/>
              </a:rPr>
              <a:t>were</a:t>
            </a:r>
            <a:r>
              <a:rPr lang="en" sz="1000">
                <a:latin typeface="Georgia"/>
                <a:ea typeface="Georgia"/>
                <a:cs typeface="Georgia"/>
                <a:sym typeface="Georgia"/>
              </a:rPr>
              <a:t> of old, men of renown. </a:t>
            </a:r>
            <a:endParaRPr sz="1000">
              <a:latin typeface="Georgia"/>
              <a:ea typeface="Georgia"/>
              <a:cs typeface="Georgia"/>
              <a:sym typeface="Georgia"/>
            </a:endParaRPr>
          </a:p>
          <a:p>
            <a:pPr marL="0" lvl="0" indent="0" algn="l" rtl="0">
              <a:spcBef>
                <a:spcPts val="300"/>
              </a:spcBef>
              <a:spcAft>
                <a:spcPts val="0"/>
              </a:spcAft>
              <a:buNone/>
            </a:pPr>
            <a:r>
              <a:rPr lang="en" sz="1000">
                <a:latin typeface="Georgia"/>
                <a:ea typeface="Georgia"/>
                <a:cs typeface="Georgia"/>
                <a:sym typeface="Georgia"/>
              </a:rPr>
              <a:t>5  And GOD saw that the wickedness of man </a:t>
            </a:r>
            <a:r>
              <a:rPr lang="en" sz="1000" i="1">
                <a:solidFill>
                  <a:srgbClr val="545454"/>
                </a:solidFill>
                <a:latin typeface="Georgia"/>
                <a:ea typeface="Georgia"/>
                <a:cs typeface="Georgia"/>
                <a:sym typeface="Georgia"/>
              </a:rPr>
              <a:t>was</a:t>
            </a:r>
            <a:r>
              <a:rPr lang="en" sz="1000">
                <a:latin typeface="Georgia"/>
                <a:ea typeface="Georgia"/>
                <a:cs typeface="Georgia"/>
                <a:sym typeface="Georgia"/>
              </a:rPr>
              <a:t> great in the earth, and </a:t>
            </a:r>
            <a:r>
              <a:rPr lang="en" sz="1000" i="1">
                <a:solidFill>
                  <a:srgbClr val="545454"/>
                </a:solidFill>
                <a:latin typeface="Georgia"/>
                <a:ea typeface="Georgia"/>
                <a:cs typeface="Georgia"/>
                <a:sym typeface="Georgia"/>
              </a:rPr>
              <a:t>that</a:t>
            </a:r>
            <a:r>
              <a:rPr lang="en" sz="1000">
                <a:latin typeface="Georgia"/>
                <a:ea typeface="Georgia"/>
                <a:cs typeface="Georgia"/>
                <a:sym typeface="Georgia"/>
              </a:rPr>
              <a:t> every imagination of the thoughts of his heart </a:t>
            </a:r>
            <a:r>
              <a:rPr lang="en" sz="1000" i="1">
                <a:solidFill>
                  <a:srgbClr val="545454"/>
                </a:solidFill>
                <a:latin typeface="Georgia"/>
                <a:ea typeface="Georgia"/>
                <a:cs typeface="Georgia"/>
                <a:sym typeface="Georgia"/>
              </a:rPr>
              <a:t>was</a:t>
            </a:r>
            <a:r>
              <a:rPr lang="en" sz="1000">
                <a:latin typeface="Georgia"/>
                <a:ea typeface="Georgia"/>
                <a:cs typeface="Georgia"/>
                <a:sym typeface="Georgia"/>
              </a:rPr>
              <a:t> only evil continually. 6  And it repented the LORD that he had made man on the earth, and it grieved him at his heart. 7  And the LORD said, I will destroy man whom I have created from the face of the earth; both man, and beast, and the creeping thing, and the fowls of the air; for it repenteth me that I have made them. </a:t>
            </a:r>
            <a:endParaRPr sz="1000">
              <a:latin typeface="Georgia"/>
              <a:ea typeface="Georgia"/>
              <a:cs typeface="Georgia"/>
              <a:sym typeface="Georgia"/>
            </a:endParaRPr>
          </a:p>
          <a:p>
            <a:pPr marL="0" lvl="0" indent="0" algn="l" rtl="0">
              <a:lnSpc>
                <a:spcPct val="115000"/>
              </a:lnSpc>
              <a:spcBef>
                <a:spcPts val="1200"/>
              </a:spcBef>
              <a:spcAft>
                <a:spcPts val="0"/>
              </a:spcAft>
              <a:buNone/>
            </a:pPr>
            <a:r>
              <a:rPr lang="en" sz="1000" b="1">
                <a:latin typeface="Georgia"/>
                <a:ea typeface="Georgia"/>
                <a:cs typeface="Georgia"/>
                <a:sym typeface="Georgia"/>
              </a:rPr>
              <a:t>Jude 1:6 </a:t>
            </a:r>
            <a:r>
              <a:rPr lang="en" sz="1000">
                <a:latin typeface="Georgia"/>
                <a:ea typeface="Georgia"/>
                <a:cs typeface="Georgia"/>
                <a:sym typeface="Georgia"/>
              </a:rPr>
              <a:t> And the angels which kept not their first estate, but left their own habitation, he hath reserved in everlasting chains under darkness unto the judgment of the great day.</a:t>
            </a:r>
            <a:r>
              <a:rPr lang="en" sz="1000" b="1">
                <a:latin typeface="Georgia"/>
                <a:ea typeface="Georgia"/>
                <a:cs typeface="Georgia"/>
                <a:sym typeface="Georgia"/>
              </a:rPr>
              <a:t>7</a:t>
            </a:r>
            <a:r>
              <a:rPr lang="en" sz="1000">
                <a:latin typeface="Georgia"/>
                <a:ea typeface="Georgia"/>
                <a:cs typeface="Georgia"/>
                <a:sym typeface="Georgia"/>
              </a:rPr>
              <a:t>  Even as Sodom and Gomorrha, and the cities about them in like manner, giving themselves over to fornication, and going after strange flesh, are set forth for an example, suffering the vengeance of eternal fire.</a:t>
            </a:r>
            <a:endParaRPr sz="1000">
              <a:latin typeface="Georgia"/>
              <a:ea typeface="Georgia"/>
              <a:cs typeface="Georgia"/>
              <a:sym typeface="Georgia"/>
            </a:endParaRPr>
          </a:p>
          <a:p>
            <a:pPr marL="0" lvl="0" indent="0" algn="l" rtl="0">
              <a:lnSpc>
                <a:spcPct val="115000"/>
              </a:lnSpc>
              <a:spcBef>
                <a:spcPts val="1200"/>
              </a:spcBef>
              <a:spcAft>
                <a:spcPts val="0"/>
              </a:spcAft>
              <a:buNone/>
            </a:pPr>
            <a:endParaRPr sz="1100"/>
          </a:p>
          <a:p>
            <a:pPr marL="0" lvl="0" indent="0" algn="l" rtl="0">
              <a:spcBef>
                <a:spcPts val="500"/>
              </a:spcBef>
              <a:spcAft>
                <a:spcPts val="1000"/>
              </a:spcAft>
              <a:buNone/>
            </a:pPr>
            <a:endParaRPr sz="800">
              <a:latin typeface="Georgia"/>
              <a:ea typeface="Georgia"/>
              <a:cs typeface="Georgia"/>
              <a:sym typeface="Georgia"/>
            </a:endParaRPr>
          </a:p>
        </p:txBody>
      </p:sp>
      <p:sp>
        <p:nvSpPr>
          <p:cNvPr id="842" name="Google Shape;842;p127"/>
          <p:cNvSpPr txBox="1"/>
          <p:nvPr/>
        </p:nvSpPr>
        <p:spPr>
          <a:xfrm>
            <a:off x="242325" y="4014225"/>
            <a:ext cx="8659500" cy="85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800" b="1">
                <a:latin typeface="Georgia"/>
                <a:ea typeface="Georgia"/>
                <a:cs typeface="Georgia"/>
                <a:sym typeface="Georgia"/>
              </a:rPr>
              <a:t>The expression ‘Son of God’ is used in Gen. 6:2,  Job 1:6; 2:1; 38:7 Psalms 29:1; 89:6 and Daniel 3:25 as indicative of angels and there is no reason or scriptural authority for taking the expression to mean something different in Genesis 6:2.  Their sin is also made clear in the very same verse.  The offspring of this abominable union between fallen angels and the daughters of men are the ‘Nephilim’ translated as giants Gen. 6:4.Sons of God = ben ha elohiym – excerpt from </a:t>
            </a:r>
            <a:r>
              <a:rPr lang="en" sz="800" b="1" i="1">
                <a:latin typeface="Georgia"/>
                <a:ea typeface="Georgia"/>
                <a:cs typeface="Georgia"/>
                <a:sym typeface="Georgia"/>
              </a:rPr>
              <a:t>Perilous Times, Spiritual Warfare and the rise of Demonic Activity @ www.swordofthespiritmind.com</a:t>
            </a:r>
            <a:endParaRPr sz="800" b="1" i="1">
              <a:latin typeface="Georgia"/>
              <a:ea typeface="Georgia"/>
              <a:cs typeface="Georgia"/>
              <a:sym typeface="Georgia"/>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28"/>
          <p:cNvSpPr txBox="1"/>
          <p:nvPr/>
        </p:nvSpPr>
        <p:spPr>
          <a:xfrm>
            <a:off x="155450" y="146300"/>
            <a:ext cx="18198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1000" b="1">
                <a:latin typeface="Georgia"/>
                <a:ea typeface="Georgia"/>
                <a:cs typeface="Georgia"/>
                <a:sym typeface="Georgia"/>
              </a:rPr>
              <a:t>The Image of the Beast</a:t>
            </a:r>
            <a:endParaRPr>
              <a:latin typeface="Lato"/>
              <a:ea typeface="Lato"/>
              <a:cs typeface="Lato"/>
              <a:sym typeface="Lato"/>
            </a:endParaRPr>
          </a:p>
        </p:txBody>
      </p:sp>
      <p:sp>
        <p:nvSpPr>
          <p:cNvPr id="848" name="Google Shape;848;p128"/>
          <p:cNvSpPr txBox="1"/>
          <p:nvPr/>
        </p:nvSpPr>
        <p:spPr>
          <a:xfrm>
            <a:off x="155450" y="475400"/>
            <a:ext cx="8741700" cy="10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It is my belief that Satan has no creative power other than what he can manipulate in a laboratory.  The Antichrist will receive a deadly wound and as we studied earlier my belief is that it indicated he is slain.  The Antichrist after his deadly wound “is healed” will himself be the IMAGE!  I believe that either through the advanced robotics (cyborg or hologram) technologies or with artificial intelligence or as clone through genetic engineering the Antichrist will claim to be resurrected and claim to be God; and the world will wonder.  However; given the two possibilities I believe that the counterfeit resurrection of the Antichrist will more likely come through genetic engineering.</a:t>
            </a:r>
            <a:endParaRPr sz="900" b="1">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I think it is important to take heed of the description given to the Antichrist.</a:t>
            </a:r>
            <a:endParaRPr sz="9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849" name="Google Shape;849;p128"/>
          <p:cNvSpPr/>
          <p:nvPr/>
        </p:nvSpPr>
        <p:spPr>
          <a:xfrm>
            <a:off x="155450" y="1645925"/>
            <a:ext cx="8705100" cy="16092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300"/>
              </a:spcAft>
              <a:buNone/>
            </a:pPr>
            <a:r>
              <a:rPr lang="en" sz="1000" b="1">
                <a:latin typeface="Georgia"/>
                <a:ea typeface="Georgia"/>
                <a:cs typeface="Georgia"/>
                <a:sym typeface="Georgia"/>
              </a:rPr>
              <a:t>Revelation 13:1</a:t>
            </a:r>
            <a:r>
              <a:rPr lang="en" sz="1000">
                <a:latin typeface="Georgia"/>
                <a:ea typeface="Georgia"/>
                <a:cs typeface="Georgia"/>
                <a:sym typeface="Georgia"/>
              </a:rPr>
              <a:t>  And I stood upon the sand of the sea, and saw a </a:t>
            </a:r>
            <a:r>
              <a:rPr lang="en" sz="1000" u="sng">
                <a:latin typeface="Georgia"/>
                <a:ea typeface="Georgia"/>
                <a:cs typeface="Georgia"/>
                <a:sym typeface="Georgia"/>
              </a:rPr>
              <a:t>beast</a:t>
            </a:r>
            <a:r>
              <a:rPr lang="en" sz="1000">
                <a:latin typeface="Georgia"/>
                <a:ea typeface="Georgia"/>
                <a:cs typeface="Georgia"/>
                <a:sym typeface="Georgia"/>
              </a:rPr>
              <a:t> rise up out of the sea, having seven heads and ten horns, and upon his horns ten crowns, and upon his heads the name of blasphemy. 2  And the </a:t>
            </a:r>
            <a:r>
              <a:rPr lang="en" sz="1000" u="sng">
                <a:latin typeface="Georgia"/>
                <a:ea typeface="Georgia"/>
                <a:cs typeface="Georgia"/>
                <a:sym typeface="Georgia"/>
              </a:rPr>
              <a:t>beast</a:t>
            </a:r>
            <a:r>
              <a:rPr lang="en" sz="1000">
                <a:latin typeface="Georgia"/>
                <a:ea typeface="Georgia"/>
                <a:cs typeface="Georgia"/>
                <a:sym typeface="Georgia"/>
              </a:rPr>
              <a:t> which I saw was like unto a leopard, and his feet were as </a:t>
            </a:r>
            <a:r>
              <a:rPr lang="en" sz="1000" i="1">
                <a:solidFill>
                  <a:srgbClr val="545454"/>
                </a:solidFill>
                <a:latin typeface="Georgia"/>
                <a:ea typeface="Georgia"/>
                <a:cs typeface="Georgia"/>
                <a:sym typeface="Georgia"/>
              </a:rPr>
              <a:t>the feet</a:t>
            </a:r>
            <a:r>
              <a:rPr lang="en" sz="1000">
                <a:latin typeface="Georgia"/>
                <a:ea typeface="Georgia"/>
                <a:cs typeface="Georgia"/>
                <a:sym typeface="Georgia"/>
              </a:rPr>
              <a:t> of a bear, and his mouth as the mouth of a lion: and the dragon gave him his power, and his seat, and great authority. 3  And I saw one of his heads as it were wounded to death; and his deadly wound was healed: and all the world wondered after the beast. 4  And they worshipped the dragon which gave power unto the </a:t>
            </a:r>
            <a:r>
              <a:rPr lang="en" sz="1000" u="sng">
                <a:latin typeface="Georgia"/>
                <a:ea typeface="Georgia"/>
                <a:cs typeface="Georgia"/>
                <a:sym typeface="Georgia"/>
              </a:rPr>
              <a:t>beast</a:t>
            </a:r>
            <a:r>
              <a:rPr lang="en" sz="1000">
                <a:latin typeface="Georgia"/>
                <a:ea typeface="Georgia"/>
                <a:cs typeface="Georgia"/>
                <a:sym typeface="Georgia"/>
              </a:rPr>
              <a:t>: and they worshipped the beast, saying, Who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like unto the beast? who is able to make war with him? </a:t>
            </a:r>
            <a:endParaRPr sz="1000">
              <a:latin typeface="Georgia"/>
              <a:ea typeface="Georgia"/>
              <a:cs typeface="Georgia"/>
              <a:sym typeface="Georgia"/>
            </a:endParaRPr>
          </a:p>
        </p:txBody>
      </p:sp>
      <p:sp>
        <p:nvSpPr>
          <p:cNvPr id="850" name="Google Shape;850;p128"/>
          <p:cNvSpPr txBox="1"/>
          <p:nvPr/>
        </p:nvSpPr>
        <p:spPr>
          <a:xfrm>
            <a:off x="173750" y="3354050"/>
            <a:ext cx="8705100" cy="71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900" b="1">
                <a:latin typeface="Georgia"/>
                <a:ea typeface="Georgia"/>
                <a:cs typeface="Georgia"/>
                <a:sym typeface="Georgia"/>
              </a:rPr>
              <a:t>There is a lot to unpack in those verses.  The antichrist is described as a ‘beast’.  This of course speaks to his character and ruthlessness and ties his rule to the previous world empires that persecuted God’s people.  But I believe it also speaks to what he is to become after his deadly wound is healed.  A beast that is no longer fully human but through the CRISPR and cloning technologies becomes Satan’s masterpiece; born again in a perverted sense; but not from above, but from below; and the world will wonder.  </a:t>
            </a:r>
            <a:endParaRPr sz="900" b="1">
              <a:latin typeface="Georgia"/>
              <a:ea typeface="Georgia"/>
              <a:cs typeface="Georgia"/>
              <a:sym typeface="Georgia"/>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29"/>
          <p:cNvSpPr txBox="1"/>
          <p:nvPr/>
        </p:nvSpPr>
        <p:spPr>
          <a:xfrm>
            <a:off x="91450" y="128000"/>
            <a:ext cx="18105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Image of the Beast</a:t>
            </a:r>
            <a:endParaRPr>
              <a:latin typeface="Lato"/>
              <a:ea typeface="Lato"/>
              <a:cs typeface="Lato"/>
              <a:sym typeface="Lato"/>
            </a:endParaRPr>
          </a:p>
          <a:p>
            <a:pPr marL="0" lvl="0" indent="0" algn="l" rtl="0">
              <a:spcBef>
                <a:spcPts val="300"/>
              </a:spcBef>
              <a:spcAft>
                <a:spcPts val="0"/>
              </a:spcAft>
              <a:buNone/>
            </a:pPr>
            <a:endParaRPr>
              <a:latin typeface="Lato"/>
              <a:ea typeface="Lato"/>
              <a:cs typeface="Lato"/>
              <a:sym typeface="Lato"/>
            </a:endParaRPr>
          </a:p>
        </p:txBody>
      </p:sp>
      <p:sp>
        <p:nvSpPr>
          <p:cNvPr id="856" name="Google Shape;856;p129"/>
          <p:cNvSpPr txBox="1"/>
          <p:nvPr/>
        </p:nvSpPr>
        <p:spPr>
          <a:xfrm>
            <a:off x="192025" y="768075"/>
            <a:ext cx="8723400" cy="10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900" b="1">
                <a:latin typeface="Georgia"/>
                <a:ea typeface="Georgia"/>
                <a:cs typeface="Georgia"/>
                <a:sym typeface="Georgia"/>
              </a:rPr>
              <a:t>The Antichrist whether a clone or through the manipulation of his DNA and genes has become the superman and not only is he now devoid of a soul but is a fit vessel to receive Satan; and Satan entered him.  He is now the most evil despot the world has ever seen; unequaled in evil and a true psychopath and there is now no image of God in this inhuman abomination.  He is now a beast and the BEAST and the IMAGE are one and the same.  I asked the question earlier what happened to the Image. </a:t>
            </a:r>
            <a:endParaRPr sz="900" b="1">
              <a:latin typeface="Georgia"/>
              <a:ea typeface="Georgia"/>
              <a:cs typeface="Georgia"/>
              <a:sym typeface="Georgia"/>
            </a:endParaRPr>
          </a:p>
        </p:txBody>
      </p:sp>
      <p:sp>
        <p:nvSpPr>
          <p:cNvPr id="857" name="Google Shape;857;p129"/>
          <p:cNvSpPr/>
          <p:nvPr/>
        </p:nvSpPr>
        <p:spPr>
          <a:xfrm>
            <a:off x="192025" y="1755650"/>
            <a:ext cx="87234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Revelation 20:10  </a:t>
            </a:r>
            <a:r>
              <a:rPr lang="en" sz="1000">
                <a:latin typeface="Georgia"/>
                <a:ea typeface="Georgia"/>
                <a:cs typeface="Georgia"/>
                <a:sym typeface="Georgia"/>
              </a:rPr>
              <a:t>And </a:t>
            </a:r>
            <a:r>
              <a:rPr lang="en" sz="1000" u="sng">
                <a:latin typeface="Georgia"/>
                <a:ea typeface="Georgia"/>
                <a:cs typeface="Georgia"/>
                <a:sym typeface="Georgia"/>
              </a:rPr>
              <a:t>the devil</a:t>
            </a:r>
            <a:r>
              <a:rPr lang="en" sz="1000">
                <a:latin typeface="Georgia"/>
                <a:ea typeface="Georgia"/>
                <a:cs typeface="Georgia"/>
                <a:sym typeface="Georgia"/>
              </a:rPr>
              <a:t> that deceived them was cast into the lake of fire and brimstone, where the </a:t>
            </a:r>
            <a:r>
              <a:rPr lang="en" sz="1000" u="sng">
                <a:latin typeface="Georgia"/>
                <a:ea typeface="Georgia"/>
                <a:cs typeface="Georgia"/>
                <a:sym typeface="Georgia"/>
              </a:rPr>
              <a:t>beast </a:t>
            </a:r>
            <a:r>
              <a:rPr lang="en" sz="1000">
                <a:latin typeface="Georgia"/>
                <a:ea typeface="Georgia"/>
                <a:cs typeface="Georgia"/>
                <a:sym typeface="Georgia"/>
              </a:rPr>
              <a:t>and the </a:t>
            </a:r>
            <a:r>
              <a:rPr lang="en" sz="1000" u="sng">
                <a:latin typeface="Georgia"/>
                <a:ea typeface="Georgia"/>
                <a:cs typeface="Georgia"/>
                <a:sym typeface="Georgia"/>
              </a:rPr>
              <a:t>false prophet</a:t>
            </a:r>
            <a:r>
              <a:rPr lang="en" sz="1000">
                <a:latin typeface="Georgia"/>
                <a:ea typeface="Georgia"/>
                <a:cs typeface="Georgia"/>
                <a:sym typeface="Georgia"/>
              </a:rPr>
              <a:t> </a:t>
            </a:r>
            <a:r>
              <a:rPr lang="en" sz="1000" i="1">
                <a:solidFill>
                  <a:srgbClr val="545454"/>
                </a:solidFill>
                <a:latin typeface="Georgia"/>
                <a:ea typeface="Georgia"/>
                <a:cs typeface="Georgia"/>
                <a:sym typeface="Georgia"/>
              </a:rPr>
              <a:t>are,</a:t>
            </a:r>
            <a:r>
              <a:rPr lang="en" sz="1000">
                <a:latin typeface="Georgia"/>
                <a:ea typeface="Georgia"/>
                <a:cs typeface="Georgia"/>
                <a:sym typeface="Georgia"/>
              </a:rPr>
              <a:t> and shall be tormented day and night for ever and ever. </a:t>
            </a:r>
            <a:endParaRPr sz="1000">
              <a:latin typeface="Georgia"/>
              <a:ea typeface="Georgia"/>
              <a:cs typeface="Georgia"/>
              <a:sym typeface="Georgia"/>
            </a:endParaRPr>
          </a:p>
          <a:p>
            <a:pPr marL="0" lvl="0" indent="0" algn="l" rtl="0">
              <a:spcBef>
                <a:spcPts val="1000"/>
              </a:spcBef>
              <a:spcAft>
                <a:spcPts val="0"/>
              </a:spcAft>
              <a:buNone/>
            </a:pPr>
            <a:endParaRPr/>
          </a:p>
        </p:txBody>
      </p:sp>
      <p:sp>
        <p:nvSpPr>
          <p:cNvPr id="858" name="Google Shape;858;p129"/>
          <p:cNvSpPr txBox="1"/>
          <p:nvPr/>
        </p:nvSpPr>
        <p:spPr>
          <a:xfrm>
            <a:off x="210325" y="2944375"/>
            <a:ext cx="8686800" cy="9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1000"/>
              </a:spcBef>
              <a:spcAft>
                <a:spcPts val="1000"/>
              </a:spcAft>
              <a:buNone/>
            </a:pPr>
            <a:r>
              <a:rPr lang="en" sz="900" b="1">
                <a:latin typeface="Georgia"/>
                <a:ea typeface="Georgia"/>
                <a:cs typeface="Georgia"/>
                <a:sym typeface="Georgia"/>
              </a:rPr>
              <a:t>Satan the Antichrist and the False Prophet are all thrown into the Lake of Fire; but what of the Image?  I think now we may have the answer in that after the deadly wound and counterfeit resurrection; the resurrected Antichrist is no longer what he was before the deadly wound; but has now become the Image of what he once was as human; and now has become a genetically modified or cloned image; a mere shadow of humanity; and the world wondered. </a:t>
            </a:r>
            <a:endParaRPr sz="900" b="1">
              <a:latin typeface="Georgia"/>
              <a:ea typeface="Georgia"/>
              <a:cs typeface="Georgia"/>
              <a:sym typeface="Georgia"/>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30"/>
          <p:cNvSpPr txBox="1"/>
          <p:nvPr/>
        </p:nvSpPr>
        <p:spPr>
          <a:xfrm>
            <a:off x="173750" y="109750"/>
            <a:ext cx="1682400" cy="46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1000" b="1">
                <a:latin typeface="Georgia"/>
                <a:ea typeface="Georgia"/>
                <a:cs typeface="Georgia"/>
                <a:sym typeface="Georgia"/>
              </a:rPr>
              <a:t>The Image of the Beast</a:t>
            </a:r>
            <a:endParaRPr>
              <a:latin typeface="Lato"/>
              <a:ea typeface="Lato"/>
              <a:cs typeface="Lato"/>
              <a:sym typeface="Lato"/>
            </a:endParaRPr>
          </a:p>
        </p:txBody>
      </p:sp>
      <p:sp>
        <p:nvSpPr>
          <p:cNvPr id="864" name="Google Shape;864;p130"/>
          <p:cNvSpPr txBox="1"/>
          <p:nvPr/>
        </p:nvSpPr>
        <p:spPr>
          <a:xfrm>
            <a:off x="197850" y="459450"/>
            <a:ext cx="8748300" cy="432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000" b="1">
                <a:latin typeface="Georgia"/>
                <a:ea typeface="Georgia"/>
                <a:cs typeface="Georgia"/>
                <a:sym typeface="Georgia"/>
              </a:rPr>
              <a:t>Colossians 1:15 </a:t>
            </a:r>
            <a:r>
              <a:rPr lang="en" sz="1000">
                <a:latin typeface="Georgia"/>
                <a:ea typeface="Georgia"/>
                <a:cs typeface="Georgia"/>
                <a:sym typeface="Georgia"/>
              </a:rPr>
              <a:t> Who is the </a:t>
            </a:r>
            <a:r>
              <a:rPr lang="en" sz="1300" b="1">
                <a:latin typeface="Georgia"/>
                <a:ea typeface="Georgia"/>
                <a:cs typeface="Georgia"/>
                <a:sym typeface="Georgia"/>
              </a:rPr>
              <a:t>{image}</a:t>
            </a:r>
            <a:r>
              <a:rPr lang="en" sz="1000">
                <a:latin typeface="Georgia"/>
                <a:ea typeface="Georgia"/>
                <a:cs typeface="Georgia"/>
                <a:sym typeface="Georgia"/>
              </a:rPr>
              <a:t> of the invisible God, the firstborn of every creature:</a:t>
            </a:r>
            <a:endParaRPr sz="1000">
              <a:latin typeface="Georgia"/>
              <a:ea typeface="Georgia"/>
              <a:cs typeface="Georgia"/>
              <a:sym typeface="Georgia"/>
            </a:endParaRPr>
          </a:p>
          <a:p>
            <a:pPr marL="0" lvl="0" indent="0" algn="l" rtl="0">
              <a:spcBef>
                <a:spcPts val="500"/>
              </a:spcBef>
              <a:spcAft>
                <a:spcPts val="0"/>
              </a:spcAft>
              <a:buNone/>
            </a:pPr>
            <a:r>
              <a:rPr lang="en">
                <a:latin typeface="Lato"/>
                <a:ea typeface="Lato"/>
                <a:cs typeface="Lato"/>
                <a:sym typeface="Lato"/>
              </a:rPr>
              <a:t>                                                   </a:t>
            </a:r>
            <a:r>
              <a:rPr lang="en" b="1">
                <a:solidFill>
                  <a:srgbClr val="A61C00"/>
                </a:solidFill>
                <a:latin typeface="Lato"/>
                <a:ea typeface="Lato"/>
                <a:cs typeface="Lato"/>
                <a:sym typeface="Lato"/>
              </a:rPr>
              <a:t>↳</a:t>
            </a:r>
            <a:r>
              <a:rPr lang="en" sz="900">
                <a:solidFill>
                  <a:srgbClr val="0000FF"/>
                </a:solidFill>
                <a:latin typeface="Georgia"/>
                <a:ea typeface="Georgia"/>
                <a:cs typeface="Georgia"/>
                <a:sym typeface="Georgia"/>
              </a:rPr>
              <a:t>eikōni-kone'   From G1503; a likeness, that is, (literally) statue, profile, or (figuratively)  </a:t>
            </a:r>
            <a:endParaRPr sz="900">
              <a:solidFill>
                <a:srgbClr val="0000FF"/>
              </a:solidFill>
              <a:latin typeface="Georgia"/>
              <a:ea typeface="Georgia"/>
              <a:cs typeface="Georgia"/>
              <a:sym typeface="Georgia"/>
            </a:endParaRPr>
          </a:p>
          <a:p>
            <a:pPr marL="0" lvl="0" indent="0" algn="l" rtl="0">
              <a:spcBef>
                <a:spcPts val="0"/>
              </a:spcBef>
              <a:spcAft>
                <a:spcPts val="0"/>
              </a:spcAft>
              <a:buNone/>
            </a:pPr>
            <a:r>
              <a:rPr lang="en" sz="900">
                <a:solidFill>
                  <a:srgbClr val="0000FF"/>
                </a:solidFill>
                <a:latin typeface="Georgia"/>
                <a:ea typeface="Georgia"/>
                <a:cs typeface="Georgia"/>
                <a:sym typeface="Georgia"/>
              </a:rPr>
              <a:t>                                                                        representation, resemblance: - image.</a:t>
            </a:r>
            <a:endParaRPr sz="900">
              <a:solidFill>
                <a:srgbClr val="0000FF"/>
              </a:solidFill>
              <a:latin typeface="Georgia"/>
              <a:ea typeface="Georgia"/>
              <a:cs typeface="Georgia"/>
              <a:sym typeface="Georgia"/>
            </a:endParaRPr>
          </a:p>
          <a:p>
            <a:pPr marL="0" lvl="0" indent="0" algn="l" rtl="0">
              <a:spcBef>
                <a:spcPts val="0"/>
              </a:spcBef>
              <a:spcAft>
                <a:spcPts val="0"/>
              </a:spcAft>
              <a:buNone/>
            </a:pPr>
            <a:endParaRPr sz="900">
              <a:solidFill>
                <a:srgbClr val="0000FF"/>
              </a:solidFill>
              <a:latin typeface="Georgia"/>
              <a:ea typeface="Georgia"/>
              <a:cs typeface="Georgia"/>
              <a:sym typeface="Georgia"/>
            </a:endParaRPr>
          </a:p>
          <a:p>
            <a:pPr marL="0" lvl="0" indent="0" algn="l" rtl="0">
              <a:spcBef>
                <a:spcPts val="0"/>
              </a:spcBef>
              <a:spcAft>
                <a:spcPts val="0"/>
              </a:spcAft>
              <a:buNone/>
            </a:pPr>
            <a:endParaRPr sz="900">
              <a:solidFill>
                <a:srgbClr val="0000FF"/>
              </a:solidFill>
              <a:latin typeface="Georgia"/>
              <a:ea typeface="Georgia"/>
              <a:cs typeface="Georgia"/>
              <a:sym typeface="Georgia"/>
            </a:endParaRPr>
          </a:p>
          <a:p>
            <a:pPr marL="0" lvl="0" indent="0" algn="l" rtl="0">
              <a:lnSpc>
                <a:spcPct val="115000"/>
              </a:lnSpc>
              <a:spcBef>
                <a:spcPts val="1200"/>
              </a:spcBef>
              <a:spcAft>
                <a:spcPts val="0"/>
              </a:spcAft>
              <a:buNone/>
            </a:pPr>
            <a:r>
              <a:rPr lang="en" sz="1000" b="1">
                <a:latin typeface="Georgia"/>
                <a:ea typeface="Georgia"/>
                <a:cs typeface="Georgia"/>
                <a:sym typeface="Georgia"/>
              </a:rPr>
              <a:t>Revelation 13:14 </a:t>
            </a:r>
            <a:r>
              <a:rPr lang="en" sz="1000">
                <a:latin typeface="Georgia"/>
                <a:ea typeface="Georgia"/>
                <a:cs typeface="Georgia"/>
                <a:sym typeface="Georgia"/>
              </a:rPr>
              <a:t> And deceiveth them that dwell on the earth by </a:t>
            </a:r>
            <a:r>
              <a:rPr lang="en" sz="1000" i="1">
                <a:solidFill>
                  <a:srgbClr val="757575"/>
                </a:solidFill>
                <a:latin typeface="Georgia"/>
                <a:ea typeface="Georgia"/>
                <a:cs typeface="Georgia"/>
                <a:sym typeface="Georgia"/>
              </a:rPr>
              <a:t>the means of</a:t>
            </a:r>
            <a:r>
              <a:rPr lang="en" sz="1000">
                <a:latin typeface="Georgia"/>
                <a:ea typeface="Georgia"/>
                <a:cs typeface="Georgia"/>
                <a:sym typeface="Georgia"/>
              </a:rPr>
              <a:t> those miracles which he had power to do in the sight of the beast; saying to them that dwell on the earth, that they should make an </a:t>
            </a:r>
            <a:r>
              <a:rPr lang="en" sz="1300" b="1">
                <a:latin typeface="Georgia"/>
                <a:ea typeface="Georgia"/>
                <a:cs typeface="Georgia"/>
                <a:sym typeface="Georgia"/>
              </a:rPr>
              <a:t>{image} </a:t>
            </a:r>
            <a:r>
              <a:rPr lang="en" sz="1000">
                <a:latin typeface="Georgia"/>
                <a:ea typeface="Georgia"/>
                <a:cs typeface="Georgia"/>
                <a:sym typeface="Georgia"/>
              </a:rPr>
              <a:t>to the beast, which had the wound by a sword, and did live.</a:t>
            </a:r>
            <a:endParaRPr sz="1000">
              <a:latin typeface="Georgia"/>
              <a:ea typeface="Georgia"/>
              <a:cs typeface="Georgia"/>
              <a:sym typeface="Georgia"/>
            </a:endParaRPr>
          </a:p>
          <a:p>
            <a:pPr marL="0" lvl="0" indent="0" algn="l" rtl="0">
              <a:spcBef>
                <a:spcPts val="500"/>
              </a:spcBef>
              <a:spcAft>
                <a:spcPts val="0"/>
              </a:spcAft>
              <a:buNone/>
            </a:pPr>
            <a:r>
              <a:rPr lang="en" sz="1000">
                <a:latin typeface="Georgia"/>
                <a:ea typeface="Georgia"/>
                <a:cs typeface="Georgia"/>
                <a:sym typeface="Georgia"/>
              </a:rPr>
              <a:t>                                                                                                           </a:t>
            </a:r>
            <a:r>
              <a:rPr lang="en" b="1">
                <a:solidFill>
                  <a:srgbClr val="A61C00"/>
                </a:solidFill>
                <a:latin typeface="Lato"/>
                <a:ea typeface="Lato"/>
                <a:cs typeface="Lato"/>
                <a:sym typeface="Lato"/>
              </a:rPr>
              <a:t>↳</a:t>
            </a:r>
            <a:r>
              <a:rPr lang="en" sz="900">
                <a:solidFill>
                  <a:srgbClr val="0000FF"/>
                </a:solidFill>
                <a:latin typeface="Georgia"/>
                <a:ea typeface="Georgia"/>
                <a:cs typeface="Georgia"/>
                <a:sym typeface="Georgia"/>
              </a:rPr>
              <a:t>eikōni-kone'   From G1503; a likeness, that is, (literally) statue, profile, or (figuratively)  </a:t>
            </a:r>
            <a:endParaRPr sz="900">
              <a:solidFill>
                <a:srgbClr val="0000FF"/>
              </a:solidFill>
              <a:latin typeface="Georgia"/>
              <a:ea typeface="Georgia"/>
              <a:cs typeface="Georgia"/>
              <a:sym typeface="Georgia"/>
            </a:endParaRPr>
          </a:p>
          <a:p>
            <a:pPr marL="0" lvl="0" indent="0" algn="l" rtl="0">
              <a:spcBef>
                <a:spcPts val="0"/>
              </a:spcBef>
              <a:spcAft>
                <a:spcPts val="0"/>
              </a:spcAft>
              <a:buNone/>
            </a:pPr>
            <a:r>
              <a:rPr lang="en" sz="900">
                <a:solidFill>
                  <a:srgbClr val="0000FF"/>
                </a:solidFill>
                <a:latin typeface="Georgia"/>
                <a:ea typeface="Georgia"/>
                <a:cs typeface="Georgia"/>
                <a:sym typeface="Georgia"/>
              </a:rPr>
              <a:t>                                                                                                                           representation, resemblance: - image.</a:t>
            </a:r>
            <a:endParaRPr sz="900">
              <a:solidFill>
                <a:srgbClr val="0000FF"/>
              </a:solidFill>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0"/>
              </a:spcBef>
              <a:spcAft>
                <a:spcPts val="0"/>
              </a:spcAft>
              <a:buNone/>
            </a:pPr>
            <a:r>
              <a:rPr lang="en" sz="1000">
                <a:latin typeface="Georgia"/>
                <a:ea typeface="Georgia"/>
                <a:cs typeface="Georgia"/>
                <a:sym typeface="Georgia"/>
              </a:rPr>
              <a:t>As we can see the same Greek word for IMAGE (</a:t>
            </a:r>
            <a:r>
              <a:rPr lang="en" sz="900">
                <a:solidFill>
                  <a:srgbClr val="0000FF"/>
                </a:solidFill>
                <a:latin typeface="Georgia"/>
                <a:ea typeface="Georgia"/>
                <a:cs typeface="Georgia"/>
                <a:sym typeface="Georgia"/>
              </a:rPr>
              <a:t>eikōni-kone') </a:t>
            </a:r>
            <a:r>
              <a:rPr lang="en" sz="900">
                <a:latin typeface="Georgia"/>
                <a:ea typeface="Georgia"/>
                <a:cs typeface="Georgia"/>
                <a:sym typeface="Georgia"/>
              </a:rPr>
              <a:t>is used for Jesus Christ who is the image of God; they are one and the same FATHER, SON, HOLY GHOST; these three are one - </a:t>
            </a:r>
            <a:r>
              <a:rPr lang="en" sz="1000" b="1" i="1">
                <a:latin typeface="Georgia"/>
                <a:ea typeface="Georgia"/>
                <a:cs typeface="Georgia"/>
                <a:sym typeface="Georgia"/>
              </a:rPr>
              <a:t>1 John 5:7</a:t>
            </a:r>
            <a:r>
              <a:rPr lang="en" sz="1000" i="1">
                <a:latin typeface="Georgia"/>
                <a:ea typeface="Georgia"/>
                <a:cs typeface="Georgia"/>
                <a:sym typeface="Georgia"/>
              </a:rPr>
              <a:t>  For there are three that bear record in heaven, the Father, the Word, and the Holy Ghost: and these three are one.</a:t>
            </a:r>
            <a:endParaRPr sz="1000" i="1">
              <a:latin typeface="Georgia"/>
              <a:ea typeface="Georgia"/>
              <a:cs typeface="Georgia"/>
              <a:sym typeface="Georgia"/>
            </a:endParaRPr>
          </a:p>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r>
              <a:rPr lang="en" sz="900">
                <a:latin typeface="Georgia"/>
                <a:ea typeface="Georgia"/>
                <a:cs typeface="Georgia"/>
                <a:sym typeface="Georgia"/>
              </a:rPr>
              <a:t>As Christ is one with God in his image so too I believe THE MAN OF SIN has become one with the image of the beast. The same word </a:t>
            </a:r>
            <a:r>
              <a:rPr lang="en" sz="900">
                <a:solidFill>
                  <a:srgbClr val="0000FF"/>
                </a:solidFill>
                <a:latin typeface="Georgia"/>
                <a:ea typeface="Georgia"/>
                <a:cs typeface="Georgia"/>
                <a:sym typeface="Georgia"/>
              </a:rPr>
              <a:t>eikōni-kone </a:t>
            </a:r>
            <a:r>
              <a:rPr lang="en" sz="900">
                <a:latin typeface="Georgia"/>
                <a:ea typeface="Georgia"/>
                <a:cs typeface="Georgia"/>
                <a:sym typeface="Georgia"/>
              </a:rPr>
              <a:t>describes both.  </a:t>
            </a:r>
            <a:endParaRPr sz="900">
              <a:latin typeface="Georgia"/>
              <a:ea typeface="Georgia"/>
              <a:cs typeface="Georgia"/>
              <a:sym typeface="Georgia"/>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31"/>
          <p:cNvSpPr txBox="1"/>
          <p:nvPr/>
        </p:nvSpPr>
        <p:spPr>
          <a:xfrm>
            <a:off x="109725" y="91425"/>
            <a:ext cx="1801500" cy="4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1000" b="1">
                <a:latin typeface="Georgia"/>
                <a:ea typeface="Georgia"/>
                <a:cs typeface="Georgia"/>
                <a:sym typeface="Georgia"/>
              </a:rPr>
              <a:t>The Image of the Beast</a:t>
            </a:r>
            <a:endParaRPr>
              <a:latin typeface="Lato"/>
              <a:ea typeface="Lato"/>
              <a:cs typeface="Lato"/>
              <a:sym typeface="Lato"/>
            </a:endParaRPr>
          </a:p>
        </p:txBody>
      </p:sp>
      <p:sp>
        <p:nvSpPr>
          <p:cNvPr id="870" name="Google Shape;870;p131"/>
          <p:cNvSpPr txBox="1"/>
          <p:nvPr/>
        </p:nvSpPr>
        <p:spPr>
          <a:xfrm>
            <a:off x="219300" y="1042425"/>
            <a:ext cx="8604600" cy="8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900" b="1">
                <a:latin typeface="Georgia"/>
                <a:ea typeface="Georgia"/>
                <a:cs typeface="Georgia"/>
                <a:sym typeface="Georgia"/>
              </a:rPr>
              <a:t>The Antichrist and Image are one; the culmination of the transhumanist plans.  Satan has now created for himself a fit extension that he will enter and work through as he did Judas.  He will seek and demand worship.  With the technological and biological enhancements he will indeed seem to be godlike to the deluded masses and the science behind him will seem like magic to a world taken in by his deceptions and false miracles.  He was slain and now lives, better, stronger, and more intelligent than any other human. He is now an Image of a human; genetically modified or cloned and inhabited by Satan; and the world wondered.</a:t>
            </a:r>
            <a:endParaRPr sz="900" b="1">
              <a:latin typeface="Georgia"/>
              <a:ea typeface="Georgia"/>
              <a:cs typeface="Georgia"/>
              <a:sym typeface="Georgia"/>
            </a:endParaRPr>
          </a:p>
        </p:txBody>
      </p:sp>
      <p:sp>
        <p:nvSpPr>
          <p:cNvPr id="871" name="Google Shape;871;p131"/>
          <p:cNvSpPr/>
          <p:nvPr/>
        </p:nvSpPr>
        <p:spPr>
          <a:xfrm>
            <a:off x="338400" y="1975175"/>
            <a:ext cx="84672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300"/>
              </a:spcAft>
              <a:buNone/>
            </a:pPr>
            <a:r>
              <a:rPr lang="en" sz="1000" b="1">
                <a:latin typeface="Georgia"/>
                <a:ea typeface="Georgia"/>
                <a:cs typeface="Georgia"/>
                <a:sym typeface="Georgia"/>
              </a:rPr>
              <a:t>Revelation 13:15  </a:t>
            </a:r>
            <a:r>
              <a:rPr lang="en" sz="1000">
                <a:latin typeface="Georgia"/>
                <a:ea typeface="Georgia"/>
                <a:cs typeface="Georgia"/>
                <a:sym typeface="Georgia"/>
              </a:rPr>
              <a:t>And he had power to give life unto the image of the beast, that the image of the beast should both speak, and cause that as many as would not worship the image of the beast should be killed.</a:t>
            </a:r>
            <a:endParaRPr sz="1000">
              <a:latin typeface="Georgia"/>
              <a:ea typeface="Georgia"/>
              <a:cs typeface="Georgia"/>
              <a:sym typeface="Georgia"/>
            </a:endParaRPr>
          </a:p>
        </p:txBody>
      </p:sp>
      <p:sp>
        <p:nvSpPr>
          <p:cNvPr id="872" name="Google Shape;872;p131"/>
          <p:cNvSpPr txBox="1"/>
          <p:nvPr/>
        </p:nvSpPr>
        <p:spPr>
          <a:xfrm>
            <a:off x="237750" y="2953525"/>
            <a:ext cx="8567700" cy="17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Notice that the Image has the ability to speak; this is certainly no statute.  Also the Image has the ability to cause those that would not worship him to be killed.  This shows that he also has the ability to carry out his will and control others; requiring a cognitive ability; certainly no image of stone or wood; and the world wondered. The Image of Antichrist is Satan’s son born in a lab; a perverted version of Adam; an abomination and Satan’s final attack on God’s creative order.  A perversion of the image of God in which there is no breath of life but instead a perversion of science; a beast no longer with the genes and DNA that is human; but rather only an Image of humanness that will fool the masses; and the world wondered.</a:t>
            </a:r>
            <a:endParaRPr sz="9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873" name="Google Shape;873;p131"/>
          <p:cNvSpPr txBox="1"/>
          <p:nvPr/>
        </p:nvSpPr>
        <p:spPr>
          <a:xfrm>
            <a:off x="338400" y="493725"/>
            <a:ext cx="8156400" cy="54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t>
            </a:r>
            <a:r>
              <a:rPr lang="en" sz="1000">
                <a:latin typeface="Georgia"/>
                <a:ea typeface="Georgia"/>
                <a:cs typeface="Georgia"/>
                <a:sym typeface="Georgia"/>
              </a:rPr>
              <a:t>Any technology, no matter how primitive, is magic to those who don't understand it. - </a:t>
            </a:r>
            <a:r>
              <a:rPr lang="en" sz="1000" i="1">
                <a:latin typeface="Georgia"/>
                <a:ea typeface="Georgia"/>
                <a:cs typeface="Georgia"/>
                <a:sym typeface="Georgia"/>
              </a:rPr>
              <a:t>Arthur C. Clarke</a:t>
            </a:r>
            <a:endParaRPr sz="1000" i="1">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p:nvPr/>
        </p:nvSpPr>
        <p:spPr>
          <a:xfrm>
            <a:off x="338325" y="265175"/>
            <a:ext cx="8595300" cy="44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b="1">
              <a:solidFill>
                <a:srgbClr val="CC0000"/>
              </a:solidFill>
              <a:latin typeface="Georgia"/>
              <a:ea typeface="Georgia"/>
              <a:cs typeface="Georgia"/>
              <a:sym typeface="Georgia"/>
            </a:endParaRPr>
          </a:p>
          <a:p>
            <a:pPr marL="0" lvl="0" indent="0" algn="l" rtl="0">
              <a:spcBef>
                <a:spcPts val="0"/>
              </a:spcBef>
              <a:spcAft>
                <a:spcPts val="0"/>
              </a:spcAft>
              <a:buNone/>
            </a:pPr>
            <a:endParaRPr sz="1000" b="1">
              <a:solidFill>
                <a:srgbClr val="CC0000"/>
              </a:solidFill>
              <a:latin typeface="Georgia"/>
              <a:ea typeface="Georgia"/>
              <a:cs typeface="Georgia"/>
              <a:sym typeface="Georgia"/>
            </a:endParaRPr>
          </a:p>
          <a:p>
            <a:pPr marL="0" lvl="0" indent="0" algn="l" rtl="0">
              <a:spcBef>
                <a:spcPts val="0"/>
              </a:spcBef>
              <a:spcAft>
                <a:spcPts val="0"/>
              </a:spcAft>
              <a:buNone/>
            </a:pPr>
            <a:endParaRPr sz="1000" b="1">
              <a:solidFill>
                <a:srgbClr val="CC0000"/>
              </a:solidFill>
              <a:latin typeface="Georgia"/>
              <a:ea typeface="Georgia"/>
              <a:cs typeface="Georgia"/>
              <a:sym typeface="Georgia"/>
            </a:endParaRPr>
          </a:p>
          <a:p>
            <a:pPr marL="0" lvl="0" indent="0" algn="l" rtl="0">
              <a:spcBef>
                <a:spcPts val="0"/>
              </a:spcBef>
              <a:spcAft>
                <a:spcPts val="0"/>
              </a:spcAft>
              <a:buNone/>
            </a:pPr>
            <a:r>
              <a:rPr lang="en" sz="1000" b="1">
                <a:solidFill>
                  <a:srgbClr val="CC0000"/>
                </a:solidFill>
                <a:latin typeface="Georgia"/>
                <a:ea typeface="Georgia"/>
                <a:cs typeface="Georgia"/>
                <a:sym typeface="Georgia"/>
              </a:rPr>
              <a:t>JUDAISM </a:t>
            </a:r>
            <a:r>
              <a:rPr lang="en" sz="1000">
                <a:latin typeface="Georgia"/>
                <a:ea typeface="Georgia"/>
                <a:cs typeface="Georgia"/>
                <a:sym typeface="Georgia"/>
              </a:rPr>
              <a:t>cont’d</a:t>
            </a:r>
            <a:endParaRPr sz="1000">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His death will be followed by a period of great calamities. These new tribulations shall be the final test for Israel, and shortly thereafter Mashiach ben David shall come, avenge his death, resurrect him, and inaugurate the Messianic era of everlasting peace and bliss.13</a:t>
            </a:r>
            <a:endParaRPr sz="900" b="1">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The essential function of Mashiach ben Yossef is to prepare Israel for the final redemption, to put them into the proper condition in order to clear the way for Mashiach ben David to come. Of that ultimate redemption it is said, that if Israel repent (return to G‑d) they shall be redeemed immediately (even before the predetermined date for Mashiach's coming). If they will not repent and thus become dependent on the final date, "the Holy One, blessed be He, will set up a ruler over them, whose decrees shall be as cruel as Haman's, thus causing Israel to repent, and thereby bringing them back to the right path."14 In other words, if Israel shall return to G‑d on their own and make themselves worthy of the redemption, there is </a:t>
            </a:r>
            <a:r>
              <a:rPr lang="en" sz="900" b="1" i="1">
                <a:latin typeface="Georgia"/>
                <a:ea typeface="Georgia"/>
                <a:cs typeface="Georgia"/>
                <a:sym typeface="Georgia"/>
              </a:rPr>
              <a:t>no need</a:t>
            </a:r>
            <a:r>
              <a:rPr lang="en" sz="900" b="1">
                <a:latin typeface="Georgia"/>
                <a:ea typeface="Georgia"/>
                <a:cs typeface="Georgia"/>
                <a:sym typeface="Georgia"/>
              </a:rPr>
              <a:t> for the trials and tribulations associated with the above account of events related to Mashiach ben Yossef. Mashiach ben David will come directly and redeem us.15</a:t>
            </a:r>
            <a:endParaRPr sz="900" b="1">
              <a:latin typeface="Georgia"/>
              <a:ea typeface="Georgia"/>
              <a:cs typeface="Georgia"/>
              <a:sym typeface="Georgia"/>
            </a:endParaRPr>
          </a:p>
          <a:p>
            <a:pPr marL="0" lvl="0" indent="0" algn="r" rtl="0">
              <a:lnSpc>
                <a:spcPct val="109090"/>
              </a:lnSpc>
              <a:spcBef>
                <a:spcPts val="1200"/>
              </a:spcBef>
              <a:spcAft>
                <a:spcPts val="0"/>
              </a:spcAft>
              <a:buNone/>
            </a:pPr>
            <a:r>
              <a:rPr lang="en" sz="900">
                <a:latin typeface="Georgia"/>
                <a:ea typeface="Georgia"/>
                <a:cs typeface="Georgia"/>
                <a:sym typeface="Georgia"/>
              </a:rPr>
              <a:t>https://www.chabad.org/library/article_cdo/aid/101747/jewish/Appendix-II.htm</a:t>
            </a:r>
            <a:endParaRPr sz="900">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spcBef>
                <a:spcPts val="0"/>
              </a:spcBef>
              <a:spcAft>
                <a:spcPts val="0"/>
              </a:spcAft>
              <a:buNone/>
            </a:pPr>
            <a:endParaRPr sz="1000">
              <a:latin typeface="Georgia"/>
              <a:ea typeface="Georgia"/>
              <a:cs typeface="Georgia"/>
              <a:sym typeface="Georgia"/>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32"/>
          <p:cNvSpPr txBox="1"/>
          <p:nvPr/>
        </p:nvSpPr>
        <p:spPr>
          <a:xfrm>
            <a:off x="91425" y="118900"/>
            <a:ext cx="18198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Image of the Beast</a:t>
            </a:r>
            <a:endParaRPr>
              <a:latin typeface="Lato"/>
              <a:ea typeface="Lato"/>
              <a:cs typeface="Lato"/>
              <a:sym typeface="Lato"/>
            </a:endParaRPr>
          </a:p>
          <a:p>
            <a:pPr marL="0" lvl="0" indent="0" algn="l" rtl="0">
              <a:spcBef>
                <a:spcPts val="300"/>
              </a:spcBef>
              <a:spcAft>
                <a:spcPts val="0"/>
              </a:spcAft>
              <a:buNone/>
            </a:pPr>
            <a:endParaRPr>
              <a:latin typeface="Lato"/>
              <a:ea typeface="Lato"/>
              <a:cs typeface="Lato"/>
              <a:sym typeface="Lato"/>
            </a:endParaRPr>
          </a:p>
        </p:txBody>
      </p:sp>
      <p:sp>
        <p:nvSpPr>
          <p:cNvPr id="879" name="Google Shape;879;p132"/>
          <p:cNvSpPr txBox="1"/>
          <p:nvPr/>
        </p:nvSpPr>
        <p:spPr>
          <a:xfrm>
            <a:off x="365750" y="722375"/>
            <a:ext cx="8494800" cy="48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The bargain the devil tried to tempt the LORD Jesus Christ with; and was rejected;  the Antichrist will accept; a Faustian bargain damning his soul to Hell; for a time the power and rule of the kingdoms of the world will be at his fingertips.</a:t>
            </a:r>
            <a:endParaRPr sz="900" b="1">
              <a:latin typeface="Georgia"/>
              <a:ea typeface="Georgia"/>
              <a:cs typeface="Georgia"/>
              <a:sym typeface="Georgia"/>
            </a:endParaRPr>
          </a:p>
        </p:txBody>
      </p:sp>
      <p:sp>
        <p:nvSpPr>
          <p:cNvPr id="880" name="Google Shape;880;p132"/>
          <p:cNvSpPr/>
          <p:nvPr/>
        </p:nvSpPr>
        <p:spPr>
          <a:xfrm>
            <a:off x="365750" y="1344150"/>
            <a:ext cx="8494800" cy="1444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Matthew 4:8  </a:t>
            </a:r>
            <a:r>
              <a:rPr lang="en" sz="1000">
                <a:latin typeface="Georgia"/>
                <a:ea typeface="Georgia"/>
                <a:cs typeface="Georgia"/>
                <a:sym typeface="Georgia"/>
              </a:rPr>
              <a:t>Again, the devil taketh him up into an exceeding high mountain, and sheweth him all the </a:t>
            </a:r>
            <a:r>
              <a:rPr lang="en" sz="1000" u="sng">
                <a:latin typeface="Georgia"/>
                <a:ea typeface="Georgia"/>
                <a:cs typeface="Georgia"/>
                <a:sym typeface="Georgia"/>
              </a:rPr>
              <a:t>kingdoms of the world</a:t>
            </a:r>
            <a:r>
              <a:rPr lang="en" sz="1000">
                <a:latin typeface="Georgia"/>
                <a:ea typeface="Georgia"/>
                <a:cs typeface="Georgia"/>
                <a:sym typeface="Georgia"/>
              </a:rPr>
              <a:t>, and the glory of them; 9  And saith unto him, </a:t>
            </a:r>
            <a:r>
              <a:rPr lang="en" sz="1000" u="sng">
                <a:latin typeface="Georgia"/>
                <a:ea typeface="Georgia"/>
                <a:cs typeface="Georgia"/>
                <a:sym typeface="Georgia"/>
              </a:rPr>
              <a:t>All these things will I give thee, if thou wilt fall down and worship me. </a:t>
            </a:r>
            <a:endParaRPr sz="1000" u="sng">
              <a:latin typeface="Georgia"/>
              <a:ea typeface="Georgia"/>
              <a:cs typeface="Georgia"/>
              <a:sym typeface="Georgia"/>
            </a:endParaRPr>
          </a:p>
          <a:p>
            <a:pPr marL="0" lvl="0" indent="0" algn="l" rtl="0">
              <a:spcBef>
                <a:spcPts val="1000"/>
              </a:spcBef>
              <a:spcAft>
                <a:spcPts val="300"/>
              </a:spcAft>
              <a:buNone/>
            </a:pPr>
            <a:r>
              <a:rPr lang="en" sz="1000" b="1">
                <a:latin typeface="Georgia"/>
                <a:ea typeface="Georgia"/>
                <a:cs typeface="Georgia"/>
                <a:sym typeface="Georgia"/>
              </a:rPr>
              <a:t>Revelation 13:7 </a:t>
            </a:r>
            <a:r>
              <a:rPr lang="en" sz="1000">
                <a:latin typeface="Georgia"/>
                <a:ea typeface="Georgia"/>
                <a:cs typeface="Georgia"/>
                <a:sym typeface="Georgia"/>
              </a:rPr>
              <a:t> And it was given unto him to make war with the saints, and to overcome them: and </a:t>
            </a:r>
            <a:r>
              <a:rPr lang="en" sz="1000" u="sng">
                <a:latin typeface="Georgia"/>
                <a:ea typeface="Georgia"/>
                <a:cs typeface="Georgia"/>
                <a:sym typeface="Georgia"/>
              </a:rPr>
              <a:t>power was given him over all kindreds, and tongues, and nations. </a:t>
            </a:r>
            <a:endParaRPr sz="1000" u="sng">
              <a:latin typeface="Georgia"/>
              <a:ea typeface="Georgia"/>
              <a:cs typeface="Georgia"/>
              <a:sym typeface="Georgia"/>
            </a:endParaRPr>
          </a:p>
        </p:txBody>
      </p:sp>
      <p:sp>
        <p:nvSpPr>
          <p:cNvPr id="881" name="Google Shape;881;p132"/>
          <p:cNvSpPr txBox="1"/>
          <p:nvPr/>
        </p:nvSpPr>
        <p:spPr>
          <a:xfrm>
            <a:off x="365675" y="2926225"/>
            <a:ext cx="84948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900" b="1">
                <a:latin typeface="Georgia"/>
                <a:ea typeface="Georgia"/>
                <a:cs typeface="Georgia"/>
                <a:sym typeface="Georgia"/>
              </a:rPr>
              <a:t>The Antichrist will accept the devil’s deal and for a time he will receive the kingdoms of the world and he will worship his master Lucifer; for his power and counterfeit resurrection will be from Lucifer; and the world wondered.</a:t>
            </a:r>
            <a:endParaRPr sz="900" b="1">
              <a:latin typeface="Georgia"/>
              <a:ea typeface="Georgia"/>
              <a:cs typeface="Georgia"/>
              <a:sym typeface="Georgia"/>
            </a:endParaRPr>
          </a:p>
        </p:txBody>
      </p:sp>
      <p:sp>
        <p:nvSpPr>
          <p:cNvPr id="882" name="Google Shape;882;p132"/>
          <p:cNvSpPr/>
          <p:nvPr/>
        </p:nvSpPr>
        <p:spPr>
          <a:xfrm>
            <a:off x="365750" y="3867900"/>
            <a:ext cx="84948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300"/>
              </a:spcAft>
              <a:buNone/>
            </a:pPr>
            <a:r>
              <a:rPr lang="en" sz="1000" b="1">
                <a:latin typeface="Georgia"/>
                <a:ea typeface="Georgia"/>
                <a:cs typeface="Georgia"/>
                <a:sym typeface="Georgia"/>
              </a:rPr>
              <a:t>Revelation 13:4 </a:t>
            </a:r>
            <a:r>
              <a:rPr lang="en" sz="1000">
                <a:latin typeface="Georgia"/>
                <a:ea typeface="Georgia"/>
                <a:cs typeface="Georgia"/>
                <a:sym typeface="Georgia"/>
              </a:rPr>
              <a:t> And they worshipped the dragon which gave power unto the beast: and they worshipped the beast, saying, Who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like unto the beast? who is able to make war with him? </a:t>
            </a:r>
            <a:endParaRPr sz="1000">
              <a:latin typeface="Georgia"/>
              <a:ea typeface="Georgia"/>
              <a:cs typeface="Georgia"/>
              <a:sym typeface="Georgia"/>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33"/>
          <p:cNvSpPr txBox="1"/>
          <p:nvPr/>
        </p:nvSpPr>
        <p:spPr>
          <a:xfrm>
            <a:off x="1938600" y="329175"/>
            <a:ext cx="5266800" cy="61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Georgia"/>
                <a:ea typeface="Georgia"/>
                <a:cs typeface="Georgia"/>
                <a:sym typeface="Georgia"/>
              </a:rPr>
              <a:t>Beware those behind the Curtain</a:t>
            </a:r>
            <a:endParaRPr sz="1200">
              <a:latin typeface="Georgia"/>
              <a:ea typeface="Georgia"/>
              <a:cs typeface="Georgia"/>
              <a:sym typeface="Georgia"/>
            </a:endParaRPr>
          </a:p>
          <a:p>
            <a:pPr marL="0" lvl="0" indent="0" algn="ctr" rtl="0">
              <a:spcBef>
                <a:spcPts val="300"/>
              </a:spcBef>
              <a:spcAft>
                <a:spcPts val="0"/>
              </a:spcAft>
              <a:buNone/>
            </a:pPr>
            <a:r>
              <a:rPr lang="en" sz="900" i="1">
                <a:latin typeface="Georgia"/>
                <a:ea typeface="Georgia"/>
                <a:cs typeface="Georgia"/>
                <a:sym typeface="Georgia"/>
              </a:rPr>
              <a:t>“Pay no attention to the man behind the curtain” – Wizard of Oz to Dorothy</a:t>
            </a:r>
            <a:endParaRPr sz="900" i="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888" name="Google Shape;888;p133"/>
          <p:cNvSpPr/>
          <p:nvPr/>
        </p:nvSpPr>
        <p:spPr>
          <a:xfrm>
            <a:off x="2404775" y="1133875"/>
            <a:ext cx="4279500" cy="1143000"/>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latin typeface="Georgia"/>
                <a:ea typeface="Georgia"/>
                <a:cs typeface="Georgia"/>
                <a:sym typeface="Georgia"/>
              </a:rPr>
              <a:t>Ephesians 6:12</a:t>
            </a:r>
            <a:endParaRPr sz="1000" b="1">
              <a:latin typeface="Georgia"/>
              <a:ea typeface="Georgia"/>
              <a:cs typeface="Georgia"/>
              <a:sym typeface="Georgia"/>
            </a:endParaRPr>
          </a:p>
          <a:p>
            <a:pPr marL="0" lvl="0" indent="0" algn="ctr" rtl="0">
              <a:spcBef>
                <a:spcPts val="300"/>
              </a:spcBef>
              <a:spcAft>
                <a:spcPts val="0"/>
              </a:spcAft>
              <a:buNone/>
            </a:pPr>
            <a:r>
              <a:rPr lang="en" sz="1000">
                <a:latin typeface="Georgia"/>
                <a:ea typeface="Georgia"/>
                <a:cs typeface="Georgia"/>
                <a:sym typeface="Georgia"/>
              </a:rPr>
              <a:t>For we wrestle not against flesh and blood, but against principalities, against powers, against the rulers of the darkness of this world, against spiritual wickedness in high </a:t>
            </a:r>
            <a:r>
              <a:rPr lang="en" sz="1000" i="1">
                <a:solidFill>
                  <a:srgbClr val="545454"/>
                </a:solidFill>
                <a:latin typeface="Georgia"/>
                <a:ea typeface="Georgia"/>
                <a:cs typeface="Georgia"/>
                <a:sym typeface="Georgia"/>
              </a:rPr>
              <a:t>places.</a:t>
            </a:r>
            <a:endParaRPr sz="1000">
              <a:latin typeface="Georgia"/>
              <a:ea typeface="Georgia"/>
              <a:cs typeface="Georgia"/>
              <a:sym typeface="Georgia"/>
            </a:endParaRPr>
          </a:p>
          <a:p>
            <a:pPr marL="0" lvl="0" indent="0" algn="l" rtl="0">
              <a:spcBef>
                <a:spcPts val="300"/>
              </a:spcBef>
              <a:spcAft>
                <a:spcPts val="0"/>
              </a:spcAft>
              <a:buNone/>
            </a:pPr>
            <a:endParaRPr/>
          </a:p>
        </p:txBody>
      </p:sp>
      <p:sp>
        <p:nvSpPr>
          <p:cNvPr id="889" name="Google Shape;889;p133"/>
          <p:cNvSpPr txBox="1"/>
          <p:nvPr/>
        </p:nvSpPr>
        <p:spPr>
          <a:xfrm>
            <a:off x="283475" y="2571750"/>
            <a:ext cx="8522100" cy="16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There are those that would love for us to pay them no attention until it is too late.  There are those that operate behind the curtain doing the will of Lucifer; a concerted effort to bring about the kingdom of darkness.  They are so deluded by wealth, power, and promises of a utopia on earth that they actually think they are on the winning side.</a:t>
            </a:r>
            <a:endParaRPr sz="900" b="1">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In this technological revolution the world will be tempted with the religion of transhumanism of which the core of their doctrine is from their master Lucifer </a:t>
            </a:r>
            <a:r>
              <a:rPr lang="en" sz="900" b="1" i="1">
                <a:latin typeface="Georgia"/>
                <a:ea typeface="Georgia"/>
                <a:cs typeface="Georgia"/>
                <a:sym typeface="Georgia"/>
              </a:rPr>
              <a:t>“Ye shall not surely die”: “For God doth know that in the day ye eat thereof, then your eyes shall be opened, and ye shall be as gods,” </a:t>
            </a:r>
            <a:r>
              <a:rPr lang="en" sz="900" b="1">
                <a:latin typeface="Georgia"/>
                <a:ea typeface="Georgia"/>
                <a:cs typeface="Georgia"/>
                <a:sym typeface="Georgia"/>
              </a:rPr>
              <a:t>(Gen. 3:4-5).  </a:t>
            </a:r>
            <a:endParaRPr sz="900" b="1">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Lucifer from the beginning has done all in his limited power to destroy creation and the coming Messiah.  He failed! And redemption and salvation came in the LORD Jesus Christ.</a:t>
            </a:r>
            <a:endParaRPr sz="9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34"/>
          <p:cNvSpPr txBox="1"/>
          <p:nvPr/>
        </p:nvSpPr>
        <p:spPr>
          <a:xfrm>
            <a:off x="82275" y="100600"/>
            <a:ext cx="2596800" cy="3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Beware those behind the Curtain</a:t>
            </a:r>
            <a:endParaRPr sz="1000">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895" name="Google Shape;895;p134"/>
          <p:cNvSpPr txBox="1"/>
          <p:nvPr/>
        </p:nvSpPr>
        <p:spPr>
          <a:xfrm>
            <a:off x="242250" y="795500"/>
            <a:ext cx="86595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There are those that are working behind the curtain to bring in the Antichrist; the corrupted Adam.  You see Adam the first man was made in the image of God and God breathed life into Adam and gave him his soul.</a:t>
            </a:r>
            <a:endParaRPr sz="900" b="1">
              <a:latin typeface="Georgia"/>
              <a:ea typeface="Georgia"/>
              <a:cs typeface="Georgia"/>
              <a:sym typeface="Georgia"/>
            </a:endParaRPr>
          </a:p>
        </p:txBody>
      </p:sp>
      <p:sp>
        <p:nvSpPr>
          <p:cNvPr id="896" name="Google Shape;896;p134"/>
          <p:cNvSpPr/>
          <p:nvPr/>
        </p:nvSpPr>
        <p:spPr>
          <a:xfrm>
            <a:off x="242250" y="1316600"/>
            <a:ext cx="86595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Genesis 1:27</a:t>
            </a:r>
            <a:r>
              <a:rPr lang="en" sz="1000">
                <a:latin typeface="Georgia"/>
                <a:ea typeface="Georgia"/>
                <a:cs typeface="Georgia"/>
                <a:sym typeface="Georgia"/>
              </a:rPr>
              <a:t>  So God created man in his </a:t>
            </a:r>
            <a:r>
              <a:rPr lang="en" sz="1000" i="1">
                <a:solidFill>
                  <a:srgbClr val="545454"/>
                </a:solidFill>
                <a:latin typeface="Georgia"/>
                <a:ea typeface="Georgia"/>
                <a:cs typeface="Georgia"/>
                <a:sym typeface="Georgia"/>
              </a:rPr>
              <a:t>own</a:t>
            </a:r>
            <a:r>
              <a:rPr lang="en" sz="1000">
                <a:latin typeface="Georgia"/>
                <a:ea typeface="Georgia"/>
                <a:cs typeface="Georgia"/>
                <a:sym typeface="Georgia"/>
              </a:rPr>
              <a:t> image, in the image of God created he him; male and female created he them. </a:t>
            </a:r>
            <a:endParaRPr sz="1000">
              <a:latin typeface="Georgia"/>
              <a:ea typeface="Georgia"/>
              <a:cs typeface="Georgia"/>
              <a:sym typeface="Georgia"/>
            </a:endParaRPr>
          </a:p>
          <a:p>
            <a:pPr marL="0" lvl="0" indent="0" algn="l" rtl="0">
              <a:spcBef>
                <a:spcPts val="300"/>
              </a:spcBef>
              <a:spcAft>
                <a:spcPts val="300"/>
              </a:spcAft>
              <a:buNone/>
            </a:pPr>
            <a:r>
              <a:rPr lang="en" sz="1000" b="1">
                <a:latin typeface="Georgia"/>
                <a:ea typeface="Georgia"/>
                <a:cs typeface="Georgia"/>
                <a:sym typeface="Georgia"/>
              </a:rPr>
              <a:t>Genesis 2:7  </a:t>
            </a:r>
            <a:r>
              <a:rPr lang="en" sz="1000">
                <a:latin typeface="Georgia"/>
                <a:ea typeface="Georgia"/>
                <a:cs typeface="Georgia"/>
                <a:sym typeface="Georgia"/>
              </a:rPr>
              <a:t>And the LORD God formed man </a:t>
            </a:r>
            <a:r>
              <a:rPr lang="en" sz="1000" i="1">
                <a:solidFill>
                  <a:srgbClr val="545454"/>
                </a:solidFill>
                <a:latin typeface="Georgia"/>
                <a:ea typeface="Georgia"/>
                <a:cs typeface="Georgia"/>
                <a:sym typeface="Georgia"/>
              </a:rPr>
              <a:t>of</a:t>
            </a:r>
            <a:r>
              <a:rPr lang="en" sz="1000">
                <a:latin typeface="Georgia"/>
                <a:ea typeface="Georgia"/>
                <a:cs typeface="Georgia"/>
                <a:sym typeface="Georgia"/>
              </a:rPr>
              <a:t> the dust of the ground, and breathed into his nostrils the breath of life; and man became a living soul. </a:t>
            </a:r>
            <a:endParaRPr sz="1000">
              <a:latin typeface="Georgia"/>
              <a:ea typeface="Georgia"/>
              <a:cs typeface="Georgia"/>
              <a:sym typeface="Georgia"/>
            </a:endParaRPr>
          </a:p>
        </p:txBody>
      </p:sp>
      <p:sp>
        <p:nvSpPr>
          <p:cNvPr id="897" name="Google Shape;897;p134"/>
          <p:cNvSpPr txBox="1"/>
          <p:nvPr/>
        </p:nvSpPr>
        <p:spPr>
          <a:xfrm>
            <a:off x="242250" y="2340850"/>
            <a:ext cx="8659500" cy="26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Lucifer will attempt the same thing but his counterfeit creation will not be a human Adam with a soul and spirit; but will be a ‘beast’, a beast in character and ruthlessness to be sure; but I believe it goes much deeper to the level of Lucifer creating his own image of man; and abomination and mockery of God’s creation.</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Genesis 1:27 “</a:t>
            </a:r>
            <a:r>
              <a:rPr lang="en" sz="900" b="1">
                <a:solidFill>
                  <a:srgbClr val="CC0000"/>
                </a:solidFill>
                <a:latin typeface="Georgia"/>
                <a:ea typeface="Georgia"/>
                <a:cs typeface="Georgia"/>
                <a:sym typeface="Georgia"/>
              </a:rPr>
              <a:t>man</a:t>
            </a:r>
            <a:r>
              <a:rPr lang="en" sz="900" b="1">
                <a:latin typeface="Georgia"/>
                <a:ea typeface="Georgia"/>
                <a:cs typeface="Georgia"/>
                <a:sym typeface="Georgia"/>
              </a:rPr>
              <a:t>”</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âdâm</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aw-dawm'</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Strong’s From H119; ruddy, that is, a human being (an individual or the species, mankind, etc.): - X another, + hypocrite, + common sort, X low, man (mean, of low degree), person.  -  </a:t>
            </a:r>
            <a:r>
              <a:rPr lang="en" sz="900" b="1" i="1">
                <a:latin typeface="Georgia"/>
                <a:ea typeface="Georgia"/>
                <a:cs typeface="Georgia"/>
                <a:sym typeface="Georgia"/>
              </a:rPr>
              <a:t>Strong’s Concordance</a:t>
            </a:r>
            <a:endParaRPr sz="900" b="1" i="1">
              <a:latin typeface="Georgia"/>
              <a:ea typeface="Georgia"/>
              <a:cs typeface="Georgia"/>
              <a:sym typeface="Georgia"/>
            </a:endParaRPr>
          </a:p>
          <a:p>
            <a:pPr marL="0" lvl="0" indent="0" algn="l" rtl="0">
              <a:spcBef>
                <a:spcPts val="0"/>
              </a:spcBef>
              <a:spcAft>
                <a:spcPts val="0"/>
              </a:spcAft>
              <a:buNone/>
            </a:pPr>
            <a:endParaRPr sz="900" b="1" i="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Revelation 13:15 “</a:t>
            </a:r>
            <a:r>
              <a:rPr lang="en" sz="900" b="1">
                <a:solidFill>
                  <a:srgbClr val="CC0000"/>
                </a:solidFill>
                <a:latin typeface="Georgia"/>
                <a:ea typeface="Georgia"/>
                <a:cs typeface="Georgia"/>
                <a:sym typeface="Georgia"/>
              </a:rPr>
              <a:t>beast</a:t>
            </a:r>
            <a:r>
              <a:rPr lang="en" sz="900" b="1">
                <a:latin typeface="Georgia"/>
                <a:ea typeface="Georgia"/>
                <a:cs typeface="Georgia"/>
                <a:sym typeface="Georgia"/>
              </a:rPr>
              <a:t>”</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Strong’s the</a:t>
            </a:r>
            <a:r>
              <a:rPr lang="en" sz="900" b="1">
                <a:latin typeface="Times New Roman"/>
                <a:ea typeface="Times New Roman"/>
                <a:cs typeface="Times New Roman"/>
                <a:sym typeface="Times New Roman"/>
              </a:rPr>
              <a:t>̄</a:t>
            </a:r>
            <a:r>
              <a:rPr lang="en" sz="900" b="1">
                <a:latin typeface="Georgia"/>
                <a:ea typeface="Georgia"/>
                <a:cs typeface="Georgia"/>
                <a:sym typeface="Georgia"/>
              </a:rPr>
              <a:t>rion</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thay-ree'-on</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Diminutive from the same as G2339; a dangerous animal: - (venomous, wild) beast.</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35"/>
          <p:cNvSpPr txBox="1"/>
          <p:nvPr/>
        </p:nvSpPr>
        <p:spPr>
          <a:xfrm>
            <a:off x="0" y="118875"/>
            <a:ext cx="2459700" cy="3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Beware those behind the Curtain</a:t>
            </a:r>
            <a:endParaRPr sz="1000">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903" name="Google Shape;903;p135"/>
          <p:cNvSpPr txBox="1"/>
          <p:nvPr/>
        </p:nvSpPr>
        <p:spPr>
          <a:xfrm>
            <a:off x="246900" y="859525"/>
            <a:ext cx="85587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Consider if you will that the Antichrist is a beast and not a man as created by God but an abomination and perversion of man.  It is also important to note that man is a carbon life form and there are many theologians that have tried to decode the </a:t>
            </a:r>
            <a:r>
              <a:rPr lang="en" sz="900" b="1">
                <a:solidFill>
                  <a:srgbClr val="CC0000"/>
                </a:solidFill>
                <a:latin typeface="Georgia"/>
                <a:ea typeface="Georgia"/>
                <a:cs typeface="Georgia"/>
                <a:sym typeface="Georgia"/>
              </a:rPr>
              <a:t>666</a:t>
            </a:r>
            <a:r>
              <a:rPr lang="en" sz="900" b="1">
                <a:latin typeface="Georgia"/>
                <a:ea typeface="Georgia"/>
                <a:cs typeface="Georgia"/>
                <a:sym typeface="Georgia"/>
              </a:rPr>
              <a:t> number.  I shall not attempt that here because I truly have not discernment as to the meaning of the number; but I do find it interesting that the Carbon atom which is one of the five elements (5 equal’s grace) in the human DNA is composed of </a:t>
            </a:r>
            <a:r>
              <a:rPr lang="en" sz="900" b="1">
                <a:solidFill>
                  <a:srgbClr val="CC0000"/>
                </a:solidFill>
                <a:latin typeface="Georgia"/>
                <a:ea typeface="Georgia"/>
                <a:cs typeface="Georgia"/>
                <a:sym typeface="Georgia"/>
              </a:rPr>
              <a:t>6 </a:t>
            </a:r>
            <a:r>
              <a:rPr lang="en" sz="900" b="1">
                <a:latin typeface="Georgia"/>
                <a:ea typeface="Georgia"/>
                <a:cs typeface="Georgia"/>
                <a:sym typeface="Georgia"/>
              </a:rPr>
              <a:t>protons, </a:t>
            </a:r>
            <a:r>
              <a:rPr lang="en" sz="900" b="1">
                <a:solidFill>
                  <a:srgbClr val="CC0000"/>
                </a:solidFill>
                <a:latin typeface="Georgia"/>
                <a:ea typeface="Georgia"/>
                <a:cs typeface="Georgia"/>
                <a:sym typeface="Georgia"/>
              </a:rPr>
              <a:t>6 </a:t>
            </a:r>
            <a:r>
              <a:rPr lang="en" sz="900" b="1">
                <a:latin typeface="Georgia"/>
                <a:ea typeface="Georgia"/>
                <a:cs typeface="Georgia"/>
                <a:sym typeface="Georgia"/>
              </a:rPr>
              <a:t>electrons, </a:t>
            </a:r>
            <a:r>
              <a:rPr lang="en" sz="900" b="1">
                <a:solidFill>
                  <a:srgbClr val="CC0000"/>
                </a:solidFill>
                <a:latin typeface="Georgia"/>
                <a:ea typeface="Georgia"/>
                <a:cs typeface="Georgia"/>
                <a:sym typeface="Georgia"/>
              </a:rPr>
              <a:t>6</a:t>
            </a:r>
            <a:r>
              <a:rPr lang="en" sz="900" b="1">
                <a:latin typeface="Georgia"/>
                <a:ea typeface="Georgia"/>
                <a:cs typeface="Georgia"/>
                <a:sym typeface="Georgia"/>
              </a:rPr>
              <a:t> electrons.</a:t>
            </a:r>
            <a:endParaRPr sz="900" b="1">
              <a:latin typeface="Georgia"/>
              <a:ea typeface="Georgia"/>
              <a:cs typeface="Georgia"/>
              <a:sym typeface="Georgia"/>
            </a:endParaRPr>
          </a:p>
        </p:txBody>
      </p:sp>
      <p:sp>
        <p:nvSpPr>
          <p:cNvPr id="904" name="Google Shape;904;p135"/>
          <p:cNvSpPr/>
          <p:nvPr/>
        </p:nvSpPr>
        <p:spPr>
          <a:xfrm>
            <a:off x="246900" y="1828800"/>
            <a:ext cx="85587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300"/>
              </a:spcAft>
              <a:buNone/>
            </a:pPr>
            <a:r>
              <a:rPr lang="en" sz="1000" b="1">
                <a:latin typeface="Georgia"/>
                <a:ea typeface="Georgia"/>
                <a:cs typeface="Georgia"/>
                <a:sym typeface="Georgia"/>
              </a:rPr>
              <a:t>Revelation 13:18  </a:t>
            </a:r>
            <a:r>
              <a:rPr lang="en" sz="1000">
                <a:latin typeface="Georgia"/>
                <a:ea typeface="Georgia"/>
                <a:cs typeface="Georgia"/>
                <a:sym typeface="Georgia"/>
              </a:rPr>
              <a:t>Here is wisdom. Let him that hath understanding count the number of the beast: for it is the number of a man; and his number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Six hundred threescore </a:t>
            </a:r>
            <a:r>
              <a:rPr lang="en" sz="1000" i="1">
                <a:solidFill>
                  <a:srgbClr val="545454"/>
                </a:solidFill>
                <a:latin typeface="Georgia"/>
                <a:ea typeface="Georgia"/>
                <a:cs typeface="Georgia"/>
                <a:sym typeface="Georgia"/>
              </a:rPr>
              <a:t>and</a:t>
            </a:r>
            <a:r>
              <a:rPr lang="en" sz="1000">
                <a:latin typeface="Georgia"/>
                <a:ea typeface="Georgia"/>
                <a:cs typeface="Georgia"/>
                <a:sym typeface="Georgia"/>
              </a:rPr>
              <a:t> six. </a:t>
            </a:r>
            <a:endParaRPr sz="1000">
              <a:latin typeface="Georgia"/>
              <a:ea typeface="Georgia"/>
              <a:cs typeface="Georgia"/>
              <a:sym typeface="Georgia"/>
            </a:endParaRPr>
          </a:p>
        </p:txBody>
      </p:sp>
      <p:sp>
        <p:nvSpPr>
          <p:cNvPr id="905" name="Google Shape;905;p135"/>
          <p:cNvSpPr txBox="1"/>
          <p:nvPr/>
        </p:nvSpPr>
        <p:spPr>
          <a:xfrm>
            <a:off x="246900" y="3191250"/>
            <a:ext cx="8558700" cy="105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This I believe reveals that the adversary Satan (Lucifer) will bring his final attack upon God by creating his own corrupted Adam by changing the DNA of man as God created it into a beast; and the world wondered. I believe the 666 make-up of the carbon atom gives us a clue that more than likely the Image will be a carbon based life form that has been genetically altered and made a vessel for Satan to inhabit after the deadly wound; much like he did when he entered Judas.  Satan entered Judas to betray Jesus, but little did he know that the cross would be victory for Jesus and not his defeat.  This time he enters the Antichrist to betray man.  He could not prevent the Redeemer but he will try to destroy God’s creation that he cannot rule.</a:t>
            </a:r>
            <a:endParaRPr sz="900" b="1">
              <a:latin typeface="Georgia"/>
              <a:ea typeface="Georgia"/>
              <a:cs typeface="Georgia"/>
              <a:sym typeface="Georgia"/>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36"/>
          <p:cNvSpPr txBox="1"/>
          <p:nvPr/>
        </p:nvSpPr>
        <p:spPr>
          <a:xfrm>
            <a:off x="91425" y="100600"/>
            <a:ext cx="23316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Beware those behind the Curtain</a:t>
            </a:r>
            <a:endParaRPr sz="1000">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911" name="Google Shape;911;p136"/>
          <p:cNvSpPr txBox="1"/>
          <p:nvPr/>
        </p:nvSpPr>
        <p:spPr>
          <a:xfrm>
            <a:off x="210300" y="868700"/>
            <a:ext cx="8741700" cy="36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God created Adam with the genetic code consisting of (A, T, C, G) which is adenine, thymine, guanine, cytosine the building blocks of DNA.  Consider the following:</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“ONE OF THE first things you learn in Biology 101 is that the genetic code consists of four letters: A, T, C, and G. Each represents a chemical building block of DNA, the molecule that encodes the information necessary to build life as we know it. But what if we didn't have to settle for just four letters? Now, scientists have accomplished something once thought impossible: They've created cells with an expanded genetic alphabet that includes two more letters.” - </a:t>
            </a:r>
            <a:r>
              <a:rPr lang="en" sz="900" i="1">
                <a:latin typeface="Georgia"/>
                <a:ea typeface="Georgia"/>
                <a:cs typeface="Georgia"/>
                <a:sym typeface="Georgia"/>
              </a:rPr>
              <a:t>https://www.wired.com/2014/05/synthetic-dna-cells/</a:t>
            </a:r>
            <a:endParaRPr sz="900" i="1">
              <a:latin typeface="Georgia"/>
              <a:ea typeface="Georgia"/>
              <a:cs typeface="Georgia"/>
              <a:sym typeface="Georgia"/>
            </a:endParaRPr>
          </a:p>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r>
              <a:rPr lang="en" sz="900">
                <a:latin typeface="Georgia"/>
                <a:ea typeface="Georgia"/>
                <a:cs typeface="Georgia"/>
                <a:sym typeface="Georgia"/>
              </a:rPr>
              <a:t>“</a:t>
            </a:r>
            <a:r>
              <a:rPr lang="en" sz="900" b="1">
                <a:latin typeface="Georgia"/>
                <a:ea typeface="Georgia"/>
                <a:cs typeface="Georgia"/>
                <a:sym typeface="Georgia"/>
              </a:rPr>
              <a:t>Scientists have engineered the first ever 'semi-synthetic' organisms, by breeding E. coli bacteria with an expanded, six-letter genetic code.  While every living thing on Earth is formed according to a DNA code made up of four bases (represented by the letters G, T, C and A), these modified E. coli carry an entirely new type of DNA, with two additional DNA bases, X and Y, nestled in their genetic code.” </a:t>
            </a:r>
            <a:r>
              <a:rPr lang="en" sz="900" b="1" i="1">
                <a:latin typeface="Georgia"/>
                <a:ea typeface="Georgia"/>
                <a:cs typeface="Georgia"/>
                <a:sym typeface="Georgia"/>
              </a:rPr>
              <a:t>- </a:t>
            </a:r>
            <a:r>
              <a:rPr lang="en" sz="900" i="1">
                <a:latin typeface="Georgia"/>
                <a:ea typeface="Georgia"/>
                <a:cs typeface="Georgia"/>
                <a:sym typeface="Georgia"/>
              </a:rPr>
              <a:t>https://www.sciencealert.com/new-organisms-have-been-formed-using-the-first-ever-6-letter-genetic-code</a:t>
            </a:r>
            <a:endParaRPr sz="900" i="1">
              <a:latin typeface="Georgia"/>
              <a:ea typeface="Georgia"/>
              <a:cs typeface="Georgia"/>
              <a:sym typeface="Georgia"/>
            </a:endParaRPr>
          </a:p>
          <a:p>
            <a:pPr marL="0" lvl="0" indent="0" algn="l" rtl="0">
              <a:spcBef>
                <a:spcPts val="0"/>
              </a:spcBef>
              <a:spcAft>
                <a:spcPts val="0"/>
              </a:spcAft>
              <a:buNone/>
            </a:pPr>
            <a:endParaRPr sz="900" i="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Now I am not into numerology but I must say that in the context of Biblical numerology there are some interesting things to understand in the context of our discussion.</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God created man in His image.  Man was created in body, souls and spirit, a trinity (3); man has 4 base pairs of his DNA</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3 is completeness; divine perfection.</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4 creative works, material creation.</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The sum of God’s creation of man as you can see is 7 which is spiritual perfection.  God created man in perfection and man fell and that image was corrupted; but redeemable through the shed blood of Jesus Christ.</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Satan the adversary seeks to corrupt mankind and his crowning achievement to deceive mankind will culminate in the creation and his inhabiting his beast the Antichrist; with the appearance of a man but genetically a beast.  The reference below are from Dr. Thomas Horns book - Pandemonium’s Engine – Satan’s Imminent and Final Assault on the Creation of God. </a:t>
            </a:r>
            <a:r>
              <a:rPr lang="en" sz="900">
                <a:latin typeface="Georgia"/>
                <a:ea typeface="Georgia"/>
                <a:cs typeface="Georgia"/>
                <a:sym typeface="Georgia"/>
              </a:rPr>
              <a:t>–</a:t>
            </a:r>
            <a:r>
              <a:rPr lang="en" sz="900" i="1">
                <a:latin typeface="Georgia"/>
                <a:ea typeface="Georgia"/>
                <a:cs typeface="Georgia"/>
                <a:sym typeface="Georgia"/>
              </a:rPr>
              <a:t>Defender Publishing, Crain, MO, 2011. Dr. Thomas Horn</a:t>
            </a:r>
            <a:endParaRPr sz="900">
              <a:latin typeface="Georgia"/>
              <a:ea typeface="Georgia"/>
              <a:cs typeface="Georgia"/>
              <a:sym typeface="Georgia"/>
            </a:endParaRPr>
          </a:p>
          <a:p>
            <a:pPr marL="0" lvl="0" indent="0" algn="l" rtl="0">
              <a:spcBef>
                <a:spcPts val="0"/>
              </a:spcBef>
              <a:spcAft>
                <a:spcPts val="0"/>
              </a:spcAft>
              <a:buNone/>
            </a:pPr>
            <a:endParaRPr sz="900" i="1">
              <a:latin typeface="Georgia"/>
              <a:ea typeface="Georgia"/>
              <a:cs typeface="Georgia"/>
              <a:sym typeface="Georgia"/>
            </a:endParaRPr>
          </a:p>
          <a:p>
            <a:pPr marL="0" lvl="0" indent="0" algn="l" rtl="0">
              <a:spcBef>
                <a:spcPts val="0"/>
              </a:spcBef>
              <a:spcAft>
                <a:spcPts val="0"/>
              </a:spcAft>
              <a:buNone/>
            </a:pPr>
            <a:r>
              <a:rPr lang="en" sz="900">
                <a:latin typeface="Georgia"/>
                <a:ea typeface="Georgia"/>
                <a:cs typeface="Georgia"/>
                <a:sym typeface="Georgia"/>
              </a:rPr>
              <a:t>Page 243-244</a:t>
            </a:r>
            <a:endParaRPr sz="900">
              <a:latin typeface="Georgia"/>
              <a:ea typeface="Georgia"/>
              <a:cs typeface="Georgia"/>
              <a:sym typeface="Georgia"/>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37"/>
          <p:cNvSpPr txBox="1"/>
          <p:nvPr/>
        </p:nvSpPr>
        <p:spPr>
          <a:xfrm>
            <a:off x="0" y="0"/>
            <a:ext cx="2340900" cy="32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300"/>
              </a:spcAft>
              <a:buNone/>
            </a:pPr>
            <a:r>
              <a:rPr lang="en" sz="1000" b="1">
                <a:latin typeface="Georgia"/>
                <a:ea typeface="Georgia"/>
                <a:cs typeface="Georgia"/>
                <a:sym typeface="Georgia"/>
              </a:rPr>
              <a:t>Beware those behind the Curtain</a:t>
            </a:r>
            <a:endParaRPr sz="1000">
              <a:latin typeface="Georgia"/>
              <a:ea typeface="Georgia"/>
              <a:cs typeface="Georgia"/>
              <a:sym typeface="Georgia"/>
            </a:endParaRPr>
          </a:p>
        </p:txBody>
      </p:sp>
      <p:sp>
        <p:nvSpPr>
          <p:cNvPr id="917" name="Google Shape;917;p137"/>
          <p:cNvSpPr txBox="1"/>
          <p:nvPr/>
        </p:nvSpPr>
        <p:spPr>
          <a:xfrm>
            <a:off x="420625" y="676650"/>
            <a:ext cx="8211300" cy="376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Georgia"/>
                <a:ea typeface="Georgia"/>
                <a:cs typeface="Georgia"/>
                <a:sym typeface="Georgia"/>
              </a:rPr>
              <a:t>“</a:t>
            </a:r>
            <a:r>
              <a:rPr lang="en" sz="900" b="1">
                <a:latin typeface="Georgia"/>
                <a:ea typeface="Georgia"/>
                <a:cs typeface="Georgia"/>
                <a:sym typeface="Georgia"/>
              </a:rPr>
              <a:t>Mankind is racing towards changing the very image that we were created in to disconnect us from God forever. Dr. Michael Ternan.  ‘The creation of a chimera is in direct violation of the Bible.  The mixing of DNA from two different species violates this law [of reproducing according to its kind]. When God created man, He stated that man was created in His image and likeness.  The addition of animal DNA (OR Virus, my emphasis) into man is no longer in God’s image.  It is extremely serious to tamper with the integrity of man as transmitted through his DNA.</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“Dr. McTernan offers a very sobering perspective of where we have been and where we are going as a species.  Apparently Satan’s ultimate plan will be to persuade and\or ultimately force man to change his genetic makeup so that he is no longer fully in the image of God.”</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a:latin typeface="Georgia"/>
                <a:ea typeface="Georgia"/>
                <a:cs typeface="Georgia"/>
                <a:sym typeface="Georgia"/>
              </a:rPr>
              <a:t>Page 252</a:t>
            </a:r>
            <a:endParaRPr sz="900">
              <a:latin typeface="Georgia"/>
              <a:ea typeface="Georgia"/>
              <a:cs typeface="Georgia"/>
              <a:sym typeface="Georgia"/>
            </a:endParaRPr>
          </a:p>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“Transformation means the modification or changing of an entity into a different shape, form or identity for a purpose other than what was first intended. The Webster’s Dictionary also applies the meaning to the changing of DNA to affect a different life form   Satan cannot create; therefore, he attempts to transform what God has created into something that he can use to exalt himself (</a:t>
            </a:r>
            <a:r>
              <a:rPr lang="en" sz="900" b="1" i="1">
                <a:latin typeface="Georgia"/>
                <a:ea typeface="Georgia"/>
                <a:cs typeface="Georgia"/>
                <a:sym typeface="Georgia"/>
              </a:rPr>
              <a:t>2Th 2:4 Who opposeth and exalteth himself above all that is called God, or that is worshipped; so that he as God sitteth in the temple of God, shewing himself that he is God</a:t>
            </a:r>
            <a:r>
              <a:rPr lang="en" sz="900" b="1">
                <a:latin typeface="Georgia"/>
                <a:ea typeface="Georgia"/>
                <a:cs typeface="Georgia"/>
                <a:sym typeface="Georgia"/>
              </a:rPr>
              <a:t>.  – my emphasis).  As Paul states; Satan even transformed himself into what appears to be and angel of light.  The meaning applied to man may be called transhumanism.”</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In the end this will fail and perhaps we now have some understanding of an enigmatic verse in the world of God</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Daniel 2:43  And whereas thou sawest iron mixed with miry clay</a:t>
            </a:r>
            <a:r>
              <a:rPr lang="en" sz="1000" b="1" u="sng">
                <a:latin typeface="Georgia"/>
                <a:ea typeface="Georgia"/>
                <a:cs typeface="Georgia"/>
                <a:sym typeface="Georgia"/>
              </a:rPr>
              <a:t>, they shall mingle themselves with the seed of men:</a:t>
            </a:r>
            <a:r>
              <a:rPr lang="en" sz="1000" b="1">
                <a:latin typeface="Georgia"/>
                <a:ea typeface="Georgia"/>
                <a:cs typeface="Georgia"/>
                <a:sym typeface="Georgia"/>
              </a:rPr>
              <a:t> but they shall not cleave one to another, even as iron is not mixed with clay. </a:t>
            </a:r>
            <a:endParaRPr sz="10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Satan’s attempt will fail but it will also cause much destruction and ruin in its wake.  The corruptible seed will not cleave (seed = ‘zera, posterity) same word as used  </a:t>
            </a:r>
            <a:r>
              <a:rPr lang="en" sz="900" b="1" i="1">
                <a:latin typeface="Georgia"/>
                <a:ea typeface="Georgia"/>
                <a:cs typeface="Georgia"/>
                <a:sym typeface="Georgia"/>
              </a:rPr>
              <a:t>in Genesis 3:15,          </a:t>
            </a:r>
            <a:r>
              <a:rPr lang="en" sz="900" b="1" i="1" u="sng">
                <a:latin typeface="Georgia"/>
                <a:ea typeface="Georgia"/>
                <a:cs typeface="Georgia"/>
                <a:sym typeface="Georgia"/>
              </a:rPr>
              <a:t>Gen 3:15  And I will put enmity between thee and the woman, and between thy seed and her seed; it shall bruise thy head, and thou shalt bruise his heel. </a:t>
            </a:r>
            <a:endParaRPr sz="900" b="1" i="1" u="sng">
              <a:latin typeface="Georgia"/>
              <a:ea typeface="Georgia"/>
              <a:cs typeface="Georgia"/>
              <a:sym typeface="Georgia"/>
            </a:endParaRPr>
          </a:p>
        </p:txBody>
      </p:sp>
      <p:sp>
        <p:nvSpPr>
          <p:cNvPr id="918" name="Google Shape;918;p137"/>
          <p:cNvSpPr/>
          <p:nvPr/>
        </p:nvSpPr>
        <p:spPr>
          <a:xfrm>
            <a:off x="3291825" y="4023350"/>
            <a:ext cx="173700" cy="192000"/>
          </a:xfrm>
          <a:prstGeom prst="star4">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38"/>
          <p:cNvSpPr txBox="1"/>
          <p:nvPr/>
        </p:nvSpPr>
        <p:spPr>
          <a:xfrm>
            <a:off x="64025" y="82300"/>
            <a:ext cx="2569500" cy="32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300"/>
              </a:spcAft>
              <a:buNone/>
            </a:pPr>
            <a:r>
              <a:rPr lang="en" sz="1000" b="1">
                <a:latin typeface="Georgia"/>
                <a:ea typeface="Georgia"/>
                <a:cs typeface="Georgia"/>
                <a:sym typeface="Georgia"/>
              </a:rPr>
              <a:t>Beware those behind the Curtain</a:t>
            </a:r>
            <a:endParaRPr>
              <a:latin typeface="Lato"/>
              <a:ea typeface="Lato"/>
              <a:cs typeface="Lato"/>
              <a:sym typeface="Lato"/>
            </a:endParaRPr>
          </a:p>
        </p:txBody>
      </p:sp>
      <p:sp>
        <p:nvSpPr>
          <p:cNvPr id="924" name="Google Shape;924;p138"/>
          <p:cNvSpPr txBox="1"/>
          <p:nvPr/>
        </p:nvSpPr>
        <p:spPr>
          <a:xfrm>
            <a:off x="493775" y="468600"/>
            <a:ext cx="8110800" cy="15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Satan’s attempt will fail but it will also cause much destruction and ruin in its wake.  The corruptible seed will not cleave (seed = ‘zera, posterity) same word as used  </a:t>
            </a:r>
            <a:r>
              <a:rPr lang="en" sz="900" b="1" i="1">
                <a:latin typeface="Georgia"/>
                <a:ea typeface="Georgia"/>
                <a:cs typeface="Georgia"/>
                <a:sym typeface="Georgia"/>
              </a:rPr>
              <a:t>in Genesis 3:15, -Gen 3:15  And I will put enmity between thee and the woman, and between thy seed and her seed; it shall bruise thy head, and thou shalt bruise his heel. </a:t>
            </a:r>
            <a:endParaRPr sz="900" b="1" i="1">
              <a:latin typeface="Georgia"/>
              <a:ea typeface="Georgia"/>
              <a:cs typeface="Georgia"/>
              <a:sym typeface="Georgia"/>
            </a:endParaRPr>
          </a:p>
          <a:p>
            <a:pPr marL="0" lvl="0" indent="0" algn="l" rtl="0">
              <a:spcBef>
                <a:spcPts val="0"/>
              </a:spcBef>
              <a:spcAft>
                <a:spcPts val="0"/>
              </a:spcAft>
              <a:buNone/>
            </a:pPr>
            <a:endParaRPr sz="900" b="1" i="1">
              <a:latin typeface="Georgia"/>
              <a:ea typeface="Georgia"/>
              <a:cs typeface="Georgia"/>
              <a:sym typeface="Georgia"/>
            </a:endParaRPr>
          </a:p>
          <a:p>
            <a:pPr marL="0" lvl="0" indent="0" algn="l" rtl="0">
              <a:spcBef>
                <a:spcPts val="0"/>
              </a:spcBef>
              <a:spcAft>
                <a:spcPts val="300"/>
              </a:spcAft>
              <a:buNone/>
            </a:pPr>
            <a:r>
              <a:rPr lang="en" sz="900" b="1">
                <a:latin typeface="Georgia"/>
                <a:ea typeface="Georgia"/>
                <a:cs typeface="Georgia"/>
                <a:sym typeface="Georgia"/>
              </a:rPr>
              <a:t>Since the Garden of Eden and possibly even before, Satan has attempted to stop or destroy the seed of the Messiah. Satan could not stop the Messiah; so perhaps now through genetic manipulation he will create the Ubermensch and on a wider scale promising immortality or long life spans he will cause wide spread manipulation of genetic enhancements upon mankind with the promise of no more sickness or death.  If these enhancements change the DNA to the point that those that receive them are no longer in the image of God; could they then be un-redeemable</a:t>
            </a:r>
            <a:r>
              <a:rPr lang="en" sz="900" b="1" i="1">
                <a:latin typeface="Georgia"/>
                <a:ea typeface="Georgia"/>
                <a:cs typeface="Georgia"/>
                <a:sym typeface="Georgia"/>
              </a:rPr>
              <a:t>?</a:t>
            </a:r>
            <a:r>
              <a:rPr lang="en" sz="1000" b="1" i="1">
                <a:latin typeface="Georgia"/>
                <a:ea typeface="Georgia"/>
                <a:cs typeface="Georgia"/>
                <a:sym typeface="Georgia"/>
              </a:rPr>
              <a:t>       </a:t>
            </a:r>
            <a:r>
              <a:rPr lang="en" sz="1000" b="1" i="1" u="sng">
                <a:latin typeface="Georgia"/>
                <a:ea typeface="Georgia"/>
                <a:cs typeface="Georgia"/>
                <a:sym typeface="Georgia"/>
              </a:rPr>
              <a:t>Revelation 16:11  And blasphemed the God of heaven because of their pains and their sores, and repented not of their deeds. </a:t>
            </a:r>
            <a:endParaRPr sz="1000" b="1" i="1" u="sng">
              <a:latin typeface="Georgia"/>
              <a:ea typeface="Georgia"/>
              <a:cs typeface="Georgia"/>
              <a:sym typeface="Georgia"/>
            </a:endParaRPr>
          </a:p>
        </p:txBody>
      </p:sp>
      <p:sp>
        <p:nvSpPr>
          <p:cNvPr id="925" name="Google Shape;925;p138"/>
          <p:cNvSpPr/>
          <p:nvPr/>
        </p:nvSpPr>
        <p:spPr>
          <a:xfrm>
            <a:off x="3017525" y="1636750"/>
            <a:ext cx="155400" cy="173700"/>
          </a:xfrm>
          <a:prstGeom prst="star4">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8"/>
          <p:cNvSpPr txBox="1"/>
          <p:nvPr/>
        </p:nvSpPr>
        <p:spPr>
          <a:xfrm>
            <a:off x="553175" y="1977900"/>
            <a:ext cx="79920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900" b="1">
                <a:latin typeface="Georgia"/>
                <a:ea typeface="Georgia"/>
                <a:cs typeface="Georgia"/>
                <a:sym typeface="Georgia"/>
              </a:rPr>
              <a:t>However the seeds (zer-ah'(Chaldee); corresponding to H2233; posterity: - seed.) will not mix; for Satan cannot create a man; that is reserved for the power of God only.  God created Adam and Satan will create Frankenstein.</a:t>
            </a:r>
            <a:endParaRPr sz="900" b="1">
              <a:latin typeface="Georgia"/>
              <a:ea typeface="Georgia"/>
              <a:cs typeface="Georgia"/>
              <a:sym typeface="Georgia"/>
            </a:endParaRPr>
          </a:p>
        </p:txBody>
      </p:sp>
      <p:sp>
        <p:nvSpPr>
          <p:cNvPr id="927" name="Google Shape;927;p138"/>
          <p:cNvSpPr/>
          <p:nvPr/>
        </p:nvSpPr>
        <p:spPr>
          <a:xfrm>
            <a:off x="553175" y="2360100"/>
            <a:ext cx="7992000" cy="26964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Genesis 315 </a:t>
            </a:r>
            <a:r>
              <a:rPr lang="en" sz="1000">
                <a:latin typeface="Georgia"/>
                <a:ea typeface="Georgia"/>
                <a:cs typeface="Georgia"/>
                <a:sym typeface="Georgia"/>
              </a:rPr>
              <a:t>: And I will put enmity between thee and the woman, and between </a:t>
            </a:r>
            <a:r>
              <a:rPr lang="en" sz="1000" u="sng">
                <a:latin typeface="Georgia"/>
                <a:ea typeface="Georgia"/>
                <a:cs typeface="Georgia"/>
                <a:sym typeface="Georgia"/>
              </a:rPr>
              <a:t>thy seed</a:t>
            </a:r>
            <a:r>
              <a:rPr lang="en" sz="1000">
                <a:latin typeface="Georgia"/>
                <a:ea typeface="Georgia"/>
                <a:cs typeface="Georgia"/>
                <a:sym typeface="Georgia"/>
              </a:rPr>
              <a:t> and </a:t>
            </a:r>
            <a:r>
              <a:rPr lang="en" sz="1000" u="sng">
                <a:latin typeface="Georgia"/>
                <a:ea typeface="Georgia"/>
                <a:cs typeface="Georgia"/>
                <a:sym typeface="Georgia"/>
              </a:rPr>
              <a:t>her seed</a:t>
            </a:r>
            <a:r>
              <a:rPr lang="en" sz="1000">
                <a:latin typeface="Georgia"/>
                <a:ea typeface="Georgia"/>
                <a:cs typeface="Georgia"/>
                <a:sym typeface="Georgia"/>
              </a:rPr>
              <a:t>; it shall bruise thy head, and thou shalt bruise his heel. </a:t>
            </a:r>
            <a:endParaRPr sz="1000">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Revelation  12:4</a:t>
            </a:r>
            <a:r>
              <a:rPr lang="en" sz="1000">
                <a:latin typeface="Georgia"/>
                <a:ea typeface="Georgia"/>
                <a:cs typeface="Georgia"/>
                <a:sym typeface="Georgia"/>
              </a:rPr>
              <a:t>  And his tail drew the third part of the stars of heaven, and did cast them to the earth: and the dragon stood before the woman which was ready to be delivered, </a:t>
            </a:r>
            <a:r>
              <a:rPr lang="en" sz="1000" u="sng">
                <a:latin typeface="Georgia"/>
                <a:ea typeface="Georgia"/>
                <a:cs typeface="Georgia"/>
                <a:sym typeface="Georgia"/>
              </a:rPr>
              <a:t>for to devour her child</a:t>
            </a:r>
            <a:r>
              <a:rPr lang="en" sz="1000">
                <a:latin typeface="Georgia"/>
                <a:ea typeface="Georgia"/>
                <a:cs typeface="Georgia"/>
                <a:sym typeface="Georgia"/>
              </a:rPr>
              <a:t> as soon as it was born. </a:t>
            </a:r>
            <a:endParaRPr sz="1000">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Genesis 4:8</a:t>
            </a:r>
            <a:r>
              <a:rPr lang="en" sz="1000">
                <a:latin typeface="Georgia"/>
                <a:ea typeface="Georgia"/>
                <a:cs typeface="Georgia"/>
                <a:sym typeface="Georgia"/>
              </a:rPr>
              <a:t>  And Cain talked with Abel his brother: and it came to pass, when they were in the field, that Cain rose up against Abel his brother, </a:t>
            </a:r>
            <a:r>
              <a:rPr lang="en" sz="1000" u="sng">
                <a:latin typeface="Georgia"/>
                <a:ea typeface="Georgia"/>
                <a:cs typeface="Georgia"/>
                <a:sym typeface="Georgia"/>
              </a:rPr>
              <a:t>and slew him. </a:t>
            </a:r>
            <a:endParaRPr sz="1000" u="sng">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300"/>
              </a:spcAft>
              <a:buNone/>
            </a:pPr>
            <a:r>
              <a:rPr lang="en" sz="1000" b="1">
                <a:latin typeface="Georgia"/>
                <a:ea typeface="Georgia"/>
                <a:cs typeface="Georgia"/>
                <a:sym typeface="Georgia"/>
              </a:rPr>
              <a:t>John 3:12 </a:t>
            </a:r>
            <a:r>
              <a:rPr lang="en" sz="1000">
                <a:latin typeface="Georgia"/>
                <a:ea typeface="Georgia"/>
                <a:cs typeface="Georgia"/>
                <a:sym typeface="Georgia"/>
              </a:rPr>
              <a:t> Not as </a:t>
            </a:r>
            <a:r>
              <a:rPr lang="en" sz="1000" u="sng">
                <a:latin typeface="Georgia"/>
                <a:ea typeface="Georgia"/>
                <a:cs typeface="Georgia"/>
                <a:sym typeface="Georgia"/>
              </a:rPr>
              <a:t>Cain, </a:t>
            </a:r>
            <a:r>
              <a:rPr lang="en" sz="1000" i="1" u="sng">
                <a:solidFill>
                  <a:srgbClr val="545454"/>
                </a:solidFill>
                <a:latin typeface="Georgia"/>
                <a:ea typeface="Georgia"/>
                <a:cs typeface="Georgia"/>
                <a:sym typeface="Georgia"/>
              </a:rPr>
              <a:t>who</a:t>
            </a:r>
            <a:r>
              <a:rPr lang="en" sz="1000" u="sng">
                <a:latin typeface="Georgia"/>
                <a:ea typeface="Georgia"/>
                <a:cs typeface="Georgia"/>
                <a:sym typeface="Georgia"/>
              </a:rPr>
              <a:t> was of that wicked one</a:t>
            </a:r>
            <a:r>
              <a:rPr lang="en" sz="1000">
                <a:latin typeface="Georgia"/>
                <a:ea typeface="Georgia"/>
                <a:cs typeface="Georgia"/>
                <a:sym typeface="Georgia"/>
              </a:rPr>
              <a:t>, and slew his brother. And wherefore slew he him? Because his own works were evil, and his brother's righteous.</a:t>
            </a:r>
            <a:endParaRPr sz="1000">
              <a:latin typeface="Georgia"/>
              <a:ea typeface="Georgia"/>
              <a:cs typeface="Georgia"/>
              <a:sym typeface="Georgia"/>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39"/>
          <p:cNvSpPr txBox="1"/>
          <p:nvPr/>
        </p:nvSpPr>
        <p:spPr>
          <a:xfrm>
            <a:off x="91425" y="109725"/>
            <a:ext cx="2551200" cy="34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Beware those behind the Curtain</a:t>
            </a:r>
            <a:endParaRPr>
              <a:latin typeface="Lato"/>
              <a:ea typeface="Lato"/>
              <a:cs typeface="Lato"/>
              <a:sym typeface="Lato"/>
            </a:endParaRPr>
          </a:p>
          <a:p>
            <a:pPr marL="0" lvl="0" indent="0" algn="l" rtl="0">
              <a:spcBef>
                <a:spcPts val="300"/>
              </a:spcBef>
              <a:spcAft>
                <a:spcPts val="0"/>
              </a:spcAft>
              <a:buNone/>
            </a:pPr>
            <a:endParaRPr>
              <a:latin typeface="Lato"/>
              <a:ea typeface="Lato"/>
              <a:cs typeface="Lato"/>
              <a:sym typeface="Lato"/>
            </a:endParaRPr>
          </a:p>
        </p:txBody>
      </p:sp>
      <p:sp>
        <p:nvSpPr>
          <p:cNvPr id="933" name="Google Shape;933;p139"/>
          <p:cNvSpPr/>
          <p:nvPr/>
        </p:nvSpPr>
        <p:spPr>
          <a:xfrm>
            <a:off x="91425" y="868600"/>
            <a:ext cx="8659500" cy="30999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Genesis 6:1  </a:t>
            </a:r>
            <a:r>
              <a:rPr lang="en" sz="1000">
                <a:latin typeface="Georgia"/>
                <a:ea typeface="Georgia"/>
                <a:cs typeface="Georgia"/>
                <a:sym typeface="Georgia"/>
              </a:rPr>
              <a:t>And it came to pass, when men began to multiply on the face of the earth, and daughters were born unto them, 2  That the sons of God saw the daughters of men that they </a:t>
            </a:r>
            <a:r>
              <a:rPr lang="en" sz="1000" i="1">
                <a:solidFill>
                  <a:srgbClr val="545454"/>
                </a:solidFill>
                <a:latin typeface="Georgia"/>
                <a:ea typeface="Georgia"/>
                <a:cs typeface="Georgia"/>
                <a:sym typeface="Georgia"/>
              </a:rPr>
              <a:t>were</a:t>
            </a:r>
            <a:r>
              <a:rPr lang="en" sz="1000">
                <a:latin typeface="Georgia"/>
                <a:ea typeface="Georgia"/>
                <a:cs typeface="Georgia"/>
                <a:sym typeface="Georgia"/>
              </a:rPr>
              <a:t> fair; and they took them wives of all which they chose. 3  And the LORD said, My spirit shall not always strive with man, for that he also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flesh: yet his days shall be an hundred and twenty years. 4  There were giants in the earth in those days; and also after that, </a:t>
            </a:r>
            <a:r>
              <a:rPr lang="en" sz="1000" u="sng">
                <a:latin typeface="Georgia"/>
                <a:ea typeface="Georgia"/>
                <a:cs typeface="Georgia"/>
                <a:sym typeface="Georgia"/>
              </a:rPr>
              <a:t>when the sons of God came in unto the daughters of men, and they bare </a:t>
            </a:r>
            <a:r>
              <a:rPr lang="en" sz="1000" i="1" u="sng">
                <a:solidFill>
                  <a:srgbClr val="545454"/>
                </a:solidFill>
                <a:latin typeface="Georgia"/>
                <a:ea typeface="Georgia"/>
                <a:cs typeface="Georgia"/>
                <a:sym typeface="Georgia"/>
              </a:rPr>
              <a:t>children</a:t>
            </a:r>
            <a:r>
              <a:rPr lang="en" sz="1000" u="sng">
                <a:latin typeface="Georgia"/>
                <a:ea typeface="Georgia"/>
                <a:cs typeface="Georgia"/>
                <a:sym typeface="Georgia"/>
              </a:rPr>
              <a:t> to them, the same </a:t>
            </a:r>
            <a:r>
              <a:rPr lang="en" sz="1000" i="1" u="sng">
                <a:solidFill>
                  <a:srgbClr val="545454"/>
                </a:solidFill>
                <a:latin typeface="Georgia"/>
                <a:ea typeface="Georgia"/>
                <a:cs typeface="Georgia"/>
                <a:sym typeface="Georgia"/>
              </a:rPr>
              <a:t>became</a:t>
            </a:r>
            <a:r>
              <a:rPr lang="en" sz="1000" u="sng">
                <a:latin typeface="Georgia"/>
                <a:ea typeface="Georgia"/>
                <a:cs typeface="Georgia"/>
                <a:sym typeface="Georgia"/>
              </a:rPr>
              <a:t> mighty men which </a:t>
            </a:r>
            <a:r>
              <a:rPr lang="en" sz="1000" i="1" u="sng">
                <a:solidFill>
                  <a:srgbClr val="545454"/>
                </a:solidFill>
                <a:latin typeface="Georgia"/>
                <a:ea typeface="Georgia"/>
                <a:cs typeface="Georgia"/>
                <a:sym typeface="Georgia"/>
              </a:rPr>
              <a:t>were</a:t>
            </a:r>
            <a:r>
              <a:rPr lang="en" sz="1000" u="sng">
                <a:latin typeface="Georgia"/>
                <a:ea typeface="Georgia"/>
                <a:cs typeface="Georgia"/>
                <a:sym typeface="Georgia"/>
              </a:rPr>
              <a:t> of old, men of renown. </a:t>
            </a:r>
            <a:endParaRPr sz="1000" u="sng">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2 Chronicles 22:10</a:t>
            </a:r>
            <a:r>
              <a:rPr lang="en" sz="1000">
                <a:latin typeface="Georgia"/>
                <a:ea typeface="Georgia"/>
                <a:cs typeface="Georgia"/>
                <a:sym typeface="Georgia"/>
              </a:rPr>
              <a:t>  But when Athaliah the mother of Ahaziah saw that her son was dead, </a:t>
            </a:r>
            <a:r>
              <a:rPr lang="en" sz="1000" u="sng">
                <a:latin typeface="Georgia"/>
                <a:ea typeface="Georgia"/>
                <a:cs typeface="Georgia"/>
                <a:sym typeface="Georgia"/>
              </a:rPr>
              <a:t>she arose and destroyed all the seed royal of the house of Judah</a:t>
            </a:r>
            <a:r>
              <a:rPr lang="en" sz="1000">
                <a:latin typeface="Georgia"/>
                <a:ea typeface="Georgia"/>
                <a:cs typeface="Georgia"/>
                <a:sym typeface="Georgia"/>
              </a:rPr>
              <a:t>. 11  But Jehoshabeath, the daughter of the king, took Joash the son of Ahaziah, and stole him from among the king's sons that were slain, and put him and his nurse in a bedchamber. So Jehoshabeath, the daughter of king Jehoram, the wife of Jehoiada the priest, (for she was the sister of Ahaziah,) hid him from Athaliah, </a:t>
            </a:r>
            <a:r>
              <a:rPr lang="en" sz="1000" u="sng">
                <a:latin typeface="Georgia"/>
                <a:ea typeface="Georgia"/>
                <a:cs typeface="Georgia"/>
                <a:sym typeface="Georgia"/>
              </a:rPr>
              <a:t>so that she slew him not. </a:t>
            </a:r>
            <a:endParaRPr sz="1000" u="sng">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0"/>
              </a:spcBef>
              <a:spcAft>
                <a:spcPts val="300"/>
              </a:spcAft>
              <a:buNone/>
            </a:pPr>
            <a:r>
              <a:rPr lang="en" sz="1000" b="1">
                <a:latin typeface="Georgia"/>
                <a:ea typeface="Georgia"/>
                <a:cs typeface="Georgia"/>
                <a:sym typeface="Georgia"/>
              </a:rPr>
              <a:t>Matthew 2:16</a:t>
            </a:r>
            <a:r>
              <a:rPr lang="en" sz="1000">
                <a:latin typeface="Georgia"/>
                <a:ea typeface="Georgia"/>
                <a:cs typeface="Georgia"/>
                <a:sym typeface="Georgia"/>
              </a:rPr>
              <a:t>  Then Herod, when he saw that he was mocked of the wise men, was exceeding wroth, and sent forth, </a:t>
            </a:r>
            <a:r>
              <a:rPr lang="en" sz="1000" u="sng">
                <a:latin typeface="Georgia"/>
                <a:ea typeface="Georgia"/>
                <a:cs typeface="Georgia"/>
                <a:sym typeface="Georgia"/>
              </a:rPr>
              <a:t>and slew all the children that were in Bethlehem, and in all the coasts thereof, from two years old and under, </a:t>
            </a:r>
            <a:r>
              <a:rPr lang="en" sz="1000">
                <a:latin typeface="Georgia"/>
                <a:ea typeface="Georgia"/>
                <a:cs typeface="Georgia"/>
                <a:sym typeface="Georgia"/>
              </a:rPr>
              <a:t>according to the time which he had diligently enquired of the wise men. </a:t>
            </a:r>
            <a:endParaRPr sz="1000">
              <a:latin typeface="Georgia"/>
              <a:ea typeface="Georgia"/>
              <a:cs typeface="Georgia"/>
              <a:sym typeface="Georgia"/>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40"/>
          <p:cNvSpPr txBox="1"/>
          <p:nvPr/>
        </p:nvSpPr>
        <p:spPr>
          <a:xfrm>
            <a:off x="109750" y="100575"/>
            <a:ext cx="2322600" cy="34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Beware those behind the Curtain</a:t>
            </a:r>
            <a:endParaRPr>
              <a:latin typeface="Lato"/>
              <a:ea typeface="Lato"/>
              <a:cs typeface="Lato"/>
              <a:sym typeface="Lato"/>
            </a:endParaRPr>
          </a:p>
          <a:p>
            <a:pPr marL="0" lvl="0" indent="0" algn="l" rtl="0">
              <a:spcBef>
                <a:spcPts val="300"/>
              </a:spcBef>
              <a:spcAft>
                <a:spcPts val="0"/>
              </a:spcAft>
              <a:buNone/>
            </a:pPr>
            <a:endParaRPr>
              <a:latin typeface="Lato"/>
              <a:ea typeface="Lato"/>
              <a:cs typeface="Lato"/>
              <a:sym typeface="Lato"/>
            </a:endParaRPr>
          </a:p>
        </p:txBody>
      </p:sp>
      <p:sp>
        <p:nvSpPr>
          <p:cNvPr id="939" name="Google Shape;939;p140"/>
          <p:cNvSpPr/>
          <p:nvPr/>
        </p:nvSpPr>
        <p:spPr>
          <a:xfrm>
            <a:off x="182850" y="239850"/>
            <a:ext cx="8778300" cy="23319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300"/>
              </a:spcAft>
              <a:buNone/>
            </a:pPr>
            <a:r>
              <a:rPr lang="en" sz="1000" b="1">
                <a:latin typeface="Georgia"/>
                <a:ea typeface="Georgia"/>
                <a:cs typeface="Georgia"/>
                <a:sym typeface="Georgia"/>
              </a:rPr>
              <a:t>Matthew 4:1  </a:t>
            </a:r>
            <a:r>
              <a:rPr lang="en" sz="1000" u="sng">
                <a:latin typeface="Georgia"/>
                <a:ea typeface="Georgia"/>
                <a:cs typeface="Georgia"/>
                <a:sym typeface="Georgia"/>
              </a:rPr>
              <a:t>Then was Jesus led up of the Spirit into the wilderness to be tempted of the devil.</a:t>
            </a:r>
            <a:r>
              <a:rPr lang="en" sz="1000">
                <a:latin typeface="Georgia"/>
                <a:ea typeface="Georgia"/>
                <a:cs typeface="Georgia"/>
                <a:sym typeface="Georgia"/>
              </a:rPr>
              <a:t> 2  And when he had fasted forty days and forty nights, he was afterward an hungred. 3  And when the tempter came to him, he said, If thou be the Son of God, command that these stones be made bread. 4  But he answered and said, </a:t>
            </a:r>
            <a:r>
              <a:rPr lang="en" sz="1000">
                <a:solidFill>
                  <a:srgbClr val="BF3030"/>
                </a:solidFill>
                <a:latin typeface="Georgia"/>
                <a:ea typeface="Georgia"/>
                <a:cs typeface="Georgia"/>
                <a:sym typeface="Georgia"/>
              </a:rPr>
              <a:t>It is written, Man shall not live by bread alone, but by every word that proceedeth out of the mouth of God.</a:t>
            </a:r>
            <a:r>
              <a:rPr lang="en" sz="1000">
                <a:latin typeface="Georgia"/>
                <a:ea typeface="Georgia"/>
                <a:cs typeface="Georgia"/>
                <a:sym typeface="Georgia"/>
              </a:rPr>
              <a:t> 5  Then the devil taketh him up into the holy city, and setteth him on a pinnacle of the temple, 6  And saith unto him, If thou be the Son of God, cast thyself down: for it is written, He shall give his angels charge concerning thee: and in </a:t>
            </a:r>
            <a:r>
              <a:rPr lang="en" sz="1000" i="1">
                <a:solidFill>
                  <a:srgbClr val="545454"/>
                </a:solidFill>
                <a:latin typeface="Georgia"/>
                <a:ea typeface="Georgia"/>
                <a:cs typeface="Georgia"/>
                <a:sym typeface="Georgia"/>
              </a:rPr>
              <a:t>their</a:t>
            </a:r>
            <a:r>
              <a:rPr lang="en" sz="1000">
                <a:latin typeface="Georgia"/>
                <a:ea typeface="Georgia"/>
                <a:cs typeface="Georgia"/>
                <a:sym typeface="Georgia"/>
              </a:rPr>
              <a:t> hands they shall bear thee up, lest at any time thou dash thy foot against a stone. 7  Jesus said unto him, </a:t>
            </a:r>
            <a:r>
              <a:rPr lang="en" sz="1000">
                <a:solidFill>
                  <a:srgbClr val="BF3030"/>
                </a:solidFill>
                <a:latin typeface="Georgia"/>
                <a:ea typeface="Georgia"/>
                <a:cs typeface="Georgia"/>
                <a:sym typeface="Georgia"/>
              </a:rPr>
              <a:t>It is written again, Thou shalt not tempt the Lord thy God.</a:t>
            </a:r>
            <a:r>
              <a:rPr lang="en" sz="1000">
                <a:latin typeface="Georgia"/>
                <a:ea typeface="Georgia"/>
                <a:cs typeface="Georgia"/>
                <a:sym typeface="Georgia"/>
              </a:rPr>
              <a:t> 8  Again, the devil taketh him up into an exceeding high mountain, and sheweth him all the kingdoms of the world, and the glory of them; 9  And saith unto him, All these things will I give thee, if thou wilt fall down and worship me. 10  Then saith Jesus unto him, </a:t>
            </a:r>
            <a:r>
              <a:rPr lang="en" sz="1000">
                <a:solidFill>
                  <a:srgbClr val="BF3030"/>
                </a:solidFill>
                <a:latin typeface="Georgia"/>
                <a:ea typeface="Georgia"/>
                <a:cs typeface="Georgia"/>
                <a:sym typeface="Georgia"/>
              </a:rPr>
              <a:t>Get thee hence, Satan: for it is written, Thou shalt worship the Lord thy God, and him only shalt thou serve.</a:t>
            </a:r>
            <a:r>
              <a:rPr lang="en" sz="1000">
                <a:latin typeface="Georgia"/>
                <a:ea typeface="Georgia"/>
                <a:cs typeface="Georgia"/>
                <a:sym typeface="Georgia"/>
              </a:rPr>
              <a:t> 11  Then the devil leaveth him, and, behold, angels came and ministered unto him. </a:t>
            </a:r>
            <a:endParaRPr sz="1000">
              <a:latin typeface="Georgia"/>
              <a:ea typeface="Georgia"/>
              <a:cs typeface="Georgia"/>
              <a:sym typeface="Georgia"/>
            </a:endParaRPr>
          </a:p>
        </p:txBody>
      </p:sp>
      <p:sp>
        <p:nvSpPr>
          <p:cNvPr id="940" name="Google Shape;940;p140"/>
          <p:cNvSpPr txBox="1"/>
          <p:nvPr/>
        </p:nvSpPr>
        <p:spPr>
          <a:xfrm>
            <a:off x="242250" y="2571750"/>
            <a:ext cx="8659500" cy="30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Georgia"/>
                <a:ea typeface="Georgia"/>
                <a:cs typeface="Georgia"/>
                <a:sym typeface="Georgia"/>
              </a:rPr>
              <a:t>In every attempt Satan made to stop the coming of the redeemer and salvation of mankind; he failed!</a:t>
            </a:r>
            <a:endParaRPr sz="900" b="1">
              <a:latin typeface="Georgia"/>
              <a:ea typeface="Georgia"/>
              <a:cs typeface="Georgia"/>
              <a:sym typeface="Georgia"/>
            </a:endParaRPr>
          </a:p>
        </p:txBody>
      </p:sp>
      <p:sp>
        <p:nvSpPr>
          <p:cNvPr id="941" name="Google Shape;941;p140"/>
          <p:cNvSpPr/>
          <p:nvPr/>
        </p:nvSpPr>
        <p:spPr>
          <a:xfrm>
            <a:off x="267450" y="2873550"/>
            <a:ext cx="8609100" cy="10035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John 19:28</a:t>
            </a:r>
            <a:r>
              <a:rPr lang="en" sz="1000">
                <a:latin typeface="Georgia"/>
                <a:ea typeface="Georgia"/>
                <a:cs typeface="Georgia"/>
                <a:sym typeface="Georgia"/>
              </a:rPr>
              <a:t>  After this, Jesus knowing that all things were now accomplished, that the scripture might be fulfilled, saith, </a:t>
            </a:r>
            <a:r>
              <a:rPr lang="en" sz="1000">
                <a:solidFill>
                  <a:srgbClr val="BF3030"/>
                </a:solidFill>
                <a:latin typeface="Georgia"/>
                <a:ea typeface="Georgia"/>
                <a:cs typeface="Georgia"/>
                <a:sym typeface="Georgia"/>
              </a:rPr>
              <a:t>I thirst.</a:t>
            </a:r>
            <a:r>
              <a:rPr lang="en" sz="1000">
                <a:latin typeface="Georgia"/>
                <a:ea typeface="Georgia"/>
                <a:cs typeface="Georgia"/>
                <a:sym typeface="Georgia"/>
              </a:rPr>
              <a:t> 29  Now there was set a vessel full of vinegar: and they filled a spunge with vinegar, and put </a:t>
            </a:r>
            <a:r>
              <a:rPr lang="en" sz="1000" i="1">
                <a:solidFill>
                  <a:srgbClr val="545454"/>
                </a:solidFill>
                <a:latin typeface="Georgia"/>
                <a:ea typeface="Georgia"/>
                <a:cs typeface="Georgia"/>
                <a:sym typeface="Georgia"/>
              </a:rPr>
              <a:t>it</a:t>
            </a:r>
            <a:r>
              <a:rPr lang="en" sz="1000">
                <a:latin typeface="Georgia"/>
                <a:ea typeface="Georgia"/>
                <a:cs typeface="Georgia"/>
                <a:sym typeface="Georgia"/>
              </a:rPr>
              <a:t> upon hyssop, and put </a:t>
            </a:r>
            <a:r>
              <a:rPr lang="en" sz="1000" i="1">
                <a:solidFill>
                  <a:srgbClr val="545454"/>
                </a:solidFill>
                <a:latin typeface="Georgia"/>
                <a:ea typeface="Georgia"/>
                <a:cs typeface="Georgia"/>
                <a:sym typeface="Georgia"/>
              </a:rPr>
              <a:t>it</a:t>
            </a:r>
            <a:r>
              <a:rPr lang="en" sz="1000">
                <a:latin typeface="Georgia"/>
                <a:ea typeface="Georgia"/>
                <a:cs typeface="Georgia"/>
                <a:sym typeface="Georgia"/>
              </a:rPr>
              <a:t> to his mouth. 30  When Jesus therefore had received the vinegar, he said</a:t>
            </a:r>
            <a:r>
              <a:rPr lang="en" sz="1000" u="sng">
                <a:latin typeface="Georgia"/>
                <a:ea typeface="Georgia"/>
                <a:cs typeface="Georgia"/>
                <a:sym typeface="Georgia"/>
              </a:rPr>
              <a:t>, </a:t>
            </a:r>
            <a:r>
              <a:rPr lang="en" sz="1000" u="sng">
                <a:solidFill>
                  <a:srgbClr val="BF3030"/>
                </a:solidFill>
                <a:latin typeface="Georgia"/>
                <a:ea typeface="Georgia"/>
                <a:cs typeface="Georgia"/>
                <a:sym typeface="Georgia"/>
              </a:rPr>
              <a:t>It is finished</a:t>
            </a:r>
            <a:r>
              <a:rPr lang="en" sz="1000">
                <a:solidFill>
                  <a:srgbClr val="BF3030"/>
                </a:solidFill>
                <a:latin typeface="Georgia"/>
                <a:ea typeface="Georgia"/>
                <a:cs typeface="Georgia"/>
                <a:sym typeface="Georgia"/>
              </a:rPr>
              <a:t>:</a:t>
            </a:r>
            <a:r>
              <a:rPr lang="en" sz="1000">
                <a:latin typeface="Georgia"/>
                <a:ea typeface="Georgia"/>
                <a:cs typeface="Georgia"/>
                <a:sym typeface="Georgia"/>
              </a:rPr>
              <a:t> and he bowed his head, and gave up the ghost. </a:t>
            </a:r>
            <a:endParaRPr sz="1000">
              <a:latin typeface="Georgia"/>
              <a:ea typeface="Georgia"/>
              <a:cs typeface="Georgia"/>
              <a:sym typeface="Georgia"/>
            </a:endParaRPr>
          </a:p>
          <a:p>
            <a:pPr marL="0" lvl="0" indent="0" algn="l" rtl="0">
              <a:spcBef>
                <a:spcPts val="300"/>
              </a:spcBef>
              <a:spcAft>
                <a:spcPts val="0"/>
              </a:spcAft>
              <a:buNone/>
            </a:pPr>
            <a:endParaRPr/>
          </a:p>
        </p:txBody>
      </p:sp>
      <p:sp>
        <p:nvSpPr>
          <p:cNvPr id="942" name="Google Shape;942;p140"/>
          <p:cNvSpPr txBox="1"/>
          <p:nvPr/>
        </p:nvSpPr>
        <p:spPr>
          <a:xfrm>
            <a:off x="267450" y="3995925"/>
            <a:ext cx="8501700" cy="10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The redeemer the LORD Jesus Christ did come and by Him salvation is made available to all mankind.  Satan could not stop it for it was completed upon the cross.  What Satan could not stop he now seeks to corrupt. </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Lucifer’s war with God is one of failure.  Battle after battle throughout the ages he has lost; but it is not a matter of victory for we know that Lucifer will lose; but it is of grave concern to the believer all the souls that will be destroyed and lost as the battle rages.  </a:t>
            </a:r>
            <a:endParaRPr sz="900" b="1">
              <a:latin typeface="Georgia"/>
              <a:ea typeface="Georgia"/>
              <a:cs typeface="Georgia"/>
              <a:sym typeface="Georgia"/>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41"/>
          <p:cNvSpPr txBox="1"/>
          <p:nvPr/>
        </p:nvSpPr>
        <p:spPr>
          <a:xfrm>
            <a:off x="1938600" y="146300"/>
            <a:ext cx="5266800" cy="30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Georgia"/>
                <a:ea typeface="Georgia"/>
                <a:cs typeface="Georgia"/>
                <a:sym typeface="Georgia"/>
              </a:rPr>
              <a:t>Final Cogitations</a:t>
            </a:r>
            <a:endParaRPr sz="1200" b="1">
              <a:latin typeface="Georgia"/>
              <a:ea typeface="Georgia"/>
              <a:cs typeface="Georgia"/>
              <a:sym typeface="Georgia"/>
            </a:endParaRPr>
          </a:p>
        </p:txBody>
      </p:sp>
      <p:sp>
        <p:nvSpPr>
          <p:cNvPr id="948" name="Google Shape;948;p141"/>
          <p:cNvSpPr txBox="1"/>
          <p:nvPr/>
        </p:nvSpPr>
        <p:spPr>
          <a:xfrm>
            <a:off x="338400" y="493775"/>
            <a:ext cx="8467200" cy="3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Does what I have presented to your seem incredible? For sure.  Does it seem unbelievable? Won’t argue that either.  Does it seem supernatural and impossible? Absolutely.  But let me ask you this dear Christian; is it any more incredible, unbelievable, supernatural, than what Almighty God has already performed?</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God (YHVH, The LORD Jesus Christ) has done many unbelievable, impossible, supernatural wonders.</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Created heaven and  earth – Genesis 1:1</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Created life – Genesis 1:24</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Created Man – Genesis 1:27</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Cursed the earth with sin and death  - Genesis 3:17-19</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Destroyed the earth – Genesis 6:13 (The great flood)</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Preserved Noah and animals in a ark – Genesis 8:1</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Confused the languages of the earth – Genesis 11:6-7,9</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Made the earth to swallow Korah and his family -  Numbers-26:9-10</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Appeared in a burning bush – Exodus 3:2</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Parted the Red Sea – Exodus 14:21</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Made the sun stand still – Joshua 10:12</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Shut the mouths of Lions – Daniel 6:22</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Was born of a virgin – Matthew 1:23</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Made the lame walk , blind see, deaf hear, cleansed lepers,  – Matthew 11:5</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Raised the dead – John 11:38-44</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Cast out demons – Luke 8:26-33</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Was resurrected from the dead – Mark 16:5-7</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p:txBody>
      </p:sp>
      <p:sp>
        <p:nvSpPr>
          <p:cNvPr id="949" name="Google Shape;949;p141"/>
          <p:cNvSpPr txBox="1"/>
          <p:nvPr/>
        </p:nvSpPr>
        <p:spPr>
          <a:xfrm>
            <a:off x="338400" y="4169650"/>
            <a:ext cx="8467200" cy="8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The above is not an exhaustive list but you get the point; are these things any less incredible than what I am proposing or exposing to you now?  Unfortunately for many Christians it is; for the church has dumbed down the supernatural ability of God for a more naturalistic and philosophic doctrine.  We have so-called Christians today that believe in evolution, and that the Bible is not the inspired word of God.  They believe that Lucifer is not a real being but only a symbol of evil; the great truths of the Bible I listed above are just allegories.  </a:t>
            </a:r>
            <a:endParaRPr sz="900" b="1">
              <a:latin typeface="Georgia"/>
              <a:ea typeface="Georgia"/>
              <a:cs typeface="Georgia"/>
              <a:sym typeface="Georgia"/>
            </a:endParaRPr>
          </a:p>
          <a:p>
            <a:pPr marL="0" lvl="0" indent="0" algn="l" rtl="0">
              <a:spcBef>
                <a:spcPts val="0"/>
              </a:spcBef>
              <a:spcAft>
                <a:spcPts val="0"/>
              </a:spcAft>
              <a:buNone/>
            </a:pPr>
            <a:endParaRPr b="1">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p:nvPr/>
        </p:nvSpPr>
        <p:spPr>
          <a:xfrm>
            <a:off x="237725" y="317700"/>
            <a:ext cx="8860500" cy="45081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endParaRPr sz="10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LUCIFERIANISM</a:t>
            </a:r>
            <a:endParaRPr sz="10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The Luciferians believe that at the appointed time Lucifer will come back and defeat Yahweh and set up his rightful kingdom and no longer will he or man be banished from the Garden of Eden and kept in ignorance, but shall receive the true light. The Luciferians seek now to make ready the world to receive their god Lucifer and the one who will embody him and lead the world to worship him; the Antichrist. They believe that from ignorance springs forth all the worlds’s evils.</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1100" b="1"/>
              <a:t>“</a:t>
            </a:r>
            <a:r>
              <a:rPr lang="en" sz="900" b="1">
                <a:latin typeface="Georgia"/>
                <a:ea typeface="Georgia"/>
                <a:cs typeface="Georgia"/>
                <a:sym typeface="Georgia"/>
              </a:rPr>
              <a:t>The apostate church along with the world’s religions will give rise to the Antichrist. In this generation of Antichrist and the churches of the White Sepulture which are beautiful on the outside but inwardly they are full of dead men’s bones. These church’s whose buildings are beautiful, but inside are likened to the scribes and Pharisees full of a false gospel spoken by false prophets, and congregations with itching ears and a spirit void of the conviction of sin and repentance. In far too many churches the word of God is made of none effect by the traditions of men. There are false teachers crept in, also tares among the wheat and goats among the sheep. Beware. – excerpt from Bible Study ‘The Churches of the White Sepulchure”    </a:t>
            </a:r>
            <a:r>
              <a:rPr lang="en" sz="1000" b="1"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www.swordofthespiritmind.com</a:t>
            </a:r>
            <a:r>
              <a:rPr lang="en" sz="1000" b="1">
                <a:latin typeface="Georgia"/>
                <a:ea typeface="Georgia"/>
                <a:cs typeface="Georgia"/>
                <a:sym typeface="Georgia"/>
              </a:rPr>
              <a:t>)</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The world will stand ready to receive the one who is all things to all religions. He will be the Antichrist and to the other religions he will be the Mahdi, Kalki, Maitreya, and Mashiach. In reality he is the Man of Sin; all things to all people and the world will marvel.</a:t>
            </a: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900">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42"/>
          <p:cNvSpPr txBox="1"/>
          <p:nvPr/>
        </p:nvSpPr>
        <p:spPr>
          <a:xfrm>
            <a:off x="64025" y="73200"/>
            <a:ext cx="15000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Final Cogitations</a:t>
            </a:r>
            <a:endParaRPr sz="1000">
              <a:latin typeface="Lato"/>
              <a:ea typeface="Lato"/>
              <a:cs typeface="Lato"/>
              <a:sym typeface="Lato"/>
            </a:endParaRPr>
          </a:p>
        </p:txBody>
      </p:sp>
      <p:sp>
        <p:nvSpPr>
          <p:cNvPr id="955" name="Google Shape;955;p142"/>
          <p:cNvSpPr txBox="1"/>
          <p:nvPr/>
        </p:nvSpPr>
        <p:spPr>
          <a:xfrm>
            <a:off x="374900" y="640075"/>
            <a:ext cx="84126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956" name="Google Shape;956;p142"/>
          <p:cNvSpPr txBox="1"/>
          <p:nvPr/>
        </p:nvSpPr>
        <p:spPr>
          <a:xfrm>
            <a:off x="298700" y="448200"/>
            <a:ext cx="8412600" cy="6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It is this dumbing down of the church to the supernatural that will lead to great deception.  The truths of God’s word have been pushed aside for a social gospel that ill prepares the convenient and cultural Christian for the coming spiritual warfare.  The modern church continues on milk and forsakes the meat.  Many churches never study the great Book of Revelation. How sad that so great a book is so greatly neglected; for it is the Book of the Revelation of Jesus Christ himself! </a:t>
            </a:r>
            <a:endParaRPr sz="900" b="1">
              <a:latin typeface="Georgia"/>
              <a:ea typeface="Georgia"/>
              <a:cs typeface="Georgia"/>
              <a:sym typeface="Georgia"/>
            </a:endParaRPr>
          </a:p>
        </p:txBody>
      </p:sp>
      <p:sp>
        <p:nvSpPr>
          <p:cNvPr id="957" name="Google Shape;957;p142"/>
          <p:cNvSpPr/>
          <p:nvPr/>
        </p:nvSpPr>
        <p:spPr>
          <a:xfrm>
            <a:off x="374900" y="1254475"/>
            <a:ext cx="8284500" cy="10131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300"/>
              </a:spcAft>
              <a:buNone/>
            </a:pPr>
            <a:r>
              <a:rPr lang="en" sz="1000" b="1">
                <a:latin typeface="Georgia"/>
                <a:ea typeface="Georgia"/>
                <a:cs typeface="Georgia"/>
                <a:sym typeface="Georgia"/>
              </a:rPr>
              <a:t>Revelation 1:1 </a:t>
            </a:r>
            <a:r>
              <a:rPr lang="en" sz="1000">
                <a:latin typeface="Georgia"/>
                <a:ea typeface="Georgia"/>
                <a:cs typeface="Georgia"/>
                <a:sym typeface="Georgia"/>
              </a:rPr>
              <a:t> The Revelation of Jesus Christ, which God gave unto him, to shew unto his servants things which must shortly come to pass; and he sent and signified </a:t>
            </a:r>
            <a:r>
              <a:rPr lang="en" sz="1000" i="1">
                <a:solidFill>
                  <a:srgbClr val="545454"/>
                </a:solidFill>
                <a:latin typeface="Georgia"/>
                <a:ea typeface="Georgia"/>
                <a:cs typeface="Georgia"/>
                <a:sym typeface="Georgia"/>
              </a:rPr>
              <a:t>it</a:t>
            </a:r>
            <a:r>
              <a:rPr lang="en" sz="1000">
                <a:latin typeface="Georgia"/>
                <a:ea typeface="Georgia"/>
                <a:cs typeface="Georgia"/>
                <a:sym typeface="Georgia"/>
              </a:rPr>
              <a:t> by his angel unto his servant John</a:t>
            </a:r>
            <a:endParaRPr sz="1000">
              <a:latin typeface="Georgia"/>
              <a:ea typeface="Georgia"/>
              <a:cs typeface="Georgia"/>
              <a:sym typeface="Georgia"/>
            </a:endParaRPr>
          </a:p>
        </p:txBody>
      </p:sp>
      <p:sp>
        <p:nvSpPr>
          <p:cNvPr id="958" name="Google Shape;958;p142"/>
          <p:cNvSpPr txBox="1"/>
          <p:nvPr/>
        </p:nvSpPr>
        <p:spPr>
          <a:xfrm>
            <a:off x="374900" y="2459750"/>
            <a:ext cx="8284500" cy="24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We must understand that in these last days a supernatural warfare is upon mankind; it rages for the mind of man.  This war has continued for ages; even before the Garden of Eden there was a supernatural war in the spiritual realm. (Ezekiel 28 and Isaiah 14) Lucifer tried to usurp the power of God and he caused rebellion in the heavens.  This war has spilled over into the realm of man.  Man is God’s special creation and Satan corrupted it in the Garden of Eden and God made a way through the LORD Jesus Christ to redeem mankind.  Satan seeks to claim worship for himself; what he could not rule in heaven he seeks to rule on earth; but what he doesn’t understand is that God rules in the heavens and upon the earth.  Satan is blinded by his pride and he has blinded many others as well (a third of the angels and his followers upon this earth.)</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Lucifer wants to receive worship and he counterfeits the pattern of redemption, and worship that God has declared for himself.  Satan will counterfeit everything that God has done.  But what God has miraculously performed Satan will imitate through science and the man-made things he can manipulate and control.  He will do this through Mystery Babylon, the False Prophet and his crowning achievement the Man of Sin.  </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43"/>
          <p:cNvSpPr txBox="1"/>
          <p:nvPr/>
        </p:nvSpPr>
        <p:spPr>
          <a:xfrm>
            <a:off x="73150" y="109725"/>
            <a:ext cx="1508700" cy="3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Final Cogitations</a:t>
            </a:r>
            <a:endParaRPr sz="1000">
              <a:latin typeface="Lato"/>
              <a:ea typeface="Lato"/>
              <a:cs typeface="Lato"/>
              <a:sym typeface="Lato"/>
            </a:endParaRPr>
          </a:p>
        </p:txBody>
      </p:sp>
      <p:sp>
        <p:nvSpPr>
          <p:cNvPr id="964" name="Google Shape;964;p143"/>
          <p:cNvSpPr txBox="1"/>
          <p:nvPr/>
        </p:nvSpPr>
        <p:spPr>
          <a:xfrm>
            <a:off x="146300" y="658350"/>
            <a:ext cx="8823900" cy="42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All prophecy is central to Israel; but the world will be caught up within the prophesies against Israel.  Some nations are named and others are not out- right named; but can be identified with prayer and discernment.</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That “Great City” of the end-times; the Modern Day Babylon that is corrupt and mighty in the exporting of sin and exceedingly rich in her delicacies and fornications; is identified and all the more harsh will be this Great City\nations judgment; because at one time she was a nation of God’s people and principles.  But as Lucifer was the covering Cherub and protector of God’s holiness; yet he betrayed the Living God, and as Judas betrayed the Living God so this nation has as well; and great is the fall of those that had once risen so high.  I speak of my own country America; the harbinger of that “Great City’ of the last days. I differ with many more learned that I; but I take the stance that America is indeed mentioned in the end-times prophecies as that Great City, Babylon.  America in all her once Glory is in decline and only those who are spiritually blind refuse to see it.  America with so much world influence economically, politically, and culturally will not “just disappear” from the face of the earth, no she is named as “that Great City”. Consider how she will become after the LORD calls the Church home; there will then be no restraining influence upon her and all her political, military and economic power will be in the hands of the Luciferian elite to do the bidding of Satan and the Man of Sin.  </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The Man of Sin will have his influence upon America; whether politically or culturally I do not know but he is linked to Babylon that great city of the last days.  The Man of Sin will be a Jew ethnically; whether his citizenship in the beginning of his rise to power is or not.  However any ethnic Jew is entitled to citizenship in the Nation of Israel.  His base of operations may begin in the United Nation, in “that Great City” New York; the seat of financial and political world power.  The United Nations is the seat of Political Babylon.  Look for the Man of Sin to rise to power from the United Nations; which is all the more incredible seeing as the United Nations is no friend to the nation of Israel.  But, the Man of Sin will rise by flattery, and craft from a small people. His rise to power will be incredible; and the world wondered.</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Once firmly entrenched in power the Man of Sin will perhaps move to Jerusalem and there establish his world government; all the more incredible.  He will deceive the world and specifically religious Jews.  At some point an attempt will be made on his life and I believe that the Word of God shows that he will be slain.  This leads to Satan’s moment and his greatest deception; he will now become the savior of mankind by his rise from death; but it is but a counterfeit resurrection.  Through the use of genetic enhancements and possible artificial intelligence the Man of Sin will be cloned and made into an Image of what he once was; and Satan will have his vessel for the final deception upon mankind; and the world wondered.  The Image will astonish the world for that which was dead now lives and speaks; Christ resurrection rejected and the devils Image accepted.  However the Jews must at this point realize that their Mashiach is not the true Mashiach because he sits in the temple demanding worship and claiming to be God; but it is too late, destruction has again come upon the Holy City and the entire world.</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44"/>
          <p:cNvSpPr txBox="1"/>
          <p:nvPr/>
        </p:nvSpPr>
        <p:spPr>
          <a:xfrm>
            <a:off x="91425" y="82300"/>
            <a:ext cx="1609500" cy="3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Final Cogitations</a:t>
            </a:r>
            <a:endParaRPr sz="1000">
              <a:latin typeface="Lato"/>
              <a:ea typeface="Lato"/>
              <a:cs typeface="Lato"/>
              <a:sym typeface="Lato"/>
            </a:endParaRPr>
          </a:p>
        </p:txBody>
      </p:sp>
      <p:sp>
        <p:nvSpPr>
          <p:cNvPr id="970" name="Google Shape;970;p144"/>
          <p:cNvSpPr txBox="1"/>
          <p:nvPr/>
        </p:nvSpPr>
        <p:spPr>
          <a:xfrm>
            <a:off x="182875" y="685800"/>
            <a:ext cx="8760000" cy="5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Brothers and Sisters nothing I propose is any more incredible and unbelievable than what God has already done.  We just need to read the Word of God, do what it tells us to do and have faith.</a:t>
            </a:r>
            <a:endParaRPr sz="900" b="1">
              <a:latin typeface="Georgia"/>
              <a:ea typeface="Georgia"/>
              <a:cs typeface="Georgia"/>
              <a:sym typeface="Georgia"/>
            </a:endParaRPr>
          </a:p>
        </p:txBody>
      </p:sp>
      <p:sp>
        <p:nvSpPr>
          <p:cNvPr id="971" name="Google Shape;971;p144"/>
          <p:cNvSpPr/>
          <p:nvPr/>
        </p:nvSpPr>
        <p:spPr>
          <a:xfrm>
            <a:off x="219450" y="1115575"/>
            <a:ext cx="8705100" cy="14562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Hebrews 11:1 </a:t>
            </a:r>
            <a:r>
              <a:rPr lang="en" sz="1000">
                <a:latin typeface="Georgia"/>
                <a:ea typeface="Georgia"/>
                <a:cs typeface="Georgia"/>
                <a:sym typeface="Georgia"/>
              </a:rPr>
              <a:t>Now faith is the substance of things hoped for, the evidence of things not seen.</a:t>
            </a:r>
            <a:endParaRPr sz="1000">
              <a:latin typeface="Georgia"/>
              <a:ea typeface="Georgia"/>
              <a:cs typeface="Georgia"/>
              <a:sym typeface="Georgia"/>
            </a:endParaRPr>
          </a:p>
          <a:p>
            <a:pPr marL="0" lvl="0" indent="0" algn="l" rtl="0">
              <a:spcBef>
                <a:spcPts val="1000"/>
              </a:spcBef>
              <a:spcAft>
                <a:spcPts val="1000"/>
              </a:spcAft>
              <a:buNone/>
            </a:pPr>
            <a:r>
              <a:rPr lang="en" sz="1000" b="1">
                <a:latin typeface="Georgia"/>
                <a:ea typeface="Georgia"/>
                <a:cs typeface="Georgia"/>
                <a:sym typeface="Georgia"/>
              </a:rPr>
              <a:t>Hebrews 11:6 </a:t>
            </a:r>
            <a:r>
              <a:rPr lang="en" sz="1000">
                <a:latin typeface="Georgia"/>
                <a:ea typeface="Georgia"/>
                <a:cs typeface="Georgia"/>
                <a:sym typeface="Georgia"/>
              </a:rPr>
              <a:t>But without faith </a:t>
            </a:r>
            <a:r>
              <a:rPr lang="en" sz="1000" i="1">
                <a:solidFill>
                  <a:srgbClr val="545454"/>
                </a:solidFill>
                <a:latin typeface="Georgia"/>
                <a:ea typeface="Georgia"/>
                <a:cs typeface="Georgia"/>
                <a:sym typeface="Georgia"/>
              </a:rPr>
              <a:t>it is</a:t>
            </a:r>
            <a:r>
              <a:rPr lang="en" sz="1000">
                <a:latin typeface="Georgia"/>
                <a:ea typeface="Georgia"/>
                <a:cs typeface="Georgia"/>
                <a:sym typeface="Georgia"/>
              </a:rPr>
              <a:t> impossible to please </a:t>
            </a:r>
            <a:r>
              <a:rPr lang="en" sz="1000" i="1">
                <a:solidFill>
                  <a:srgbClr val="545454"/>
                </a:solidFill>
                <a:latin typeface="Georgia"/>
                <a:ea typeface="Georgia"/>
                <a:cs typeface="Georgia"/>
                <a:sym typeface="Georgia"/>
              </a:rPr>
              <a:t>him:</a:t>
            </a:r>
            <a:r>
              <a:rPr lang="en" sz="1000">
                <a:latin typeface="Georgia"/>
                <a:ea typeface="Georgia"/>
                <a:cs typeface="Georgia"/>
                <a:sym typeface="Georgia"/>
              </a:rPr>
              <a:t> for he that cometh to God must believe that he is, and </a:t>
            </a:r>
            <a:r>
              <a:rPr lang="en" sz="1000" i="1">
                <a:solidFill>
                  <a:srgbClr val="545454"/>
                </a:solidFill>
                <a:latin typeface="Georgia"/>
                <a:ea typeface="Georgia"/>
                <a:cs typeface="Georgia"/>
                <a:sym typeface="Georgia"/>
              </a:rPr>
              <a:t>that</a:t>
            </a:r>
            <a:r>
              <a:rPr lang="en" sz="1000">
                <a:latin typeface="Georgia"/>
                <a:ea typeface="Georgia"/>
                <a:cs typeface="Georgia"/>
                <a:sym typeface="Georgia"/>
              </a:rPr>
              <a:t> he is a rewarder of them that diligently seek him.</a:t>
            </a:r>
            <a:endParaRPr sz="1000">
              <a:latin typeface="Georgia"/>
              <a:ea typeface="Georgia"/>
              <a:cs typeface="Georgia"/>
              <a:sym typeface="Georgia"/>
            </a:endParaRPr>
          </a:p>
        </p:txBody>
      </p:sp>
      <p:sp>
        <p:nvSpPr>
          <p:cNvPr id="972" name="Google Shape;972;p144"/>
          <p:cNvSpPr txBox="1"/>
          <p:nvPr/>
        </p:nvSpPr>
        <p:spPr>
          <a:xfrm>
            <a:off x="219450" y="2660925"/>
            <a:ext cx="8705100" cy="4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If you are lost and have not accepted Jesus as your Saviour; I beseech you to do so before it is too late.  The Man of Sin is coming and I believe is already upon this earth; but not yet manifested as the Man of Sin.  There is a Heaven to gain and a Hell to shun.  Do not wait for tomorrow; for tomorrow  may not come to you.  The time is now.</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973" name="Google Shape;973;p144"/>
          <p:cNvSpPr/>
          <p:nvPr/>
        </p:nvSpPr>
        <p:spPr>
          <a:xfrm>
            <a:off x="219450" y="3081525"/>
            <a:ext cx="8705100" cy="20322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Romans 10:9</a:t>
            </a:r>
            <a:r>
              <a:rPr lang="en" sz="1000">
                <a:latin typeface="Georgia"/>
                <a:ea typeface="Georgia"/>
                <a:cs typeface="Georgia"/>
                <a:sym typeface="Georgia"/>
              </a:rPr>
              <a:t>  That if thou shalt confess with thy mouth the Lord Jesus, and shalt believe in thine heart that God hath raised him from the dead, thou shalt be saved. 10  For with the heart man believeth unto righteousness; and with the mouth confession is made unto salvation. 11  For the scripture saith, Whosoever believeth on him shall not be ashamed. </a:t>
            </a: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1 John 1:5 </a:t>
            </a:r>
            <a:r>
              <a:rPr lang="en" sz="1000">
                <a:latin typeface="Georgia"/>
                <a:ea typeface="Georgia"/>
                <a:cs typeface="Georgia"/>
                <a:sym typeface="Georgia"/>
              </a:rPr>
              <a:t> This then is the message which we have heard of him, and declare unto you, that God is light, and in him is no darkness at all. 6  If we say that we have fellowship with him, and walk in darkness, we lie, and do not the truth: 7  But if we walk in the light, as he is in the light, we have fellowship one with another, and the blood of Jesus Christ his Son cleanseth us from all sin. 8  If we say that we have no sin, we deceive ourselves, and the truth is not in us. 9  If we confess our sins, he is faithful and just to forgive us </a:t>
            </a:r>
            <a:r>
              <a:rPr lang="en" sz="1000" i="1">
                <a:solidFill>
                  <a:srgbClr val="545454"/>
                </a:solidFill>
                <a:latin typeface="Georgia"/>
                <a:ea typeface="Georgia"/>
                <a:cs typeface="Georgia"/>
                <a:sym typeface="Georgia"/>
              </a:rPr>
              <a:t>our</a:t>
            </a:r>
            <a:r>
              <a:rPr lang="en" sz="1000">
                <a:latin typeface="Georgia"/>
                <a:ea typeface="Georgia"/>
                <a:cs typeface="Georgia"/>
                <a:sym typeface="Georgia"/>
              </a:rPr>
              <a:t> sins, and to cleanse us from all unrighteousness. </a:t>
            </a:r>
            <a:endParaRPr sz="1000">
              <a:latin typeface="Georgia"/>
              <a:ea typeface="Georgia"/>
              <a:cs typeface="Georgia"/>
              <a:sym typeface="Georgia"/>
            </a:endParaRPr>
          </a:p>
          <a:p>
            <a:pPr marL="0" lvl="0" indent="0" algn="l" rtl="0">
              <a:spcBef>
                <a:spcPts val="300"/>
              </a:spcBef>
              <a:spcAft>
                <a:spcPts val="0"/>
              </a:spcAft>
              <a:buNone/>
            </a:pPr>
            <a:endParaRPr sz="1000">
              <a:latin typeface="Georgia"/>
              <a:ea typeface="Georgia"/>
              <a:cs typeface="Georgia"/>
              <a:sym typeface="Georgia"/>
            </a:endParaRPr>
          </a:p>
          <a:p>
            <a:pPr marL="0" lvl="0" indent="0" algn="l" rtl="0">
              <a:spcBef>
                <a:spcPts val="300"/>
              </a:spcBef>
              <a:spcAft>
                <a:spcPts val="300"/>
              </a:spcAft>
              <a:buNone/>
            </a:pPr>
            <a:endParaRPr sz="1000">
              <a:latin typeface="Georgia"/>
              <a:ea typeface="Georgia"/>
              <a:cs typeface="Georgia"/>
              <a:sym typeface="Georgia"/>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45"/>
          <p:cNvSpPr txBox="1"/>
          <p:nvPr/>
        </p:nvSpPr>
        <p:spPr>
          <a:xfrm>
            <a:off x="128000" y="82300"/>
            <a:ext cx="1472100" cy="32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 Final Cogitations</a:t>
            </a:r>
            <a:endParaRPr sz="10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979" name="Google Shape;979;p145"/>
          <p:cNvSpPr/>
          <p:nvPr/>
        </p:nvSpPr>
        <p:spPr>
          <a:xfrm>
            <a:off x="210300" y="530325"/>
            <a:ext cx="8723400" cy="7590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300"/>
              </a:spcAft>
              <a:buNone/>
            </a:pPr>
            <a:r>
              <a:rPr lang="en" sz="1000" b="1">
                <a:latin typeface="Georgia"/>
                <a:ea typeface="Georgia"/>
                <a:cs typeface="Georgia"/>
                <a:sym typeface="Georgia"/>
              </a:rPr>
              <a:t>Act 4:12  </a:t>
            </a:r>
            <a:r>
              <a:rPr lang="en" sz="1000">
                <a:latin typeface="Georgia"/>
                <a:ea typeface="Georgia"/>
                <a:cs typeface="Georgia"/>
                <a:sym typeface="Georgia"/>
              </a:rPr>
              <a:t>Neither is there salvation in any other: for there is none other name under heaven given among men, whereby we must be saved. </a:t>
            </a:r>
            <a:endParaRPr sz="1000">
              <a:latin typeface="Georgia"/>
              <a:ea typeface="Georgia"/>
              <a:cs typeface="Georgia"/>
              <a:sym typeface="Georgia"/>
            </a:endParaRPr>
          </a:p>
        </p:txBody>
      </p:sp>
      <p:sp>
        <p:nvSpPr>
          <p:cNvPr id="980" name="Google Shape;980;p145"/>
          <p:cNvSpPr txBox="1"/>
          <p:nvPr/>
        </p:nvSpPr>
        <p:spPr>
          <a:xfrm>
            <a:off x="210300" y="1664250"/>
            <a:ext cx="8723400" cy="97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Come walk in the light while it is still day.</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Brother and Sisters in Christ now is the time to come off the milk and get into the meat; the end of all things is rapidly approaching and many souls hang in the balance.  Prepare yourself to wear the armor of God and then put it on; spiritual warfare and the coming Man of Sin are real, and the devil has but a short time.  </a:t>
            </a:r>
            <a:endParaRPr sz="900" b="1">
              <a:latin typeface="Georgia"/>
              <a:ea typeface="Georgia"/>
              <a:cs typeface="Georgia"/>
              <a:sym typeface="Georgia"/>
            </a:endParaRPr>
          </a:p>
        </p:txBody>
      </p:sp>
      <p:sp>
        <p:nvSpPr>
          <p:cNvPr id="981" name="Google Shape;981;p145"/>
          <p:cNvSpPr/>
          <p:nvPr/>
        </p:nvSpPr>
        <p:spPr>
          <a:xfrm>
            <a:off x="255900" y="2571750"/>
            <a:ext cx="8677800" cy="24780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Jude 1:3</a:t>
            </a:r>
            <a:r>
              <a:rPr lang="en" sz="1000">
                <a:latin typeface="Georgia"/>
                <a:ea typeface="Georgia"/>
                <a:cs typeface="Georgia"/>
                <a:sym typeface="Georgia"/>
              </a:rPr>
              <a:t>  Beloved, when I gave all diligence to write unto you of the common salvation, it was needful for me to write unto you, and exhort </a:t>
            </a:r>
            <a:r>
              <a:rPr lang="en" sz="1000" i="1">
                <a:solidFill>
                  <a:srgbClr val="545454"/>
                </a:solidFill>
                <a:latin typeface="Georgia"/>
                <a:ea typeface="Georgia"/>
                <a:cs typeface="Georgia"/>
                <a:sym typeface="Georgia"/>
              </a:rPr>
              <a:t>you</a:t>
            </a:r>
            <a:r>
              <a:rPr lang="en" sz="1000">
                <a:latin typeface="Georgia"/>
                <a:ea typeface="Georgia"/>
                <a:cs typeface="Georgia"/>
                <a:sym typeface="Georgia"/>
              </a:rPr>
              <a:t> that ye should earnestly contend for the faith which was once delivered unto the saints. </a:t>
            </a: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Ephesians 6:10 </a:t>
            </a:r>
            <a:r>
              <a:rPr lang="en" sz="1000">
                <a:latin typeface="Georgia"/>
                <a:ea typeface="Georgia"/>
                <a:cs typeface="Georgia"/>
                <a:sym typeface="Georgia"/>
              </a:rPr>
              <a:t> Finally, my brethren, be strong in the Lord, and in the power of his might. 11  Put on the whole armour of God, that ye may be able to stand against the wiles of the devil. 12  For we wrestle not against flesh and blood, but against principalities, against powers, against the rulers of the darkness of this world, against spiritual wickedness in high </a:t>
            </a:r>
            <a:r>
              <a:rPr lang="en" sz="1000" i="1">
                <a:solidFill>
                  <a:srgbClr val="545454"/>
                </a:solidFill>
                <a:latin typeface="Georgia"/>
                <a:ea typeface="Georgia"/>
                <a:cs typeface="Georgia"/>
                <a:sym typeface="Georgia"/>
              </a:rPr>
              <a:t>places.</a:t>
            </a:r>
            <a:r>
              <a:rPr lang="en" sz="1000">
                <a:latin typeface="Georgia"/>
                <a:ea typeface="Georgia"/>
                <a:cs typeface="Georgia"/>
                <a:sym typeface="Georgia"/>
              </a:rPr>
              <a:t> </a:t>
            </a: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Ephesians 6:13</a:t>
            </a:r>
            <a:r>
              <a:rPr lang="en" sz="1000">
                <a:latin typeface="Georgia"/>
                <a:ea typeface="Georgia"/>
                <a:cs typeface="Georgia"/>
                <a:sym typeface="Georgia"/>
              </a:rPr>
              <a:t>  Wherefore take unto you the whole armour of God, that ye may be able to withstand in the evil day, and having done all, to stand. 14  Stand therefore, having your loins girt about with truth, and having on the breastplate of righteousness; 15  And your feet shod with the preparation of the gospel of peace; 16  Above all, taking the shield of faith, wherewith ye shall be able to quench all the fiery darts of the wicked. 17  And take the helmet of salvation, and the sword of the Spirit, which is the word of God: 18  Praying always with all prayer and supplication in the Spirit, and watching thereunto with all perseverance and supplication for all saints; </a:t>
            </a:r>
            <a:endParaRPr sz="1000">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46"/>
          <p:cNvSpPr txBox="1"/>
          <p:nvPr/>
        </p:nvSpPr>
        <p:spPr>
          <a:xfrm>
            <a:off x="3419850" y="594350"/>
            <a:ext cx="52668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987" name="Google Shape;987;p146"/>
          <p:cNvSpPr txBox="1"/>
          <p:nvPr/>
        </p:nvSpPr>
        <p:spPr>
          <a:xfrm>
            <a:off x="173725" y="45725"/>
            <a:ext cx="1417200" cy="3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88" name="Google Shape;988;p146"/>
          <p:cNvSpPr/>
          <p:nvPr/>
        </p:nvSpPr>
        <p:spPr>
          <a:xfrm>
            <a:off x="173725" y="678900"/>
            <a:ext cx="8512800" cy="3785700"/>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Georgia"/>
                <a:ea typeface="Georgia"/>
                <a:cs typeface="Georgia"/>
                <a:sym typeface="Georgia"/>
              </a:rPr>
              <a:t>Revelation 22:20  He which testifieth these things saith, </a:t>
            </a:r>
            <a:r>
              <a:rPr lang="en" sz="1100" b="1">
                <a:solidFill>
                  <a:srgbClr val="BF3030"/>
                </a:solidFill>
                <a:latin typeface="Georgia"/>
                <a:ea typeface="Georgia"/>
                <a:cs typeface="Georgia"/>
                <a:sym typeface="Georgia"/>
              </a:rPr>
              <a:t>Surely I come quickly.</a:t>
            </a:r>
            <a:r>
              <a:rPr lang="en" sz="1100" b="1">
                <a:latin typeface="Georgia"/>
                <a:ea typeface="Georgia"/>
                <a:cs typeface="Georgia"/>
                <a:sym typeface="Georgia"/>
              </a:rPr>
              <a:t> Amen. Even so, come,  Lord Jesus.</a:t>
            </a:r>
            <a:endParaRPr sz="1100" b="1">
              <a:latin typeface="Georgia"/>
              <a:ea typeface="Georgia"/>
              <a:cs typeface="Georgia"/>
              <a:sym typeface="Georgia"/>
            </a:endParaRPr>
          </a:p>
          <a:p>
            <a:pPr marL="0" lvl="0" indent="0" algn="ctr" rtl="0">
              <a:spcBef>
                <a:spcPts val="300"/>
              </a:spcBef>
              <a:spcAft>
                <a:spcPts val="0"/>
              </a:spcAft>
              <a:buNone/>
            </a:pPr>
            <a:r>
              <a:rPr lang="en" sz="1100" b="1">
                <a:latin typeface="Georgia"/>
                <a:ea typeface="Georgia"/>
                <a:cs typeface="Georgia"/>
                <a:sym typeface="Georgia"/>
              </a:rPr>
              <a:t>Revelation 22:21  The grace of our Lord Jesus Christ </a:t>
            </a:r>
            <a:r>
              <a:rPr lang="en" sz="1100" b="1" i="1">
                <a:solidFill>
                  <a:srgbClr val="545454"/>
                </a:solidFill>
                <a:latin typeface="Georgia"/>
                <a:ea typeface="Georgia"/>
                <a:cs typeface="Georgia"/>
                <a:sym typeface="Georgia"/>
              </a:rPr>
              <a:t>be</a:t>
            </a:r>
            <a:r>
              <a:rPr lang="en" sz="1100" b="1">
                <a:latin typeface="Georgia"/>
                <a:ea typeface="Georgia"/>
                <a:cs typeface="Georgia"/>
                <a:sym typeface="Georgia"/>
              </a:rPr>
              <a:t> with you all. Amen.</a:t>
            </a:r>
            <a:endParaRPr sz="1100" b="1">
              <a:latin typeface="Georgia"/>
              <a:ea typeface="Georgia"/>
              <a:cs typeface="Georgia"/>
              <a:sym typeface="Georgia"/>
            </a:endParaRPr>
          </a:p>
          <a:p>
            <a:pPr marL="0" lvl="0" indent="0" algn="ctr" rtl="0">
              <a:spcBef>
                <a:spcPts val="300"/>
              </a:spcBef>
              <a:spcAft>
                <a:spcPts val="0"/>
              </a:spcAft>
              <a:buNone/>
            </a:pPr>
            <a:endParaRPr sz="1100" b="1">
              <a:latin typeface="Georgia"/>
              <a:ea typeface="Georgia"/>
              <a:cs typeface="Georgia"/>
              <a:sym typeface="Georgia"/>
            </a:endParaRPr>
          </a:p>
          <a:p>
            <a:pPr marL="0" lvl="0" indent="0" algn="ctr" rtl="0">
              <a:spcBef>
                <a:spcPts val="0"/>
              </a:spcBef>
              <a:spcAft>
                <a:spcPts val="0"/>
              </a:spcAft>
              <a:buNone/>
            </a:pPr>
            <a:r>
              <a:rPr lang="en" sz="1000" b="1">
                <a:latin typeface="Georgia"/>
                <a:ea typeface="Georgia"/>
                <a:cs typeface="Georgia"/>
                <a:sym typeface="Georgia"/>
              </a:rPr>
              <a:t>AMEN</a:t>
            </a:r>
            <a:endParaRPr sz="1000" b="1">
              <a:latin typeface="Georgia"/>
              <a:ea typeface="Georgia"/>
              <a:cs typeface="Georgia"/>
              <a:sym typeface="Georgia"/>
            </a:endParaRPr>
          </a:p>
          <a:p>
            <a:pPr marL="0" lvl="0" indent="0" algn="ctr" rtl="0">
              <a:spcBef>
                <a:spcPts val="0"/>
              </a:spcBef>
              <a:spcAft>
                <a:spcPts val="0"/>
              </a:spcAft>
              <a:buNone/>
            </a:pPr>
            <a:endParaRPr sz="1000" b="1">
              <a:latin typeface="Georgia"/>
              <a:ea typeface="Georgia"/>
              <a:cs typeface="Georgia"/>
              <a:sym typeface="Georgia"/>
            </a:endParaRPr>
          </a:p>
          <a:p>
            <a:pPr marL="0" lvl="0" indent="0" algn="ctr" rtl="0">
              <a:spcBef>
                <a:spcPts val="0"/>
              </a:spcBef>
              <a:spcAft>
                <a:spcPts val="0"/>
              </a:spcAft>
              <a:buNone/>
            </a:pPr>
            <a:endParaRPr sz="1000" b="1">
              <a:latin typeface="Georgia"/>
              <a:ea typeface="Georgia"/>
              <a:cs typeface="Georgia"/>
              <a:sym typeface="Georgia"/>
            </a:endParaRPr>
          </a:p>
          <a:p>
            <a:pPr marL="0" lvl="0" indent="0" algn="ctr" rtl="0">
              <a:spcBef>
                <a:spcPts val="0"/>
              </a:spcBef>
              <a:spcAft>
                <a:spcPts val="0"/>
              </a:spcAft>
              <a:buNone/>
            </a:pPr>
            <a:endParaRPr sz="1000" b="1">
              <a:latin typeface="Georgia"/>
              <a:ea typeface="Georgia"/>
              <a:cs typeface="Georgia"/>
              <a:sym typeface="Georgia"/>
            </a:endParaRPr>
          </a:p>
          <a:p>
            <a:pPr marL="0" lvl="0" indent="0" algn="ctr" rtl="0">
              <a:spcBef>
                <a:spcPts val="0"/>
              </a:spcBef>
              <a:spcAft>
                <a:spcPts val="0"/>
              </a:spcAft>
              <a:buNone/>
            </a:pPr>
            <a:r>
              <a:rPr lang="en" sz="1000" b="1">
                <a:latin typeface="Georgia"/>
                <a:ea typeface="Georgia"/>
                <a:cs typeface="Georgia"/>
                <a:sym typeface="Georgia"/>
              </a:rPr>
              <a:t>JESUS SAVES-To God be the Glory</a:t>
            </a:r>
            <a:endParaRPr sz="1000" b="1">
              <a:latin typeface="Georgia"/>
              <a:ea typeface="Georgia"/>
              <a:cs typeface="Georgia"/>
              <a:sym typeface="Georgia"/>
            </a:endParaRPr>
          </a:p>
          <a:p>
            <a:pPr marL="0" lvl="0" indent="0" algn="ctr" rtl="0">
              <a:spcBef>
                <a:spcPts val="0"/>
              </a:spcBef>
              <a:spcAft>
                <a:spcPts val="0"/>
              </a:spcAft>
              <a:buNone/>
            </a:pPr>
            <a:endParaRPr sz="1000" b="1">
              <a:latin typeface="Georgia"/>
              <a:ea typeface="Georgia"/>
              <a:cs typeface="Georgia"/>
              <a:sym typeface="Georgia"/>
            </a:endParaRPr>
          </a:p>
          <a:p>
            <a:pPr marL="0" lvl="0" indent="0" algn="ctr" rtl="0">
              <a:spcBef>
                <a:spcPts val="0"/>
              </a:spcBef>
              <a:spcAft>
                <a:spcPts val="0"/>
              </a:spcAft>
              <a:buNone/>
            </a:pPr>
            <a:endParaRPr sz="1000" b="1">
              <a:latin typeface="Georgia"/>
              <a:ea typeface="Georgia"/>
              <a:cs typeface="Georgia"/>
              <a:sym typeface="Georgia"/>
            </a:endParaRPr>
          </a:p>
          <a:p>
            <a:pPr marL="0" lvl="0" indent="0" algn="ctr" rtl="0">
              <a:spcBef>
                <a:spcPts val="0"/>
              </a:spcBef>
              <a:spcAft>
                <a:spcPts val="0"/>
              </a:spcAft>
              <a:buNone/>
            </a:pPr>
            <a:r>
              <a:rPr lang="en" sz="1000" b="1">
                <a:latin typeface="Georgia"/>
                <a:ea typeface="Georgia"/>
                <a:cs typeface="Georgia"/>
                <a:sym typeface="Georgia"/>
              </a:rPr>
              <a:t>R.E.G.</a:t>
            </a:r>
            <a:endParaRPr sz="1000" b="1">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p:nvPr/>
        </p:nvSpPr>
        <p:spPr>
          <a:xfrm>
            <a:off x="137150" y="219450"/>
            <a:ext cx="8887800" cy="46725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200" b="1">
                <a:latin typeface="Georgia"/>
                <a:ea typeface="Georgia"/>
                <a:cs typeface="Georgia"/>
                <a:sym typeface="Georgia"/>
              </a:rPr>
              <a:t>That Great City Babylon</a:t>
            </a:r>
            <a:endParaRPr sz="12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There is a generation that shall give rise to the Man of Sin and a City and nation that shall give birth to the system of the Antichrist. A City of perversion and trafficking in sin; a nation that has become the womb from which the Antichrist incarnated with the spirit of Lucifer shall begin his reign of world conquest. Is there such a City and nation that meets the description of ‘That Great City Babylon of Revelation 18? Let us look to God’s Holy Word of Truth for the answers.</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17:1 </a:t>
            </a:r>
            <a:r>
              <a:rPr lang="en" sz="1000">
                <a:latin typeface="Georgia"/>
                <a:ea typeface="Georgia"/>
                <a:cs typeface="Georgia"/>
                <a:sym typeface="Georgia"/>
              </a:rPr>
              <a:t> And there came one of the seven angels which had the seven vials, and talked with me, saying unto me, Come hither; I will shew unto thee the judgment of the great whore that sitteth upon many waters:</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17:2 </a:t>
            </a:r>
            <a:r>
              <a:rPr lang="en" sz="1000">
                <a:latin typeface="Georgia"/>
                <a:ea typeface="Georgia"/>
                <a:cs typeface="Georgia"/>
                <a:sym typeface="Georgia"/>
              </a:rPr>
              <a:t> With whom the kings of the earth have committed fornication, and the inhabitants of the earth have been made drunk with the wine of her fornication.</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17:3</a:t>
            </a:r>
            <a:r>
              <a:rPr lang="en" sz="1000">
                <a:latin typeface="Georgia"/>
                <a:ea typeface="Georgia"/>
                <a:cs typeface="Georgia"/>
                <a:sym typeface="Georgia"/>
              </a:rPr>
              <a:t>  So he carried me away in the spirit into the wilderness: and I saw a woman sit upon a scarlet coloured beast, full of names of blasphemy, having seven heads and ten horns.</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17:4</a:t>
            </a:r>
            <a:r>
              <a:rPr lang="en" sz="1000">
                <a:latin typeface="Georgia"/>
                <a:ea typeface="Georgia"/>
                <a:cs typeface="Georgia"/>
                <a:sym typeface="Georgia"/>
              </a:rPr>
              <a:t>  And the woman was arrayed in purple and scarlet colour, and decked with gold and precious stones and pearls, having a golden cup in her hand full of abominations and filthiness of her fornication:</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17:5 </a:t>
            </a:r>
            <a:r>
              <a:rPr lang="en" sz="1000">
                <a:latin typeface="Georgia"/>
                <a:ea typeface="Georgia"/>
                <a:cs typeface="Georgia"/>
                <a:sym typeface="Georgia"/>
              </a:rPr>
              <a:t> And upon her forehead </a:t>
            </a:r>
            <a:r>
              <a:rPr lang="en" sz="1000" i="1">
                <a:latin typeface="Georgia"/>
                <a:ea typeface="Georgia"/>
                <a:cs typeface="Georgia"/>
                <a:sym typeface="Georgia"/>
              </a:rPr>
              <a:t>was</a:t>
            </a:r>
            <a:r>
              <a:rPr lang="en" sz="1000">
                <a:latin typeface="Georgia"/>
                <a:ea typeface="Georgia"/>
                <a:cs typeface="Georgia"/>
                <a:sym typeface="Georgia"/>
              </a:rPr>
              <a:t> a name written, MYSTERY, BABYLON THE GREAT, THE MOTHER OF HARLOTS AND ABOMINATIONS OF THE EARTH.</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ctr" rtl="0">
              <a:lnSpc>
                <a:spcPct val="109090"/>
              </a:lnSpc>
              <a:spcBef>
                <a:spcPts val="1200"/>
              </a:spcBef>
              <a:spcAft>
                <a:spcPts val="0"/>
              </a:spcAft>
              <a:buNone/>
            </a:pPr>
            <a:endParaRPr sz="1000" b="1">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p:nvPr/>
        </p:nvSpPr>
        <p:spPr>
          <a:xfrm>
            <a:off x="539500" y="210300"/>
            <a:ext cx="8522100" cy="47001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MYSTERY BABYLON – THE LUCIFERIAN RELIGIOUS SYSTEM</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This is the Spiritual Babylon overseen by the False Prophet that has prostituted the world religion of Lucifer and his Man of Sin. The inhabitants have been made drunk with her religious spirits of:</a:t>
            </a:r>
            <a:endParaRPr sz="900" b="1">
              <a:latin typeface="Georgia"/>
              <a:ea typeface="Georgia"/>
              <a:cs typeface="Georgia"/>
              <a:sym typeface="Georgia"/>
            </a:endParaRPr>
          </a:p>
          <a:p>
            <a:pPr marL="457200" lvl="0" indent="-285750" algn="l" rtl="0">
              <a:lnSpc>
                <a:spcPct val="109090"/>
              </a:lnSpc>
              <a:spcBef>
                <a:spcPts val="1200"/>
              </a:spcBef>
              <a:spcAft>
                <a:spcPts val="0"/>
              </a:spcAft>
              <a:buSzPts val="900"/>
              <a:buFont typeface="Georgia"/>
              <a:buChar char="●"/>
            </a:pPr>
            <a:r>
              <a:rPr lang="en" sz="900" b="1">
                <a:latin typeface="Georgia"/>
                <a:ea typeface="Georgia"/>
                <a:cs typeface="Georgia"/>
                <a:sym typeface="Georgia"/>
              </a:rPr>
              <a:t>Materialism</a:t>
            </a:r>
            <a:endParaRPr sz="900" b="1">
              <a:latin typeface="Georgia"/>
              <a:ea typeface="Georgia"/>
              <a:cs typeface="Georgia"/>
              <a:sym typeface="Georgia"/>
            </a:endParaRPr>
          </a:p>
          <a:p>
            <a:pPr marL="457200" lvl="0" indent="-285750" algn="l" rtl="0">
              <a:lnSpc>
                <a:spcPct val="109090"/>
              </a:lnSpc>
              <a:spcBef>
                <a:spcPts val="0"/>
              </a:spcBef>
              <a:spcAft>
                <a:spcPts val="0"/>
              </a:spcAft>
              <a:buSzPts val="900"/>
              <a:buFont typeface="Georgia"/>
              <a:buChar char="●"/>
            </a:pPr>
            <a:r>
              <a:rPr lang="en" sz="900" b="1">
                <a:latin typeface="Georgia"/>
                <a:ea typeface="Georgia"/>
                <a:cs typeface="Georgia"/>
                <a:sym typeface="Georgia"/>
              </a:rPr>
              <a:t>Pride</a:t>
            </a:r>
            <a:endParaRPr sz="900" b="1">
              <a:latin typeface="Georgia"/>
              <a:ea typeface="Georgia"/>
              <a:cs typeface="Georgia"/>
              <a:sym typeface="Georgia"/>
            </a:endParaRPr>
          </a:p>
          <a:p>
            <a:pPr marL="457200" lvl="0" indent="-285750" algn="l" rtl="0">
              <a:lnSpc>
                <a:spcPct val="109090"/>
              </a:lnSpc>
              <a:spcBef>
                <a:spcPts val="0"/>
              </a:spcBef>
              <a:spcAft>
                <a:spcPts val="0"/>
              </a:spcAft>
              <a:buSzPts val="900"/>
              <a:buFont typeface="Georgia"/>
              <a:buChar char="●"/>
            </a:pPr>
            <a:r>
              <a:rPr lang="en" sz="900" b="1">
                <a:latin typeface="Georgia"/>
                <a:ea typeface="Georgia"/>
                <a:cs typeface="Georgia"/>
                <a:sym typeface="Georgia"/>
              </a:rPr>
              <a:t>Arrogance</a:t>
            </a:r>
            <a:endParaRPr sz="900" b="1">
              <a:latin typeface="Georgia"/>
              <a:ea typeface="Georgia"/>
              <a:cs typeface="Georgia"/>
              <a:sym typeface="Georgia"/>
            </a:endParaRPr>
          </a:p>
          <a:p>
            <a:pPr marL="457200" lvl="0" indent="-285750" algn="l" rtl="0">
              <a:lnSpc>
                <a:spcPct val="109090"/>
              </a:lnSpc>
              <a:spcBef>
                <a:spcPts val="0"/>
              </a:spcBef>
              <a:spcAft>
                <a:spcPts val="0"/>
              </a:spcAft>
              <a:buSzPts val="900"/>
              <a:buFont typeface="Georgia"/>
              <a:buChar char="●"/>
            </a:pPr>
            <a:r>
              <a:rPr lang="en" sz="900" b="1">
                <a:latin typeface="Georgia"/>
                <a:ea typeface="Georgia"/>
                <a:cs typeface="Georgia"/>
                <a:sym typeface="Georgia"/>
              </a:rPr>
              <a:t>Mixing the profane with the Holy</a:t>
            </a:r>
            <a:endParaRPr sz="900" b="1">
              <a:latin typeface="Georgia"/>
              <a:ea typeface="Georgia"/>
              <a:cs typeface="Georgia"/>
              <a:sym typeface="Georgia"/>
            </a:endParaRPr>
          </a:p>
          <a:p>
            <a:pPr marL="457200" lvl="0" indent="-285750" algn="l" rtl="0">
              <a:lnSpc>
                <a:spcPct val="109090"/>
              </a:lnSpc>
              <a:spcBef>
                <a:spcPts val="0"/>
              </a:spcBef>
              <a:spcAft>
                <a:spcPts val="0"/>
              </a:spcAft>
              <a:buSzPts val="900"/>
              <a:buFont typeface="Georgia"/>
              <a:buChar char="●"/>
            </a:pPr>
            <a:r>
              <a:rPr lang="en" sz="900" b="1">
                <a:latin typeface="Georgia"/>
                <a:ea typeface="Georgia"/>
                <a:cs typeface="Georgia"/>
                <a:sym typeface="Georgia"/>
              </a:rPr>
              <a:t>Mixing religious with political</a:t>
            </a:r>
            <a:endParaRPr sz="900" b="1">
              <a:latin typeface="Georgia"/>
              <a:ea typeface="Georgia"/>
              <a:cs typeface="Georgia"/>
              <a:sym typeface="Georgia"/>
            </a:endParaRPr>
          </a:p>
          <a:p>
            <a:pPr marL="457200" lvl="0" indent="-285750" algn="l" rtl="0">
              <a:lnSpc>
                <a:spcPct val="109090"/>
              </a:lnSpc>
              <a:spcBef>
                <a:spcPts val="0"/>
              </a:spcBef>
              <a:spcAft>
                <a:spcPts val="0"/>
              </a:spcAft>
              <a:buSzPts val="900"/>
              <a:buFont typeface="Georgia"/>
              <a:buChar char="●"/>
            </a:pPr>
            <a:r>
              <a:rPr lang="en" sz="900" b="1">
                <a:latin typeface="Georgia"/>
                <a:ea typeface="Georgia"/>
                <a:cs typeface="Georgia"/>
                <a:sym typeface="Georgia"/>
              </a:rPr>
              <a:t>Syncretic belief system of apostate Christianity, Hinduism, Buddhism, Islam, Transhumanism</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solidFill>
                  <a:srgbClr val="CC0000"/>
                </a:solidFill>
                <a:latin typeface="Georgia"/>
                <a:ea typeface="Georgia"/>
                <a:cs typeface="Georgia"/>
                <a:sym typeface="Georgia"/>
              </a:rPr>
              <a:t>Transhumanism,</a:t>
            </a:r>
            <a:r>
              <a:rPr lang="en" sz="900" b="1">
                <a:latin typeface="Georgia"/>
                <a:ea typeface="Georgia"/>
                <a:cs typeface="Georgia"/>
                <a:sym typeface="Georgia"/>
              </a:rPr>
              <a:t> promising immortality and godhood as Lucifer promised in the Garden </a:t>
            </a:r>
            <a:r>
              <a:rPr lang="en" sz="900" b="1" i="1">
                <a:latin typeface="Georgia"/>
                <a:ea typeface="Georgia"/>
                <a:cs typeface="Georgia"/>
                <a:sym typeface="Georgia"/>
              </a:rPr>
              <a:t>Genesis 3:4 </a:t>
            </a:r>
            <a:r>
              <a:rPr lang="en" sz="900" b="1">
                <a:latin typeface="Georgia"/>
                <a:ea typeface="Georgia"/>
                <a:cs typeface="Georgia"/>
                <a:sym typeface="Georgia"/>
              </a:rPr>
              <a:t>And </a:t>
            </a:r>
            <a:r>
              <a:rPr lang="en" sz="900" b="1" i="1">
                <a:latin typeface="Georgia"/>
                <a:ea typeface="Georgia"/>
                <a:cs typeface="Georgia"/>
                <a:sym typeface="Georgia"/>
              </a:rPr>
              <a:t>the serpent said unto the woman, Ye shall not surely die: 5 For God doth know that in the day ye eat thereof, then your eyes shall be opened, and ye shall be as gods, knowing good and evil. </a:t>
            </a:r>
            <a:endParaRPr sz="900" b="1" i="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The False Prophet and his counterfeit religious system will deceive the kings and inhabitants of the earth. The Harlot with her name written on her forehead in prominent display unashamed; she is the world system of idolatry that has made way for the worship of Lucifer through his Antichrist.</a:t>
            </a:r>
            <a:endParaRPr sz="900" b="1">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p:nvPr/>
        </p:nvSpPr>
        <p:spPr>
          <a:xfrm>
            <a:off x="109575" y="246900"/>
            <a:ext cx="8906400" cy="46086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BABYLON THE GREAT</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u="sng">
                <a:latin typeface="Georgia"/>
                <a:ea typeface="Georgia"/>
                <a:cs typeface="Georgia"/>
                <a:sym typeface="Georgia"/>
              </a:rPr>
              <a:t>Remember often nations are identified by their greatest city</a:t>
            </a:r>
            <a:r>
              <a:rPr lang="en" sz="900" b="1">
                <a:latin typeface="Georgia"/>
                <a:ea typeface="Georgia"/>
                <a:cs typeface="Georgia"/>
                <a:sym typeface="Georgia"/>
              </a:rPr>
              <a:t>. Is Babylon the Great, “that great city” to be a resurgence of revitalized Babylon of old; that was ruled by Hammurabi and Nebuchadnezzar which was located in Iraq? Can the Babylon of old return to its former splendor, power, and influence? Or perhaps this Great Babylon in the generation of Antichrist is another city. Is there a city and nation today that will fill the character of Babylon in its  sin, excess, perversion, lusts, riches and influence? I fear so and it is with a heavy heart that I identify this city and nation that once stood for so much good and is now fallen and yet in time will fall greater still.</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i="1">
                <a:latin typeface="Georgia"/>
                <a:ea typeface="Georgia"/>
                <a:cs typeface="Georgia"/>
                <a:sym typeface="Georgia"/>
              </a:rPr>
              <a:t>Ruth Graham (Wife of Billy Graham) -If God Doesn’t Punish America, He’ll Have to Apologize to Sodom and Gomorrah!'</a:t>
            </a:r>
            <a:endParaRPr sz="900" b="1" i="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18:2  </a:t>
            </a:r>
            <a:r>
              <a:rPr lang="en" sz="1000">
                <a:latin typeface="Georgia"/>
                <a:ea typeface="Georgia"/>
                <a:cs typeface="Georgia"/>
                <a:sym typeface="Georgia"/>
              </a:rPr>
              <a:t>And he cried mightily with a strong voice, saying, Babylon the great is fallen, is fallen, and is become the habitation of devils, and the hold of every foul spirit, and a cage of every unclean and hateful bird.</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18:3  </a:t>
            </a:r>
            <a:r>
              <a:rPr lang="en" sz="1000">
                <a:latin typeface="Georgia"/>
                <a:ea typeface="Georgia"/>
                <a:cs typeface="Georgia"/>
                <a:sym typeface="Georgia"/>
              </a:rPr>
              <a:t>For all nations have drunk of the wine of the wrath of her fornication, and the kings of the earth have committed fornication with her, </a:t>
            </a:r>
            <a:r>
              <a:rPr lang="en" sz="1000" u="sng">
                <a:latin typeface="Georgia"/>
                <a:ea typeface="Georgia"/>
                <a:cs typeface="Georgia"/>
                <a:sym typeface="Georgia"/>
              </a:rPr>
              <a:t>and the merchants of the earth are waxed rich through the abundance of her delicacies.</a:t>
            </a:r>
            <a:endParaRPr sz="1000" u="sng">
              <a:latin typeface="Georgia"/>
              <a:ea typeface="Georgia"/>
              <a:cs typeface="Georgia"/>
              <a:sym typeface="Georgia"/>
            </a:endParaRPr>
          </a:p>
          <a:p>
            <a:pPr marL="0" lvl="0" indent="0" algn="l" rtl="0">
              <a:lnSpc>
                <a:spcPct val="109090"/>
              </a:lnSpc>
              <a:spcBef>
                <a:spcPts val="1200"/>
              </a:spcBef>
              <a:spcAft>
                <a:spcPts val="1000"/>
              </a:spcAft>
              <a:buNone/>
            </a:pPr>
            <a:endParaRPr sz="90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26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0" end="0"/>
                                            </p:txEl>
                                          </p:spTgt>
                                        </p:tgtEl>
                                        <p:attrNameLst>
                                          <p:attrName>style.visibility</p:attrName>
                                        </p:attrNameLst>
                                      </p:cBhvr>
                                      <p:to>
                                        <p:strVal val="visible"/>
                                      </p:to>
                                    </p:set>
                                    <p:animEffect transition="in" filter="fade">
                                      <p:cBhvr>
                                        <p:cTn id="17" dur="2500"/>
                                        <p:tgtEl>
                                          <p:spTgt spid="16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pRg st="1" end="1"/>
                                            </p:txEl>
                                          </p:spTgt>
                                        </p:tgtEl>
                                        <p:attrNameLst>
                                          <p:attrName>style.visibility</p:attrName>
                                        </p:attrNameLst>
                                      </p:cBhvr>
                                      <p:to>
                                        <p:strVal val="visible"/>
                                      </p:to>
                                    </p:set>
                                    <p:animEffect transition="in" filter="fade">
                                      <p:cBhvr>
                                        <p:cTn id="22" dur="2500"/>
                                        <p:tgtEl>
                                          <p:spTgt spid="16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xEl>
                                              <p:pRg st="2" end="2"/>
                                            </p:txEl>
                                          </p:spTgt>
                                        </p:tgtEl>
                                        <p:attrNameLst>
                                          <p:attrName>style.visibility</p:attrName>
                                        </p:attrNameLst>
                                      </p:cBhvr>
                                      <p:to>
                                        <p:strVal val="visible"/>
                                      </p:to>
                                    </p:set>
                                    <p:animEffect transition="in" filter="fade">
                                      <p:cBhvr>
                                        <p:cTn id="27" dur="2500"/>
                                        <p:tgtEl>
                                          <p:spTgt spid="16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xEl>
                                              <p:pRg st="3" end="3"/>
                                            </p:txEl>
                                          </p:spTgt>
                                        </p:tgtEl>
                                        <p:attrNameLst>
                                          <p:attrName>style.visibility</p:attrName>
                                        </p:attrNameLst>
                                      </p:cBhvr>
                                      <p:to>
                                        <p:strVal val="visible"/>
                                      </p:to>
                                    </p:set>
                                    <p:animEffect transition="in" filter="fade">
                                      <p:cBhvr>
                                        <p:cTn id="32" dur="2500"/>
                                        <p:tgtEl>
                                          <p:spTgt spid="16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5">
                                            <p:txEl>
                                              <p:pRg st="4" end="4"/>
                                            </p:txEl>
                                          </p:spTgt>
                                        </p:tgtEl>
                                        <p:attrNameLst>
                                          <p:attrName>style.visibility</p:attrName>
                                        </p:attrNameLst>
                                      </p:cBhvr>
                                      <p:to>
                                        <p:strVal val="visible"/>
                                      </p:to>
                                    </p:set>
                                    <p:animEffect transition="in" filter="fade">
                                      <p:cBhvr>
                                        <p:cTn id="37" dur="2500"/>
                                        <p:tgtEl>
                                          <p:spTgt spid="16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5">
                                            <p:txEl>
                                              <p:pRg st="5" end="5"/>
                                            </p:txEl>
                                          </p:spTgt>
                                        </p:tgtEl>
                                        <p:attrNameLst>
                                          <p:attrName>style.visibility</p:attrName>
                                        </p:attrNameLst>
                                      </p:cBhvr>
                                      <p:to>
                                        <p:strVal val="visible"/>
                                      </p:to>
                                    </p:set>
                                    <p:animEffect transition="in" filter="fade">
                                      <p:cBhvr>
                                        <p:cTn id="42" dur="2500"/>
                                        <p:tgtEl>
                                          <p:spTgt spid="16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5">
                                            <p:txEl>
                                              <p:pRg st="6" end="6"/>
                                            </p:txEl>
                                          </p:spTgt>
                                        </p:tgtEl>
                                        <p:attrNameLst>
                                          <p:attrName>style.visibility</p:attrName>
                                        </p:attrNameLst>
                                      </p:cBhvr>
                                      <p:to>
                                        <p:strVal val="visible"/>
                                      </p:to>
                                    </p:set>
                                    <p:animEffect transition="in" filter="fade">
                                      <p:cBhvr>
                                        <p:cTn id="47" dur="2500"/>
                                        <p:tgtEl>
                                          <p:spTgt spid="16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5">
                                            <p:txEl>
                                              <p:pRg st="7" end="7"/>
                                            </p:txEl>
                                          </p:spTgt>
                                        </p:tgtEl>
                                        <p:attrNameLst>
                                          <p:attrName>style.visibility</p:attrName>
                                        </p:attrNameLst>
                                      </p:cBhvr>
                                      <p:to>
                                        <p:strVal val="visible"/>
                                      </p:to>
                                    </p:set>
                                    <p:animEffect transition="in" filter="fade">
                                      <p:cBhvr>
                                        <p:cTn id="52" dur="2500"/>
                                        <p:tgtEl>
                                          <p:spTgt spid="16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5"/>
                                        </p:tgtEl>
                                        <p:attrNameLst>
                                          <p:attrName>style.visibility</p:attrName>
                                        </p:attrNameLst>
                                      </p:cBhvr>
                                      <p:to>
                                        <p:strVal val="visible"/>
                                      </p:to>
                                    </p:set>
                                    <p:animEffect transition="in" filter="fade">
                                      <p:cBhvr>
                                        <p:cTn id="57" dur="28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p:nvPr/>
        </p:nvSpPr>
        <p:spPr>
          <a:xfrm>
            <a:off x="530350" y="227300"/>
            <a:ext cx="16677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Babylon The Great</a:t>
            </a:r>
            <a:endParaRPr sz="1000" b="1">
              <a:latin typeface="Georgia"/>
              <a:ea typeface="Georgia"/>
              <a:cs typeface="Georgia"/>
              <a:sym typeface="Georgia"/>
            </a:endParaRPr>
          </a:p>
        </p:txBody>
      </p:sp>
      <p:sp>
        <p:nvSpPr>
          <p:cNvPr id="171" name="Google Shape;171;p29"/>
          <p:cNvSpPr txBox="1"/>
          <p:nvPr/>
        </p:nvSpPr>
        <p:spPr>
          <a:xfrm>
            <a:off x="530350" y="710600"/>
            <a:ext cx="8220300" cy="1655100"/>
          </a:xfrm>
          <a:prstGeom prst="rect">
            <a:avLst/>
          </a:prstGeom>
          <a:noFill/>
          <a:ln>
            <a:noFill/>
          </a:ln>
        </p:spPr>
        <p:txBody>
          <a:bodyPr spcFirstLastPara="1" wrap="square" lIns="91425" tIns="91425" rIns="91425" bIns="91425" anchor="t" anchorCtr="0">
            <a:noAutofit/>
          </a:bodyPr>
          <a:lstStyle/>
          <a:p>
            <a:pPr marL="457200" lvl="0" indent="-285750" algn="l" rtl="0">
              <a:lnSpc>
                <a:spcPct val="109090"/>
              </a:lnSpc>
              <a:spcBef>
                <a:spcPts val="1200"/>
              </a:spcBef>
              <a:spcAft>
                <a:spcPts val="0"/>
              </a:spcAft>
              <a:buSzPts val="900"/>
              <a:buFont typeface="Georgia"/>
              <a:buChar char="●"/>
            </a:pPr>
            <a:r>
              <a:rPr lang="en" sz="900" b="1" u="sng">
                <a:latin typeface="Georgia"/>
                <a:ea typeface="Georgia"/>
                <a:cs typeface="Georgia"/>
                <a:sym typeface="Georgia"/>
              </a:rPr>
              <a:t>The U.S. has retained its position of being the world’s largest economy since 1871</a:t>
            </a:r>
            <a:r>
              <a:rPr lang="en" sz="900" b="1">
                <a:latin typeface="Georgia"/>
                <a:ea typeface="Georgia"/>
                <a:cs typeface="Georgia"/>
                <a:sym typeface="Georgia"/>
              </a:rPr>
              <a:t>. The size of the U.S. economy was at $19.39 trillion in 2017 in nominal terms and is expected to reach $20.41 trillion in 2018. The U.S. is often dubbed as an economic superpower and that's because the economy constitutes almost a quarter of the global economy backed by advanced infrastructure, technology, and abundance of natural resources. While the U.S. economy is service-oriented, contributing almost 80% of its GDP, its manufacturing merely contributes about 15% of its output. Services are the biggest US export, with total foreign sales of $778 billion last year. Indeed, the United States has a $243 billion trade surplus in services, which is good news since service industries account for 71% of US jobs. These are the service industries that bring in the most money: Travel and transportation: $236 billion. Finance and insurance: $76 billion. Sales from intellectual property: $49 billion. This includes software, movies and television shows. 1</a:t>
            </a:r>
            <a:r>
              <a:rPr lang="en" sz="900" b="1" i="1">
                <a:latin typeface="Georgia"/>
                <a:ea typeface="Georgia"/>
                <a:cs typeface="Georgia"/>
                <a:sym typeface="Georgia"/>
              </a:rPr>
              <a:t>/19/2019 </a:t>
            </a:r>
            <a:r>
              <a:rPr lang="en" sz="900" i="1">
                <a:latin typeface="Georgia"/>
                <a:ea typeface="Georgia"/>
                <a:cs typeface="Georgia"/>
                <a:sym typeface="Georgia"/>
              </a:rPr>
              <a:t>https://www.investopedia.com/insights/worlds-top-economies/</a:t>
            </a:r>
            <a:endParaRPr sz="900" i="1">
              <a:latin typeface="Georgia"/>
              <a:ea typeface="Georgia"/>
              <a:cs typeface="Georgia"/>
              <a:sym typeface="Georgia"/>
            </a:endParaRPr>
          </a:p>
        </p:txBody>
      </p:sp>
      <p:sp>
        <p:nvSpPr>
          <p:cNvPr id="172" name="Google Shape;172;p29"/>
          <p:cNvSpPr txBox="1"/>
          <p:nvPr/>
        </p:nvSpPr>
        <p:spPr>
          <a:xfrm>
            <a:off x="566200" y="2478025"/>
            <a:ext cx="8148600" cy="1005900"/>
          </a:xfrm>
          <a:prstGeom prst="rect">
            <a:avLst/>
          </a:prstGeom>
          <a:noFill/>
          <a:ln>
            <a:noFill/>
          </a:ln>
        </p:spPr>
        <p:txBody>
          <a:bodyPr spcFirstLastPara="1" wrap="square" lIns="91425" tIns="91425" rIns="91425" bIns="91425" anchor="t" anchorCtr="0">
            <a:noAutofit/>
          </a:bodyPr>
          <a:lstStyle/>
          <a:p>
            <a:pPr marL="457200" lvl="0" indent="-285750" algn="l" rtl="0">
              <a:lnSpc>
                <a:spcPct val="109090"/>
              </a:lnSpc>
              <a:spcBef>
                <a:spcPts val="1200"/>
              </a:spcBef>
              <a:spcAft>
                <a:spcPts val="0"/>
              </a:spcAft>
              <a:buSzPts val="900"/>
              <a:buFont typeface="Georgia"/>
              <a:buChar char="●"/>
            </a:pPr>
            <a:r>
              <a:rPr lang="en" sz="900">
                <a:latin typeface="Georgia"/>
                <a:ea typeface="Georgia"/>
                <a:cs typeface="Georgia"/>
                <a:sym typeface="Georgia"/>
              </a:rPr>
              <a:t>“</a:t>
            </a:r>
            <a:r>
              <a:rPr lang="en" sz="900" b="1">
                <a:latin typeface="Georgia"/>
                <a:ea typeface="Georgia"/>
                <a:cs typeface="Georgia"/>
                <a:sym typeface="Georgia"/>
              </a:rPr>
              <a:t>Although growth in 2017 has been slower compared with other countries</a:t>
            </a:r>
            <a:r>
              <a:rPr lang="en" sz="900" b="1" u="sng">
                <a:latin typeface="Georgia"/>
                <a:ea typeface="Georgia"/>
                <a:cs typeface="Georgia"/>
                <a:sym typeface="Georgia"/>
              </a:rPr>
              <a:t>, the US remains the world largest luxury goods market</a:t>
            </a:r>
            <a:r>
              <a:rPr lang="en" sz="900" b="1">
                <a:latin typeface="Georgia"/>
                <a:ea typeface="Georgia"/>
                <a:cs typeface="Georgia"/>
                <a:sym typeface="Georgia"/>
              </a:rPr>
              <a:t> and it is expected to remain the world leader through 2018, reinforcing its strategic importance within the global industry.” </a:t>
            </a:r>
            <a:r>
              <a:rPr lang="en" sz="900">
                <a:latin typeface="Georgia"/>
                <a:ea typeface="Georgia"/>
                <a:cs typeface="Georgia"/>
                <a:sym typeface="Georgia"/>
              </a:rPr>
              <a:t>-</a:t>
            </a:r>
            <a:r>
              <a:rPr lang="en" sz="900" i="1">
                <a:latin typeface="Georgia"/>
                <a:ea typeface="Georgia"/>
                <a:cs typeface="Georgia"/>
                <a:sym typeface="Georgia"/>
              </a:rPr>
              <a:t>https://www2.deloitte.com/content/dam/Deloitte/at/Documents/consumer-business/deloitte-global-powers-of-luxury-goods-2018.pdf</a:t>
            </a:r>
            <a:endParaRPr sz="900" i="1">
              <a:latin typeface="Georgia"/>
              <a:ea typeface="Georgia"/>
              <a:cs typeface="Georgia"/>
              <a:sym typeface="Georgia"/>
            </a:endParaRPr>
          </a:p>
        </p:txBody>
      </p:sp>
      <p:sp>
        <p:nvSpPr>
          <p:cNvPr id="173" name="Google Shape;173;p29"/>
          <p:cNvSpPr txBox="1"/>
          <p:nvPr/>
        </p:nvSpPr>
        <p:spPr>
          <a:xfrm>
            <a:off x="566200" y="3703325"/>
            <a:ext cx="8148600" cy="1005900"/>
          </a:xfrm>
          <a:prstGeom prst="rect">
            <a:avLst/>
          </a:prstGeom>
          <a:noFill/>
          <a:ln>
            <a:noFill/>
          </a:ln>
        </p:spPr>
        <p:txBody>
          <a:bodyPr spcFirstLastPara="1" wrap="square" lIns="91425" tIns="91425" rIns="91425" bIns="91425" anchor="t" anchorCtr="0">
            <a:noAutofit/>
          </a:bodyPr>
          <a:lstStyle/>
          <a:p>
            <a:pPr marL="457200" lvl="0" indent="-285750" algn="l" rtl="0">
              <a:lnSpc>
                <a:spcPct val="109090"/>
              </a:lnSpc>
              <a:spcBef>
                <a:spcPts val="1200"/>
              </a:spcBef>
              <a:spcAft>
                <a:spcPts val="0"/>
              </a:spcAft>
              <a:buSzPts val="900"/>
              <a:buFont typeface="Georgia"/>
              <a:buChar char="●"/>
            </a:pPr>
            <a:r>
              <a:rPr lang="en" sz="900" b="1">
                <a:latin typeface="Georgia"/>
                <a:ea typeface="Georgia"/>
                <a:cs typeface="Georgia"/>
                <a:sym typeface="Georgia"/>
              </a:rPr>
              <a:t>New York City again tops the list with 84 billionaires, whose combined net worth of $469.7 billion is greater than the GDP of Austria. </a:t>
            </a:r>
            <a:r>
              <a:rPr lang="en" sz="900" b="1" u="sng">
                <a:latin typeface="Georgia"/>
                <a:ea typeface="Georgia"/>
                <a:cs typeface="Georgia"/>
                <a:sym typeface="Georgia"/>
              </a:rPr>
              <a:t>The biggest city in the U.S. and home of the world’s two biggest stock exchanges</a:t>
            </a:r>
            <a:r>
              <a:rPr lang="en" sz="900" b="1">
                <a:latin typeface="Georgia"/>
                <a:ea typeface="Georgia"/>
                <a:cs typeface="Georgia"/>
                <a:sym typeface="Georgia"/>
              </a:rPr>
              <a:t>, New York has housed the most billionaires for five years running. -</a:t>
            </a:r>
            <a:r>
              <a:rPr lang="en" sz="900" i="1">
                <a:latin typeface="Georgia"/>
                <a:ea typeface="Georgia"/>
                <a:cs typeface="Georgia"/>
                <a:sym typeface="Georgia"/>
              </a:rPr>
              <a:t>https://www.forbes.com/sites/cartercoudriet/2019/03/07/richest-cities-in-the-world-the-top-10-cities-with-the-most-billionaires/#3ef02212ea80</a:t>
            </a:r>
            <a:endParaRPr sz="900" i="1">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fade">
                                      <p:cBhvr>
                                        <p:cTn id="11" dur="1000"/>
                                        <p:tgtEl>
                                          <p:spTgt spid="17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3"/>
                                        </p:tgtEl>
                                        <p:attrNameLst>
                                          <p:attrName>style.visibility</p:attrName>
                                        </p:attrNameLst>
                                      </p:cBhvr>
                                      <p:to>
                                        <p:strVal val="visible"/>
                                      </p:to>
                                    </p:set>
                                    <p:animEffect transition="in" filter="fade">
                                      <p:cBhvr>
                                        <p:cTn id="16"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p:nvPr/>
        </p:nvSpPr>
        <p:spPr>
          <a:xfrm>
            <a:off x="274350" y="287400"/>
            <a:ext cx="1632900" cy="47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Babylon The Great</a:t>
            </a:r>
            <a:endParaRPr sz="900" b="1">
              <a:latin typeface="Georgia"/>
              <a:ea typeface="Georgia"/>
              <a:cs typeface="Georgia"/>
              <a:sym typeface="Georgia"/>
            </a:endParaRPr>
          </a:p>
        </p:txBody>
      </p:sp>
      <p:sp>
        <p:nvSpPr>
          <p:cNvPr id="179" name="Google Shape;179;p30"/>
          <p:cNvSpPr txBox="1"/>
          <p:nvPr/>
        </p:nvSpPr>
        <p:spPr>
          <a:xfrm>
            <a:off x="274350" y="808875"/>
            <a:ext cx="8739000" cy="8559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1000"/>
              </a:spcAft>
              <a:buNone/>
            </a:pPr>
            <a:r>
              <a:rPr lang="en" sz="900" b="1" u="sng">
                <a:latin typeface="Georgia"/>
                <a:ea typeface="Georgia"/>
                <a:cs typeface="Georgia"/>
                <a:sym typeface="Georgia"/>
              </a:rPr>
              <a:t>New York, City is the 2</a:t>
            </a:r>
            <a:r>
              <a:rPr lang="en" sz="900" b="1" u="sng" baseline="30000">
                <a:latin typeface="Georgia"/>
                <a:ea typeface="Georgia"/>
                <a:cs typeface="Georgia"/>
                <a:sym typeface="Georgia"/>
              </a:rPr>
              <a:t>nd</a:t>
            </a:r>
            <a:r>
              <a:rPr lang="en" sz="900" b="1" u="sng">
                <a:latin typeface="Georgia"/>
                <a:ea typeface="Georgia"/>
                <a:cs typeface="Georgia"/>
                <a:sym typeface="Georgia"/>
              </a:rPr>
              <a:t> wealthiest city in the world</a:t>
            </a:r>
            <a:r>
              <a:rPr lang="en" sz="900" b="1">
                <a:latin typeface="Georgia"/>
                <a:ea typeface="Georgia"/>
                <a:cs typeface="Georgia"/>
                <a:sym typeface="Georgia"/>
              </a:rPr>
              <a:t>. </a:t>
            </a:r>
            <a:r>
              <a:rPr lang="en" sz="900" i="1">
                <a:latin typeface="Georgia"/>
                <a:ea typeface="Georgia"/>
                <a:cs typeface="Georgia"/>
                <a:sym typeface="Georgia"/>
              </a:rPr>
              <a:t>https://financesonline.com/10-wealthiest-cities-in-the-world-its-not-new-york-or-london-at-the-top/</a:t>
            </a:r>
            <a:endParaRPr sz="900" i="1">
              <a:latin typeface="Georgia"/>
              <a:ea typeface="Georgia"/>
              <a:cs typeface="Georgia"/>
              <a:sym typeface="Georgia"/>
            </a:endParaRPr>
          </a:p>
        </p:txBody>
      </p:sp>
      <p:sp>
        <p:nvSpPr>
          <p:cNvPr id="180" name="Google Shape;180;p30"/>
          <p:cNvSpPr txBox="1"/>
          <p:nvPr/>
        </p:nvSpPr>
        <p:spPr>
          <a:xfrm>
            <a:off x="274350" y="1715850"/>
            <a:ext cx="8739000" cy="1563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900" b="1" u="sng">
                <a:latin typeface="Georgia"/>
                <a:ea typeface="Georgia"/>
                <a:cs typeface="Georgia"/>
                <a:sym typeface="Georgia"/>
              </a:rPr>
              <a:t>Wall Street is the financial capital of the US. It influences major markets throughout the financial world and the world economy</a:t>
            </a:r>
            <a:r>
              <a:rPr lang="en" sz="900" b="1">
                <a:latin typeface="Georgia"/>
                <a:ea typeface="Georgia"/>
                <a:cs typeface="Georgia"/>
                <a:sym typeface="Georgia"/>
              </a:rPr>
              <a:t>. The world's two largest stock exchanges lie only minutes apart in New York City, United States. </a:t>
            </a:r>
            <a:r>
              <a:rPr lang="en" sz="900" b="1" u="sng">
                <a:latin typeface="Georgia"/>
                <a:ea typeface="Georgia"/>
                <a:cs typeface="Georgia"/>
                <a:sym typeface="Georgia"/>
              </a:rPr>
              <a:t>The New York Stock Exchange founded on May 17, 1792, is the world's biggest stock exchange in trader value and has a capitalization of $19.223 Trillion USD</a:t>
            </a:r>
            <a:r>
              <a:rPr lang="en" sz="900" b="1">
                <a:latin typeface="Georgia"/>
                <a:ea typeface="Georgia"/>
                <a:cs typeface="Georgia"/>
                <a:sym typeface="Georgia"/>
              </a:rPr>
              <a:t>. Second on the list is the tech-heavy NASDAQ founded on February 4, 1971, also in New York, with a market capitalization of $6.831 Trillion. - </a:t>
            </a:r>
            <a:r>
              <a:rPr lang="en" sz="900" i="1">
                <a:latin typeface="Georgia"/>
                <a:ea typeface="Georgia"/>
                <a:cs typeface="Georgia"/>
                <a:sym typeface="Georgia"/>
              </a:rPr>
              <a:t>https://www.worldatlas.com/articles/biggest-stock-exchanges-in-the-world.html</a:t>
            </a:r>
            <a:endParaRPr sz="900" i="1">
              <a:latin typeface="Georgia"/>
              <a:ea typeface="Georgia"/>
              <a:cs typeface="Georgia"/>
              <a:sym typeface="Georgia"/>
            </a:endParaRPr>
          </a:p>
          <a:p>
            <a:pPr marL="0" lvl="0" indent="0" algn="l" rtl="0">
              <a:lnSpc>
                <a:spcPct val="109090"/>
              </a:lnSpc>
              <a:spcBef>
                <a:spcPts val="1200"/>
              </a:spcBef>
              <a:spcAft>
                <a:spcPts val="1000"/>
              </a:spcAft>
              <a:buNone/>
            </a:pPr>
            <a:r>
              <a:rPr lang="en" sz="900" b="1">
                <a:latin typeface="Georgia"/>
                <a:ea typeface="Georgia"/>
                <a:cs typeface="Georgia"/>
                <a:sym typeface="Georgia"/>
              </a:rPr>
              <a:t>Delicacies = Akin to Strong’s G4731; a “straining”, “strenuousness” or “strength”, that is, (figuratively) luxury (voluptuousness)</a:t>
            </a:r>
            <a:endParaRPr sz="900" b="1">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p:nvPr/>
        </p:nvSpPr>
        <p:spPr>
          <a:xfrm>
            <a:off x="352050" y="420625"/>
            <a:ext cx="8439900" cy="61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500"/>
              </a:spcAft>
              <a:buNone/>
            </a:pPr>
            <a:r>
              <a:rPr lang="en" sz="1200" b="1">
                <a:solidFill>
                  <a:srgbClr val="CC0000"/>
                </a:solidFill>
                <a:latin typeface="Georgia"/>
                <a:ea typeface="Georgia"/>
                <a:cs typeface="Georgia"/>
                <a:sym typeface="Georgia"/>
              </a:rPr>
              <a:t>Revelation 18:5 </a:t>
            </a:r>
            <a:r>
              <a:rPr lang="en" sz="1200" b="1">
                <a:latin typeface="Georgia"/>
                <a:ea typeface="Georgia"/>
                <a:cs typeface="Georgia"/>
                <a:sym typeface="Georgia"/>
              </a:rPr>
              <a:t> For her sins have reached unto heaven, and God hath remembered her iniquities.</a:t>
            </a:r>
            <a:endParaRPr sz="1200" b="1">
              <a:latin typeface="Georgia"/>
              <a:ea typeface="Georgia"/>
              <a:cs typeface="Georgia"/>
              <a:sym typeface="Georgia"/>
            </a:endParaRPr>
          </a:p>
        </p:txBody>
      </p:sp>
      <p:sp>
        <p:nvSpPr>
          <p:cNvPr id="186" name="Google Shape;186;p31"/>
          <p:cNvSpPr txBox="1"/>
          <p:nvPr/>
        </p:nvSpPr>
        <p:spPr>
          <a:xfrm>
            <a:off x="384075" y="959525"/>
            <a:ext cx="8631900" cy="6144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u="sng">
                <a:latin typeface="Georgia"/>
                <a:ea typeface="Georgia"/>
                <a:cs typeface="Georgia"/>
                <a:sym typeface="Georgia"/>
              </a:rPr>
              <a:t>The United States is second in the world in number of abortions each year.</a:t>
            </a:r>
            <a:r>
              <a:rPr lang="en" sz="1000" b="1">
                <a:latin typeface="Georgia"/>
                <a:ea typeface="Georgia"/>
                <a:cs typeface="Georgia"/>
                <a:sym typeface="Georgia"/>
              </a:rPr>
              <a:t> (Behind China</a:t>
            </a:r>
            <a:r>
              <a:rPr lang="en" sz="1000" b="1" i="1">
                <a:latin typeface="Georgia"/>
                <a:ea typeface="Georgia"/>
                <a:cs typeface="Georgia"/>
                <a:sym typeface="Georgia"/>
              </a:rPr>
              <a:t>) </a:t>
            </a:r>
            <a:r>
              <a:rPr lang="en" sz="1000" i="1">
                <a:latin typeface="Georgia"/>
                <a:ea typeface="Georgia"/>
                <a:cs typeface="Georgia"/>
                <a:sym typeface="Georgia"/>
              </a:rPr>
              <a:t>https://lozierinstitute.org/world-leaders-in-abortion-top-10-countries/</a:t>
            </a:r>
            <a:endParaRPr sz="1000" i="1">
              <a:latin typeface="Georgia"/>
              <a:ea typeface="Georgia"/>
              <a:cs typeface="Georgia"/>
              <a:sym typeface="Georgia"/>
            </a:endParaRPr>
          </a:p>
        </p:txBody>
      </p:sp>
      <p:sp>
        <p:nvSpPr>
          <p:cNvPr id="187" name="Google Shape;187;p31"/>
          <p:cNvSpPr txBox="1"/>
          <p:nvPr/>
        </p:nvSpPr>
        <p:spPr>
          <a:xfrm>
            <a:off x="384075" y="1573925"/>
            <a:ext cx="8503800" cy="879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900">
                <a:latin typeface="Georgia"/>
                <a:ea typeface="Georgia"/>
                <a:cs typeface="Georgia"/>
                <a:sym typeface="Georgia"/>
              </a:rPr>
              <a:t>Pornography in America -</a:t>
            </a:r>
            <a:r>
              <a:rPr lang="en" sz="900" i="1">
                <a:latin typeface="Georgia"/>
                <a:ea typeface="Georgia"/>
                <a:cs typeface="Georgia"/>
                <a:sym typeface="Georgia"/>
              </a:rPr>
              <a:t>https://www.webroot.com/us/en/resources/tips-articles/internet-pornography-by-the-numbers</a:t>
            </a:r>
            <a:endParaRPr sz="900" i="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Every Second:</a:t>
            </a:r>
            <a:endParaRPr sz="1000" b="1">
              <a:latin typeface="Georgia"/>
              <a:ea typeface="Georgia"/>
              <a:cs typeface="Georgia"/>
              <a:sym typeface="Georgia"/>
            </a:endParaRPr>
          </a:p>
          <a:p>
            <a:pPr marL="457200" lvl="0" indent="-292100" algn="l" rtl="0">
              <a:lnSpc>
                <a:spcPct val="109090"/>
              </a:lnSpc>
              <a:spcBef>
                <a:spcPts val="1200"/>
              </a:spcBef>
              <a:spcAft>
                <a:spcPts val="0"/>
              </a:spcAft>
              <a:buSzPts val="1000"/>
              <a:buFont typeface="Georgia"/>
              <a:buChar char="●"/>
            </a:pPr>
            <a:r>
              <a:rPr lang="en" sz="1000" b="1">
                <a:latin typeface="Georgia"/>
                <a:ea typeface="Georgia"/>
                <a:cs typeface="Georgia"/>
                <a:sym typeface="Georgia"/>
              </a:rPr>
              <a:t>28,258 users are watching pornography on the internet.</a:t>
            </a:r>
            <a:endParaRPr sz="1000" b="1">
              <a:latin typeface="Georgia"/>
              <a:ea typeface="Georgia"/>
              <a:cs typeface="Georgia"/>
              <a:sym typeface="Georgia"/>
            </a:endParaRPr>
          </a:p>
          <a:p>
            <a:pPr marL="457200" lvl="0" indent="-292100" algn="l" rtl="0">
              <a:lnSpc>
                <a:spcPct val="109090"/>
              </a:lnSpc>
              <a:spcBef>
                <a:spcPts val="0"/>
              </a:spcBef>
              <a:spcAft>
                <a:spcPts val="0"/>
              </a:spcAft>
              <a:buSzPts val="1000"/>
              <a:buFont typeface="Georgia"/>
              <a:buChar char="●"/>
            </a:pPr>
            <a:r>
              <a:rPr lang="en" sz="1000" b="1">
                <a:latin typeface="Georgia"/>
                <a:ea typeface="Georgia"/>
                <a:cs typeface="Georgia"/>
                <a:sym typeface="Georgia"/>
              </a:rPr>
              <a:t>$3,075.64 is being spent on pornography on the internet.</a:t>
            </a:r>
            <a:endParaRPr sz="1000" b="1">
              <a:latin typeface="Georgia"/>
              <a:ea typeface="Georgia"/>
              <a:cs typeface="Georgia"/>
              <a:sym typeface="Georgia"/>
            </a:endParaRPr>
          </a:p>
          <a:p>
            <a:pPr marL="457200" lvl="0" indent="-292100" algn="l" rtl="0">
              <a:lnSpc>
                <a:spcPct val="109090"/>
              </a:lnSpc>
              <a:spcBef>
                <a:spcPts val="0"/>
              </a:spcBef>
              <a:spcAft>
                <a:spcPts val="0"/>
              </a:spcAft>
              <a:buSzPts val="1000"/>
              <a:buFont typeface="Georgia"/>
              <a:buChar char="●"/>
            </a:pPr>
            <a:r>
              <a:rPr lang="en" sz="1000" b="1">
                <a:latin typeface="Georgia"/>
                <a:ea typeface="Georgia"/>
                <a:cs typeface="Georgia"/>
                <a:sym typeface="Georgia"/>
              </a:rPr>
              <a:t>372 people are typing the word "adult" into a search engine.</a:t>
            </a:r>
            <a:endParaRPr sz="1000" b="1">
              <a:latin typeface="Georgia"/>
              <a:ea typeface="Georgia"/>
              <a:cs typeface="Georgia"/>
              <a:sym typeface="Georgia"/>
            </a:endParaRPr>
          </a:p>
          <a:p>
            <a:pPr marL="0" lvl="0" indent="0" algn="l" rtl="0">
              <a:spcBef>
                <a:spcPts val="0"/>
              </a:spcBef>
              <a:spcAft>
                <a:spcPts val="0"/>
              </a:spcAft>
              <a:buNone/>
            </a:pPr>
            <a:endParaRPr sz="1600">
              <a:latin typeface="Lato"/>
              <a:ea typeface="Lato"/>
              <a:cs typeface="Lato"/>
              <a:sym typeface="Lato"/>
            </a:endParaRPr>
          </a:p>
        </p:txBody>
      </p:sp>
      <p:sp>
        <p:nvSpPr>
          <p:cNvPr id="188" name="Google Shape;188;p31"/>
          <p:cNvSpPr txBox="1"/>
          <p:nvPr/>
        </p:nvSpPr>
        <p:spPr>
          <a:xfrm>
            <a:off x="448125" y="3180825"/>
            <a:ext cx="8503800" cy="13782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Every Day:</a:t>
            </a:r>
            <a:endParaRPr sz="1000" b="1">
              <a:latin typeface="Georgia"/>
              <a:ea typeface="Georgia"/>
              <a:cs typeface="Georgia"/>
              <a:sym typeface="Georgia"/>
            </a:endParaRPr>
          </a:p>
          <a:p>
            <a:pPr marL="457200" lvl="0" indent="-292100" algn="l" rtl="0">
              <a:lnSpc>
                <a:spcPct val="109090"/>
              </a:lnSpc>
              <a:spcBef>
                <a:spcPts val="1200"/>
              </a:spcBef>
              <a:spcAft>
                <a:spcPts val="0"/>
              </a:spcAft>
              <a:buSzPts val="1000"/>
              <a:buFont typeface="Georgia"/>
              <a:buChar char="●"/>
            </a:pPr>
            <a:r>
              <a:rPr lang="en" sz="1000" b="1">
                <a:latin typeface="Georgia"/>
                <a:ea typeface="Georgia"/>
                <a:cs typeface="Georgia"/>
                <a:sym typeface="Georgia"/>
              </a:rPr>
              <a:t>37 pornographic videos are created in the United States</a:t>
            </a:r>
            <a:endParaRPr sz="1000" b="1">
              <a:latin typeface="Georgia"/>
              <a:ea typeface="Georgia"/>
              <a:cs typeface="Georgia"/>
              <a:sym typeface="Georgia"/>
            </a:endParaRPr>
          </a:p>
          <a:p>
            <a:pPr marL="457200" lvl="0" indent="-292100" algn="l" rtl="0">
              <a:lnSpc>
                <a:spcPct val="109090"/>
              </a:lnSpc>
              <a:spcBef>
                <a:spcPts val="0"/>
              </a:spcBef>
              <a:spcAft>
                <a:spcPts val="0"/>
              </a:spcAft>
              <a:buSzPts val="1000"/>
              <a:buFont typeface="Georgia"/>
              <a:buChar char="●"/>
            </a:pPr>
            <a:r>
              <a:rPr lang="en" sz="1000" b="1">
                <a:latin typeface="Georgia"/>
                <a:ea typeface="Georgia"/>
                <a:cs typeface="Georgia"/>
                <a:sym typeface="Georgia"/>
              </a:rPr>
              <a:t>2.5 billion emails containing porn are sent or received.</a:t>
            </a:r>
            <a:endParaRPr sz="1000" b="1">
              <a:latin typeface="Georgia"/>
              <a:ea typeface="Georgia"/>
              <a:cs typeface="Georgia"/>
              <a:sym typeface="Georgia"/>
            </a:endParaRPr>
          </a:p>
          <a:p>
            <a:pPr marL="457200" lvl="0" indent="-292100" algn="l" rtl="0">
              <a:lnSpc>
                <a:spcPct val="109090"/>
              </a:lnSpc>
              <a:spcBef>
                <a:spcPts val="0"/>
              </a:spcBef>
              <a:spcAft>
                <a:spcPts val="0"/>
              </a:spcAft>
              <a:buSzPts val="1000"/>
              <a:buFont typeface="Georgia"/>
              <a:buChar char="●"/>
            </a:pPr>
            <a:r>
              <a:rPr lang="en" sz="1000" b="1">
                <a:latin typeface="Georgia"/>
                <a:ea typeface="Georgia"/>
                <a:cs typeface="Georgia"/>
                <a:sym typeface="Georgia"/>
              </a:rPr>
              <a:t>68 million search queries related to pornography- 25% of total searches- are generated. </a:t>
            </a:r>
            <a:endParaRPr sz="1000" b="1">
              <a:latin typeface="Georgia"/>
              <a:ea typeface="Georgia"/>
              <a:cs typeface="Georgia"/>
              <a:sym typeface="Georgia"/>
            </a:endParaRPr>
          </a:p>
          <a:p>
            <a:pPr marL="457200" lvl="0" indent="-292100" algn="l" rtl="0">
              <a:lnSpc>
                <a:spcPct val="109090"/>
              </a:lnSpc>
              <a:spcBef>
                <a:spcPts val="0"/>
              </a:spcBef>
              <a:spcAft>
                <a:spcPts val="0"/>
              </a:spcAft>
              <a:buSzPts val="1000"/>
              <a:buFont typeface="Georgia"/>
              <a:buChar char="●"/>
            </a:pPr>
            <a:r>
              <a:rPr lang="en" sz="1000" b="1">
                <a:latin typeface="Georgia"/>
                <a:ea typeface="Georgia"/>
                <a:cs typeface="Georgia"/>
                <a:sym typeface="Georgia"/>
              </a:rPr>
              <a:t>116,000 queries related to child pornography are received.</a:t>
            </a:r>
            <a:endParaRPr sz="1000" b="1">
              <a:latin typeface="Georgia"/>
              <a:ea typeface="Georgia"/>
              <a:cs typeface="Georgia"/>
              <a:sym typeface="Georgia"/>
            </a:endParaRPr>
          </a:p>
          <a:p>
            <a:pPr marL="0" lvl="0" indent="0" algn="l" rtl="0">
              <a:lnSpc>
                <a:spcPct val="109090"/>
              </a:lnSpc>
              <a:spcBef>
                <a:spcPts val="1200"/>
              </a:spcBef>
              <a:spcAft>
                <a:spcPts val="1000"/>
              </a:spcAft>
              <a:buNone/>
            </a:pPr>
            <a:endParaRPr sz="800" b="1">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p:nvPr/>
        </p:nvSpPr>
        <p:spPr>
          <a:xfrm>
            <a:off x="265175" y="156750"/>
            <a:ext cx="8578800" cy="471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100">
                <a:solidFill>
                  <a:srgbClr val="CC0000"/>
                </a:solidFill>
                <a:latin typeface="Impact"/>
                <a:ea typeface="Impact"/>
                <a:cs typeface="Impact"/>
                <a:sym typeface="Impact"/>
              </a:rPr>
              <a:t>WHY STUDY PROPHECY?</a:t>
            </a:r>
            <a:endParaRPr sz="3100">
              <a:solidFill>
                <a:srgbClr val="CC0000"/>
              </a:solidFill>
              <a:latin typeface="Impact"/>
              <a:ea typeface="Impact"/>
              <a:cs typeface="Impact"/>
              <a:sym typeface="Impact"/>
            </a:endParaRPr>
          </a:p>
          <a:p>
            <a:pPr marL="0" lvl="0" indent="0" algn="l" rtl="0">
              <a:spcBef>
                <a:spcPts val="0"/>
              </a:spcBef>
              <a:spcAft>
                <a:spcPts val="0"/>
              </a:spcAft>
              <a:buNone/>
            </a:pPr>
            <a:endParaRPr sz="1800" b="1">
              <a:latin typeface="Georgia"/>
              <a:ea typeface="Georgia"/>
              <a:cs typeface="Georgia"/>
              <a:sym typeface="Georgia"/>
            </a:endParaRPr>
          </a:p>
          <a:p>
            <a:pPr marL="0" lvl="0" indent="0" algn="l" rtl="0">
              <a:spcBef>
                <a:spcPts val="0"/>
              </a:spcBef>
              <a:spcAft>
                <a:spcPts val="0"/>
              </a:spcAft>
              <a:buNone/>
            </a:pPr>
            <a:r>
              <a:rPr lang="en" sz="1700" b="1">
                <a:latin typeface="Georgia"/>
                <a:ea typeface="Georgia"/>
                <a:cs typeface="Georgia"/>
                <a:sym typeface="Georgia"/>
              </a:rPr>
              <a:t>↣Prophesy is a major part of divine revelation</a:t>
            </a:r>
            <a:endParaRPr sz="1700" b="1">
              <a:latin typeface="Georgia"/>
              <a:ea typeface="Georgia"/>
              <a:cs typeface="Georgia"/>
              <a:sym typeface="Georgia"/>
            </a:endParaRPr>
          </a:p>
          <a:p>
            <a:pPr marL="0" lvl="0" indent="0" algn="l" rtl="0">
              <a:lnSpc>
                <a:spcPct val="109090"/>
              </a:lnSpc>
              <a:spcBef>
                <a:spcPts val="1200"/>
              </a:spcBef>
              <a:spcAft>
                <a:spcPts val="0"/>
              </a:spcAft>
              <a:buNone/>
            </a:pPr>
            <a:r>
              <a:rPr lang="en" sz="1700" b="1">
                <a:latin typeface="Georgia"/>
                <a:ea typeface="Georgia"/>
                <a:cs typeface="Georgia"/>
                <a:sym typeface="Georgia"/>
              </a:rPr>
              <a:t>↣Special blessing is promised on those who study prophecy and pay attention to what it says.</a:t>
            </a:r>
            <a:r>
              <a:rPr lang="en" sz="1700" b="1">
                <a:solidFill>
                  <a:srgbClr val="C00000"/>
                </a:solidFill>
                <a:latin typeface="Georgia"/>
                <a:ea typeface="Georgia"/>
                <a:cs typeface="Georgia"/>
                <a:sym typeface="Georgia"/>
              </a:rPr>
              <a:t> </a:t>
            </a:r>
            <a:r>
              <a:rPr lang="en" sz="900" b="1">
                <a:latin typeface="Georgia"/>
                <a:ea typeface="Georgia"/>
                <a:cs typeface="Georgia"/>
                <a:sym typeface="Georgia"/>
              </a:rPr>
              <a:t>Revelation 1:3</a:t>
            </a:r>
            <a:r>
              <a:rPr lang="en" sz="900">
                <a:latin typeface="Georgia"/>
                <a:ea typeface="Georgia"/>
                <a:cs typeface="Georgia"/>
                <a:sym typeface="Georgia"/>
              </a:rPr>
              <a:t>  Blessed </a:t>
            </a:r>
            <a:r>
              <a:rPr lang="en" sz="900" i="1">
                <a:latin typeface="Georgia"/>
                <a:ea typeface="Georgia"/>
                <a:cs typeface="Georgia"/>
                <a:sym typeface="Georgia"/>
              </a:rPr>
              <a:t>is</a:t>
            </a:r>
            <a:r>
              <a:rPr lang="en" sz="900">
                <a:latin typeface="Georgia"/>
                <a:ea typeface="Georgia"/>
                <a:cs typeface="Georgia"/>
                <a:sym typeface="Georgia"/>
              </a:rPr>
              <a:t> he that readeth, and they that hear the words of this prophecy, and keep those things which are written therein: for the time </a:t>
            </a:r>
            <a:r>
              <a:rPr lang="en" sz="900" i="1">
                <a:latin typeface="Georgia"/>
                <a:ea typeface="Georgia"/>
                <a:cs typeface="Georgia"/>
                <a:sym typeface="Georgia"/>
              </a:rPr>
              <a:t>is</a:t>
            </a:r>
            <a:r>
              <a:rPr lang="en" sz="900">
                <a:latin typeface="Georgia"/>
                <a:ea typeface="Georgia"/>
                <a:cs typeface="Georgia"/>
                <a:sym typeface="Georgia"/>
              </a:rPr>
              <a:t> at hand. </a:t>
            </a:r>
            <a:endParaRPr sz="900">
              <a:latin typeface="Georgia"/>
              <a:ea typeface="Georgia"/>
              <a:cs typeface="Georgia"/>
              <a:sym typeface="Georgia"/>
            </a:endParaRPr>
          </a:p>
          <a:p>
            <a:pPr marL="0" lvl="0" indent="0" algn="l" rtl="0">
              <a:lnSpc>
                <a:spcPct val="109090"/>
              </a:lnSpc>
              <a:spcBef>
                <a:spcPts val="1200"/>
              </a:spcBef>
              <a:spcAft>
                <a:spcPts val="0"/>
              </a:spcAft>
              <a:buNone/>
            </a:pPr>
            <a:r>
              <a:rPr lang="en" sz="1700" b="1">
                <a:latin typeface="Georgia"/>
                <a:ea typeface="Georgia"/>
                <a:cs typeface="Georgia"/>
                <a:sym typeface="Georgia"/>
              </a:rPr>
              <a:t>↣Jesus Christ is the subject of prophecy.</a:t>
            </a:r>
            <a:r>
              <a:rPr lang="en" sz="1700" b="1">
                <a:solidFill>
                  <a:srgbClr val="C00000"/>
                </a:solidFill>
                <a:latin typeface="Georgia"/>
                <a:ea typeface="Georgia"/>
                <a:cs typeface="Georgia"/>
                <a:sym typeface="Georgia"/>
              </a:rPr>
              <a:t> </a:t>
            </a:r>
            <a:r>
              <a:rPr lang="en" sz="900" b="1">
                <a:latin typeface="Georgia"/>
                <a:ea typeface="Georgia"/>
                <a:cs typeface="Georgia"/>
                <a:sym typeface="Georgia"/>
              </a:rPr>
              <a:t>Revelation 19:10</a:t>
            </a:r>
            <a:r>
              <a:rPr lang="en" sz="900">
                <a:latin typeface="Georgia"/>
                <a:ea typeface="Georgia"/>
                <a:cs typeface="Georgia"/>
                <a:sym typeface="Georgia"/>
              </a:rPr>
              <a:t>  And I fell at his feet to worship him. And he said unto me, See </a:t>
            </a:r>
            <a:r>
              <a:rPr lang="en" sz="900" i="1">
                <a:latin typeface="Georgia"/>
                <a:ea typeface="Georgia"/>
                <a:cs typeface="Georgia"/>
                <a:sym typeface="Georgia"/>
              </a:rPr>
              <a:t>thou do it</a:t>
            </a:r>
            <a:r>
              <a:rPr lang="en" sz="900">
                <a:latin typeface="Georgia"/>
                <a:ea typeface="Georgia"/>
                <a:cs typeface="Georgia"/>
                <a:sym typeface="Georgia"/>
              </a:rPr>
              <a:t> not: I am thy fellowservant, and of thy brethren that have the testimony of Jesus: worship God: for the testimony of Jesus is the spirit of prophecy. </a:t>
            </a:r>
            <a:endParaRPr sz="900">
              <a:latin typeface="Georgia"/>
              <a:ea typeface="Georgia"/>
              <a:cs typeface="Georgia"/>
              <a:sym typeface="Georgia"/>
            </a:endParaRPr>
          </a:p>
          <a:p>
            <a:pPr marL="0" lvl="0" indent="0" algn="l" rtl="0">
              <a:lnSpc>
                <a:spcPct val="109090"/>
              </a:lnSpc>
              <a:spcBef>
                <a:spcPts val="1200"/>
              </a:spcBef>
              <a:spcAft>
                <a:spcPts val="0"/>
              </a:spcAft>
              <a:buNone/>
            </a:pPr>
            <a:r>
              <a:rPr lang="en" sz="1700" b="1">
                <a:latin typeface="Georgia"/>
                <a:ea typeface="Georgia"/>
                <a:cs typeface="Georgia"/>
                <a:sym typeface="Georgia"/>
              </a:rPr>
              <a:t>↣Prophesy reveals the reality of the world around us and the reality of the truth of God’s Word.</a:t>
            </a:r>
            <a:endParaRPr sz="1700" b="1">
              <a:latin typeface="Georgia"/>
              <a:ea typeface="Georgia"/>
              <a:cs typeface="Georgia"/>
              <a:sym typeface="Georgia"/>
            </a:endParaRPr>
          </a:p>
          <a:p>
            <a:pPr marL="0" lvl="0" indent="0" algn="l" rtl="0">
              <a:lnSpc>
                <a:spcPct val="109090"/>
              </a:lnSpc>
              <a:spcBef>
                <a:spcPts val="1200"/>
              </a:spcBef>
              <a:spcAft>
                <a:spcPts val="0"/>
              </a:spcAft>
              <a:buNone/>
            </a:pPr>
            <a:r>
              <a:rPr lang="en" sz="1700" b="1">
                <a:latin typeface="Georgia"/>
                <a:ea typeface="Georgia"/>
                <a:cs typeface="Georgia"/>
                <a:sym typeface="Georgia"/>
              </a:rPr>
              <a:t>↣Prophesy gives us and Beginning and End. It reveals God’s Supremacy and Omnipotence</a:t>
            </a:r>
            <a:r>
              <a:rPr lang="en" sz="1700" b="1">
                <a:solidFill>
                  <a:srgbClr val="C0504D"/>
                </a:solidFill>
                <a:latin typeface="Georgia"/>
                <a:ea typeface="Georgia"/>
                <a:cs typeface="Georgia"/>
                <a:sym typeface="Georgia"/>
              </a:rPr>
              <a:t>. </a:t>
            </a:r>
            <a:r>
              <a:rPr lang="en" sz="900" b="1">
                <a:latin typeface="Georgia"/>
                <a:ea typeface="Georgia"/>
                <a:cs typeface="Georgia"/>
                <a:sym typeface="Georgia"/>
              </a:rPr>
              <a:t>Isaiah 46:10</a:t>
            </a:r>
            <a:r>
              <a:rPr lang="en" sz="900">
                <a:latin typeface="Georgia"/>
                <a:ea typeface="Georgia"/>
                <a:cs typeface="Georgia"/>
                <a:sym typeface="Georgia"/>
              </a:rPr>
              <a:t>  Declaring the end from the beginning, and from ancient times </a:t>
            </a:r>
            <a:r>
              <a:rPr lang="en" sz="900" i="1">
                <a:solidFill>
                  <a:srgbClr val="545454"/>
                </a:solidFill>
                <a:latin typeface="Georgia"/>
                <a:ea typeface="Georgia"/>
                <a:cs typeface="Georgia"/>
                <a:sym typeface="Georgia"/>
              </a:rPr>
              <a:t>the things</a:t>
            </a:r>
            <a:r>
              <a:rPr lang="en" sz="900">
                <a:latin typeface="Georgia"/>
                <a:ea typeface="Georgia"/>
                <a:cs typeface="Georgia"/>
                <a:sym typeface="Georgia"/>
              </a:rPr>
              <a:t> that are not </a:t>
            </a:r>
            <a:r>
              <a:rPr lang="en" sz="900" i="1">
                <a:solidFill>
                  <a:srgbClr val="545454"/>
                </a:solidFill>
                <a:latin typeface="Georgia"/>
                <a:ea typeface="Georgia"/>
                <a:cs typeface="Georgia"/>
                <a:sym typeface="Georgia"/>
              </a:rPr>
              <a:t>yet</a:t>
            </a:r>
            <a:r>
              <a:rPr lang="en" sz="900">
                <a:latin typeface="Georgia"/>
                <a:ea typeface="Georgia"/>
                <a:cs typeface="Georgia"/>
                <a:sym typeface="Georgia"/>
              </a:rPr>
              <a:t> done, saying, My counsel shall stand, and I will do all my pleasure: </a:t>
            </a:r>
            <a:endParaRPr sz="900">
              <a:latin typeface="Georgia"/>
              <a:ea typeface="Georgia"/>
              <a:cs typeface="Georgia"/>
              <a:sym typeface="Georgia"/>
            </a:endParaRPr>
          </a:p>
          <a:p>
            <a:pPr marL="0" lvl="0" indent="0" algn="l" rtl="0">
              <a:lnSpc>
                <a:spcPct val="109090"/>
              </a:lnSpc>
              <a:spcBef>
                <a:spcPts val="1200"/>
              </a:spcBef>
              <a:spcAft>
                <a:spcPts val="0"/>
              </a:spcAft>
              <a:buNone/>
            </a:pPr>
            <a:endParaRPr sz="1800" b="1">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1000">
              <a:latin typeface="Georgia"/>
              <a:ea typeface="Georgia"/>
              <a:cs typeface="Georgia"/>
              <a:sym typeface="Georgia"/>
            </a:endParaRPr>
          </a:p>
          <a:p>
            <a:pPr marL="457200" lvl="0" indent="0" algn="l" rtl="0">
              <a:spcBef>
                <a:spcPts val="300"/>
              </a:spcBef>
              <a:spcAft>
                <a:spcPts val="0"/>
              </a:spcAft>
              <a:buNone/>
            </a:pPr>
            <a:endParaRPr sz="2600">
              <a:latin typeface="Impact"/>
              <a:ea typeface="Impact"/>
              <a:cs typeface="Impact"/>
              <a:sym typeface="Impact"/>
            </a:endParaRPr>
          </a:p>
          <a:p>
            <a:pPr marL="457200" lvl="0" indent="0" algn="l" rtl="0">
              <a:spcBef>
                <a:spcPts val="0"/>
              </a:spcBef>
              <a:spcAft>
                <a:spcPts val="0"/>
              </a:spcAft>
              <a:buNone/>
            </a:pPr>
            <a:endParaRPr sz="2600">
              <a:latin typeface="Impact"/>
              <a:ea typeface="Impact"/>
              <a:cs typeface="Impact"/>
              <a:sym typeface="Impact"/>
            </a:endParaRPr>
          </a:p>
          <a:p>
            <a:pPr marL="0" lvl="0" indent="0" algn="l" rtl="0">
              <a:spcBef>
                <a:spcPts val="0"/>
              </a:spcBef>
              <a:spcAft>
                <a:spcPts val="0"/>
              </a:spcAft>
              <a:buNone/>
            </a:pPr>
            <a:endParaRPr sz="2900">
              <a:latin typeface="Impact"/>
              <a:ea typeface="Impact"/>
              <a:cs typeface="Impact"/>
              <a:sym typeface="Impac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p:nvPr/>
        </p:nvSpPr>
        <p:spPr>
          <a:xfrm>
            <a:off x="2586450" y="246875"/>
            <a:ext cx="36633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Georgia"/>
                <a:ea typeface="Georgia"/>
                <a:cs typeface="Georgia"/>
                <a:sym typeface="Georgia"/>
              </a:rPr>
              <a:t>How Online Pornography Affects Americans</a:t>
            </a:r>
            <a:endParaRPr sz="1200" b="1">
              <a:latin typeface="Georgia"/>
              <a:ea typeface="Georgia"/>
              <a:cs typeface="Georgia"/>
              <a:sym typeface="Georgia"/>
            </a:endParaRPr>
          </a:p>
        </p:txBody>
      </p:sp>
      <p:sp>
        <p:nvSpPr>
          <p:cNvPr id="194" name="Google Shape;194;p32"/>
          <p:cNvSpPr txBox="1"/>
          <p:nvPr/>
        </p:nvSpPr>
        <p:spPr>
          <a:xfrm>
            <a:off x="603500" y="649175"/>
            <a:ext cx="8293500" cy="2103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800" b="1">
                <a:latin typeface="Georgia"/>
                <a:ea typeface="Georgia"/>
                <a:cs typeface="Georgia"/>
                <a:sym typeface="Georgia"/>
              </a:rPr>
              <a:t>Child pornography continues to grow in the United States - </a:t>
            </a:r>
            <a:r>
              <a:rPr lang="en" sz="800">
                <a:latin typeface="Georgia"/>
                <a:ea typeface="Georgia"/>
                <a:cs typeface="Georgia"/>
                <a:sym typeface="Georgia"/>
              </a:rPr>
              <a:t>By</a:t>
            </a:r>
            <a:r>
              <a:rPr lang="en" sz="800" i="1">
                <a:latin typeface="Georgia"/>
                <a:ea typeface="Georgia"/>
                <a:cs typeface="Georgia"/>
                <a:sym typeface="Georgia"/>
              </a:rPr>
              <a:t>: Rebeca Marroquin Posted: Aug 24, 2018 11:32 PM CDT</a:t>
            </a:r>
            <a:endParaRPr sz="800" i="1">
              <a:latin typeface="Georgia"/>
              <a:ea typeface="Georgia"/>
              <a:cs typeface="Georgia"/>
              <a:sym typeface="Georgia"/>
            </a:endParaRPr>
          </a:p>
          <a:p>
            <a:pPr marL="0" lvl="0" indent="0" algn="l" rtl="0">
              <a:lnSpc>
                <a:spcPct val="109090"/>
              </a:lnSpc>
              <a:spcBef>
                <a:spcPts val="1400"/>
              </a:spcBef>
              <a:spcAft>
                <a:spcPts val="0"/>
              </a:spcAft>
              <a:buNone/>
            </a:pPr>
            <a:r>
              <a:rPr lang="en" sz="800" b="1">
                <a:highlight>
                  <a:srgbClr val="FFFFFF"/>
                </a:highlight>
                <a:latin typeface="Georgia"/>
                <a:ea typeface="Georgia"/>
                <a:cs typeface="Georgia"/>
                <a:sym typeface="Georgia"/>
              </a:rPr>
              <a:t>40 million American people regularly visit porn sites.</a:t>
            </a:r>
            <a:endParaRPr sz="800" b="1">
              <a:highlight>
                <a:srgbClr val="FFFFFF"/>
              </a:highlight>
              <a:latin typeface="Georgia"/>
              <a:ea typeface="Georgia"/>
              <a:cs typeface="Georgia"/>
              <a:sym typeface="Georgia"/>
            </a:endParaRPr>
          </a:p>
          <a:p>
            <a:pPr marL="0" lvl="0" indent="0" algn="l" rtl="0">
              <a:lnSpc>
                <a:spcPct val="109090"/>
              </a:lnSpc>
              <a:spcBef>
                <a:spcPts val="1400"/>
              </a:spcBef>
              <a:spcAft>
                <a:spcPts val="0"/>
              </a:spcAft>
              <a:buNone/>
            </a:pPr>
            <a:r>
              <a:rPr lang="en" sz="800" b="1">
                <a:highlight>
                  <a:srgbClr val="FFFFFF"/>
                </a:highlight>
                <a:latin typeface="Georgia"/>
                <a:ea typeface="Georgia"/>
                <a:cs typeface="Georgia"/>
                <a:sym typeface="Georgia"/>
              </a:rPr>
              <a:t>35% of all internet downloads are related to pornography.</a:t>
            </a:r>
            <a:endParaRPr sz="800" b="1">
              <a:highlight>
                <a:srgbClr val="FFFFFF"/>
              </a:highlight>
              <a:latin typeface="Georgia"/>
              <a:ea typeface="Georgia"/>
              <a:cs typeface="Georgia"/>
              <a:sym typeface="Georgia"/>
            </a:endParaRPr>
          </a:p>
          <a:p>
            <a:pPr marL="0" lvl="0" indent="0" algn="l" rtl="0">
              <a:lnSpc>
                <a:spcPct val="109090"/>
              </a:lnSpc>
              <a:spcBef>
                <a:spcPts val="1400"/>
              </a:spcBef>
              <a:spcAft>
                <a:spcPts val="0"/>
              </a:spcAft>
              <a:buNone/>
            </a:pPr>
            <a:r>
              <a:rPr lang="en" sz="800" b="1">
                <a:highlight>
                  <a:srgbClr val="FFFFFF"/>
                </a:highlight>
                <a:latin typeface="Georgia"/>
                <a:ea typeface="Georgia"/>
                <a:cs typeface="Georgia"/>
                <a:sym typeface="Georgia"/>
              </a:rPr>
              <a:t>34% of internet users have experienced unwanted exposure to pornographic content through ads, pop up ads, misdirected links or emails.</a:t>
            </a:r>
            <a:endParaRPr sz="800" b="1">
              <a:highlight>
                <a:srgbClr val="FFFFFF"/>
              </a:highlight>
              <a:latin typeface="Georgia"/>
              <a:ea typeface="Georgia"/>
              <a:cs typeface="Georgia"/>
              <a:sym typeface="Georgia"/>
            </a:endParaRPr>
          </a:p>
          <a:p>
            <a:pPr marL="0" lvl="0" indent="0" algn="l" rtl="0">
              <a:lnSpc>
                <a:spcPct val="109090"/>
              </a:lnSpc>
              <a:spcBef>
                <a:spcPts val="1400"/>
              </a:spcBef>
              <a:spcAft>
                <a:spcPts val="0"/>
              </a:spcAft>
              <a:buNone/>
            </a:pPr>
            <a:r>
              <a:rPr lang="en" sz="800" b="1">
                <a:highlight>
                  <a:srgbClr val="FFFFFF"/>
                </a:highlight>
                <a:latin typeface="Georgia"/>
                <a:ea typeface="Georgia"/>
                <a:cs typeface="Georgia"/>
                <a:sym typeface="Georgia"/>
              </a:rPr>
              <a:t>One-third of porn viewers are women.</a:t>
            </a:r>
            <a:endParaRPr sz="800" b="1">
              <a:highlight>
                <a:srgbClr val="FFFFFF"/>
              </a:highlight>
              <a:latin typeface="Georgia"/>
              <a:ea typeface="Georgia"/>
              <a:cs typeface="Georgia"/>
              <a:sym typeface="Georgia"/>
            </a:endParaRPr>
          </a:p>
          <a:p>
            <a:pPr marL="0" lvl="0" indent="0" algn="l" rtl="0">
              <a:lnSpc>
                <a:spcPct val="109090"/>
              </a:lnSpc>
              <a:spcBef>
                <a:spcPts val="1400"/>
              </a:spcBef>
              <a:spcAft>
                <a:spcPts val="0"/>
              </a:spcAft>
              <a:buNone/>
            </a:pPr>
            <a:r>
              <a:rPr lang="en" sz="800" b="1">
                <a:latin typeface="Georgia"/>
                <a:ea typeface="Georgia"/>
                <a:cs typeface="Georgia"/>
                <a:sym typeface="Georgia"/>
              </a:rPr>
              <a:t>Child pornography continues to grow in the United States - </a:t>
            </a:r>
            <a:r>
              <a:rPr lang="en" sz="800">
                <a:latin typeface="Georgia"/>
                <a:ea typeface="Georgia"/>
                <a:cs typeface="Georgia"/>
                <a:sym typeface="Georgia"/>
              </a:rPr>
              <a:t>By</a:t>
            </a:r>
            <a:r>
              <a:rPr lang="en" sz="800" i="1">
                <a:latin typeface="Georgia"/>
                <a:ea typeface="Georgia"/>
                <a:cs typeface="Georgia"/>
                <a:sym typeface="Georgia"/>
              </a:rPr>
              <a:t>: Rebeca Marroquin Posted: Aug 24, 2018 11:32 PM CDT</a:t>
            </a:r>
            <a:endParaRPr sz="800" i="1">
              <a:latin typeface="Georgia"/>
              <a:ea typeface="Georgia"/>
              <a:cs typeface="Georgia"/>
              <a:sym typeface="Georgia"/>
            </a:endParaRPr>
          </a:p>
          <a:p>
            <a:pPr marL="0" lvl="0" indent="0" algn="l" rtl="0">
              <a:lnSpc>
                <a:spcPct val="109090"/>
              </a:lnSpc>
              <a:spcBef>
                <a:spcPts val="1400"/>
              </a:spcBef>
              <a:spcAft>
                <a:spcPts val="0"/>
              </a:spcAft>
              <a:buNone/>
            </a:pPr>
            <a:endParaRPr sz="800">
              <a:highlight>
                <a:srgbClr val="FFFFFF"/>
              </a:highlight>
              <a:latin typeface="Georgia"/>
              <a:ea typeface="Georgia"/>
              <a:cs typeface="Georgia"/>
              <a:sym typeface="Georgia"/>
            </a:endParaRPr>
          </a:p>
          <a:p>
            <a:pPr marL="0" lvl="0" indent="0" algn="l" rtl="0">
              <a:lnSpc>
                <a:spcPct val="109090"/>
              </a:lnSpc>
              <a:spcBef>
                <a:spcPts val="1400"/>
              </a:spcBef>
              <a:spcAft>
                <a:spcPts val="0"/>
              </a:spcAft>
              <a:buNone/>
            </a:pPr>
            <a:endParaRPr sz="800">
              <a:highlight>
                <a:srgbClr val="FFFFFF"/>
              </a:highlight>
              <a:latin typeface="Georgia"/>
              <a:ea typeface="Georgia"/>
              <a:cs typeface="Georgia"/>
              <a:sym typeface="Georgia"/>
            </a:endParaRPr>
          </a:p>
          <a:p>
            <a:pPr marL="0" lvl="0" indent="0" algn="l" rtl="0">
              <a:lnSpc>
                <a:spcPct val="109090"/>
              </a:lnSpc>
              <a:spcBef>
                <a:spcPts val="1400"/>
              </a:spcBef>
              <a:spcAft>
                <a:spcPts val="1000"/>
              </a:spcAft>
              <a:buNone/>
            </a:pPr>
            <a:endParaRPr sz="800">
              <a:latin typeface="Georgia"/>
              <a:ea typeface="Georgia"/>
              <a:cs typeface="Georgia"/>
              <a:sym typeface="Georgia"/>
            </a:endParaRPr>
          </a:p>
        </p:txBody>
      </p:sp>
      <p:sp>
        <p:nvSpPr>
          <p:cNvPr id="195" name="Google Shape;195;p32"/>
          <p:cNvSpPr txBox="1"/>
          <p:nvPr/>
        </p:nvSpPr>
        <p:spPr>
          <a:xfrm>
            <a:off x="603500" y="2752175"/>
            <a:ext cx="8293500" cy="2103000"/>
          </a:xfrm>
          <a:prstGeom prst="rect">
            <a:avLst/>
          </a:prstGeom>
          <a:noFill/>
          <a:ln>
            <a:noFill/>
          </a:ln>
        </p:spPr>
        <p:txBody>
          <a:bodyPr spcFirstLastPara="1" wrap="square" lIns="91425" tIns="91425" rIns="91425" bIns="91425" anchor="t" anchorCtr="0">
            <a:noAutofit/>
          </a:bodyPr>
          <a:lstStyle/>
          <a:p>
            <a:pPr marL="457200" lvl="0" indent="-279400" algn="l" rtl="0">
              <a:lnSpc>
                <a:spcPct val="109090"/>
              </a:lnSpc>
              <a:spcBef>
                <a:spcPts val="1200"/>
              </a:spcBef>
              <a:spcAft>
                <a:spcPts val="0"/>
              </a:spcAft>
              <a:buSzPts val="800"/>
              <a:buFont typeface="Georgia"/>
              <a:buChar char="●"/>
            </a:pPr>
            <a:r>
              <a:rPr lang="en" sz="800" b="1">
                <a:latin typeface="Georgia"/>
                <a:ea typeface="Georgia"/>
                <a:cs typeface="Georgia"/>
                <a:sym typeface="Georgia"/>
              </a:rPr>
              <a:t>The teen birth rate in the United States is higher “than in any other industrialized country in the world”.</a:t>
            </a:r>
            <a:endParaRPr sz="800" b="1">
              <a:latin typeface="Georgia"/>
              <a:ea typeface="Georgia"/>
              <a:cs typeface="Georgia"/>
              <a:sym typeface="Georgia"/>
            </a:endParaRPr>
          </a:p>
          <a:p>
            <a:pPr marL="457200" lvl="0" indent="-279400" algn="l" rtl="0">
              <a:lnSpc>
                <a:spcPct val="109090"/>
              </a:lnSpc>
              <a:spcBef>
                <a:spcPts val="0"/>
              </a:spcBef>
              <a:spcAft>
                <a:spcPts val="0"/>
              </a:spcAft>
              <a:buSzPts val="800"/>
              <a:buFont typeface="Georgia"/>
              <a:buChar char="●"/>
            </a:pPr>
            <a:r>
              <a:rPr lang="en" sz="800" b="1">
                <a:latin typeface="Georgia"/>
                <a:ea typeface="Georgia"/>
                <a:cs typeface="Georgia"/>
                <a:sym typeface="Georgia"/>
              </a:rPr>
              <a:t>According to the CDC, approximately 110 million Americans have a sexually-transmitted disease right now.</a:t>
            </a:r>
            <a:endParaRPr sz="800" b="1">
              <a:latin typeface="Georgia"/>
              <a:ea typeface="Georgia"/>
              <a:cs typeface="Georgia"/>
              <a:sym typeface="Georgia"/>
            </a:endParaRPr>
          </a:p>
          <a:p>
            <a:pPr marL="457200" lvl="0" indent="-279400" algn="l" rtl="0">
              <a:lnSpc>
                <a:spcPct val="109090"/>
              </a:lnSpc>
              <a:spcBef>
                <a:spcPts val="0"/>
              </a:spcBef>
              <a:spcAft>
                <a:spcPts val="0"/>
              </a:spcAft>
              <a:buSzPts val="800"/>
              <a:buFont typeface="Georgia"/>
              <a:buChar char="●"/>
            </a:pPr>
            <a:r>
              <a:rPr lang="en" sz="800" b="1">
                <a:latin typeface="Georgia"/>
                <a:ea typeface="Georgia"/>
                <a:cs typeface="Georgia"/>
                <a:sym typeface="Georgia"/>
              </a:rPr>
              <a:t>The number of married couples with children in the U.S. just reached a 56 year low.</a:t>
            </a:r>
            <a:endParaRPr sz="800" b="1">
              <a:latin typeface="Georgia"/>
              <a:ea typeface="Georgia"/>
              <a:cs typeface="Georgia"/>
              <a:sym typeface="Georgia"/>
            </a:endParaRPr>
          </a:p>
          <a:p>
            <a:pPr marL="457200" lvl="0" indent="-279400" algn="l" rtl="0">
              <a:lnSpc>
                <a:spcPct val="109090"/>
              </a:lnSpc>
              <a:spcBef>
                <a:spcPts val="0"/>
              </a:spcBef>
              <a:spcAft>
                <a:spcPts val="0"/>
              </a:spcAft>
              <a:buSzPts val="800"/>
              <a:buFont typeface="Georgia"/>
              <a:buChar char="●"/>
            </a:pPr>
            <a:r>
              <a:rPr lang="en" sz="800" b="1">
                <a:latin typeface="Georgia"/>
                <a:ea typeface="Georgia"/>
                <a:cs typeface="Georgia"/>
                <a:sym typeface="Georgia"/>
              </a:rPr>
              <a:t>The CDC also tells us that there are approximately 20 million new sexually transmitted disease cases in the U.S. every single year </a:t>
            </a:r>
            <a:endParaRPr sz="800" b="1">
              <a:latin typeface="Georgia"/>
              <a:ea typeface="Georgia"/>
              <a:cs typeface="Georgia"/>
              <a:sym typeface="Georgia"/>
            </a:endParaRPr>
          </a:p>
          <a:p>
            <a:pPr marL="457200" lvl="0" indent="-279400" algn="l" rtl="0">
              <a:lnSpc>
                <a:spcPct val="109090"/>
              </a:lnSpc>
              <a:spcBef>
                <a:spcPts val="0"/>
              </a:spcBef>
              <a:spcAft>
                <a:spcPts val="0"/>
              </a:spcAft>
              <a:buSzPts val="800"/>
              <a:buFont typeface="Georgia"/>
              <a:buChar char="●"/>
            </a:pPr>
            <a:r>
              <a:rPr lang="en" sz="800" b="1">
                <a:latin typeface="Georgia"/>
                <a:ea typeface="Georgia"/>
                <a:cs typeface="Georgia"/>
                <a:sym typeface="Georgia"/>
              </a:rPr>
              <a:t>Approximately one-fourth of the entire global prison population is in the United States.</a:t>
            </a:r>
            <a:endParaRPr sz="800" b="1">
              <a:latin typeface="Georgia"/>
              <a:ea typeface="Georgia"/>
              <a:cs typeface="Georgia"/>
              <a:sym typeface="Georgia"/>
            </a:endParaRPr>
          </a:p>
          <a:p>
            <a:pPr marL="457200" lvl="0" indent="-279400" algn="l" rtl="0">
              <a:lnSpc>
                <a:spcPct val="109090"/>
              </a:lnSpc>
              <a:spcBef>
                <a:spcPts val="0"/>
              </a:spcBef>
              <a:spcAft>
                <a:spcPts val="0"/>
              </a:spcAft>
              <a:buSzPts val="800"/>
              <a:buFont typeface="Georgia"/>
              <a:buChar char="●"/>
            </a:pPr>
            <a:r>
              <a:rPr lang="en" sz="800" b="1">
                <a:latin typeface="Georgia"/>
                <a:ea typeface="Georgia"/>
                <a:cs typeface="Georgia"/>
                <a:sym typeface="Georgia"/>
              </a:rPr>
              <a:t>The suicide rate in the United States is up 34 percent since the year 2000.</a:t>
            </a:r>
            <a:endParaRPr sz="800" b="1">
              <a:latin typeface="Georgia"/>
              <a:ea typeface="Georgia"/>
              <a:cs typeface="Georgia"/>
              <a:sym typeface="Georgia"/>
            </a:endParaRPr>
          </a:p>
          <a:p>
            <a:pPr marL="457200" lvl="0" indent="-279400" algn="l" rtl="0">
              <a:lnSpc>
                <a:spcPct val="109090"/>
              </a:lnSpc>
              <a:spcBef>
                <a:spcPts val="0"/>
              </a:spcBef>
              <a:spcAft>
                <a:spcPts val="0"/>
              </a:spcAft>
              <a:buSzPts val="800"/>
              <a:buFont typeface="Georgia"/>
              <a:buChar char="●"/>
            </a:pPr>
            <a:r>
              <a:rPr lang="en" sz="800" b="1">
                <a:latin typeface="Georgia"/>
                <a:ea typeface="Georgia"/>
                <a:cs typeface="Georgia"/>
                <a:sym typeface="Georgia"/>
              </a:rPr>
              <a:t>Suicide is now the second leading cause of death for Americans from age 15 to age 24.</a:t>
            </a:r>
            <a:endParaRPr sz="800" b="1">
              <a:latin typeface="Georgia"/>
              <a:ea typeface="Georgia"/>
              <a:cs typeface="Georgia"/>
              <a:sym typeface="Georgia"/>
            </a:endParaRPr>
          </a:p>
          <a:p>
            <a:pPr marL="457200" lvl="0" indent="-279400" algn="l" rtl="0">
              <a:lnSpc>
                <a:spcPct val="109090"/>
              </a:lnSpc>
              <a:spcBef>
                <a:spcPts val="0"/>
              </a:spcBef>
              <a:spcAft>
                <a:spcPts val="0"/>
              </a:spcAft>
              <a:buSzPts val="800"/>
              <a:buFont typeface="Georgia"/>
              <a:buChar char="●"/>
            </a:pPr>
            <a:r>
              <a:rPr lang="en" sz="800" b="1">
                <a:latin typeface="Georgia"/>
                <a:ea typeface="Georgia"/>
                <a:cs typeface="Georgia"/>
                <a:sym typeface="Georgia"/>
              </a:rPr>
              <a:t>Only about 27 percent of all U.S. Millennials currently attend church on a regular basis.</a:t>
            </a:r>
            <a:endParaRPr sz="800" b="1">
              <a:latin typeface="Georgia"/>
              <a:ea typeface="Georgia"/>
              <a:cs typeface="Georgia"/>
              <a:sym typeface="Georgia"/>
            </a:endParaRPr>
          </a:p>
          <a:p>
            <a:pPr marL="457200" lvl="0" indent="-279400" algn="l" rtl="0">
              <a:lnSpc>
                <a:spcPct val="109090"/>
              </a:lnSpc>
              <a:spcBef>
                <a:spcPts val="0"/>
              </a:spcBef>
              <a:spcAft>
                <a:spcPts val="0"/>
              </a:spcAft>
              <a:buSzPts val="800"/>
              <a:buFont typeface="Georgia"/>
              <a:buChar char="●"/>
            </a:pPr>
            <a:r>
              <a:rPr lang="en" sz="800" b="1">
                <a:latin typeface="Georgia"/>
                <a:ea typeface="Georgia"/>
                <a:cs typeface="Georgia"/>
                <a:sym typeface="Georgia"/>
              </a:rPr>
              <a:t>The number of Americans with “no religion” has increased by 266 percent over the last three decades.</a:t>
            </a:r>
            <a:endParaRPr sz="800" b="1">
              <a:latin typeface="Georgia"/>
              <a:ea typeface="Georgia"/>
              <a:cs typeface="Georgia"/>
              <a:sym typeface="Georgia"/>
            </a:endParaRPr>
          </a:p>
          <a:p>
            <a:pPr marL="0" lvl="0" indent="0" algn="l" rtl="0">
              <a:lnSpc>
                <a:spcPct val="109090"/>
              </a:lnSpc>
              <a:spcBef>
                <a:spcPts val="1200"/>
              </a:spcBef>
              <a:spcAft>
                <a:spcPts val="0"/>
              </a:spcAft>
              <a:buNone/>
            </a:pPr>
            <a:r>
              <a:rPr lang="en" sz="800" i="1">
                <a:latin typeface="Georgia"/>
                <a:ea typeface="Georgia"/>
                <a:cs typeface="Georgia"/>
                <a:sym typeface="Georgia"/>
              </a:rPr>
              <a:t>https://christianjournal.net/news/40-facts-that-prove-that-americas-moral-collapse-is-spinning-wildly-out-of-control/Overdosing on drugs has now become the leading cause of death for Americans under the age of 50.</a:t>
            </a:r>
            <a:endParaRPr sz="800" i="1">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800">
              <a:latin typeface="Georgia"/>
              <a:ea typeface="Georgia"/>
              <a:cs typeface="Georgia"/>
              <a:sym typeface="Georgia"/>
            </a:endParaRPr>
          </a:p>
        </p:txBody>
      </p:sp>
      <p:cxnSp>
        <p:nvCxnSpPr>
          <p:cNvPr id="196" name="Google Shape;196;p32"/>
          <p:cNvCxnSpPr/>
          <p:nvPr/>
        </p:nvCxnSpPr>
        <p:spPr>
          <a:xfrm rot="10800000" flipH="1">
            <a:off x="603500" y="2733875"/>
            <a:ext cx="8293500" cy="18300"/>
          </a:xfrm>
          <a:prstGeom prst="straightConnector1">
            <a:avLst/>
          </a:prstGeom>
          <a:noFill/>
          <a:ln w="9525" cap="flat" cmpd="sng">
            <a:solidFill>
              <a:srgbClr val="CC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p:nvPr/>
        </p:nvSpPr>
        <p:spPr>
          <a:xfrm>
            <a:off x="1792225" y="539500"/>
            <a:ext cx="52668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Child Trafficking</a:t>
            </a:r>
            <a:endParaRPr>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p:nvPr/>
        </p:nvSpPr>
        <p:spPr>
          <a:xfrm>
            <a:off x="333750" y="356625"/>
            <a:ext cx="8476500" cy="192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000" b="1">
                <a:latin typeface="Georgia"/>
                <a:ea typeface="Georgia"/>
                <a:cs typeface="Georgia"/>
                <a:sym typeface="Georgia"/>
              </a:rPr>
              <a:t>Revelation 18:11</a:t>
            </a:r>
            <a:r>
              <a:rPr lang="en" sz="1000" b="1">
                <a:solidFill>
                  <a:srgbClr val="CC0000"/>
                </a:solidFill>
                <a:latin typeface="Georgia"/>
                <a:ea typeface="Georgia"/>
                <a:cs typeface="Georgia"/>
                <a:sym typeface="Georgia"/>
              </a:rPr>
              <a:t> </a:t>
            </a:r>
            <a:r>
              <a:rPr lang="en" sz="1100" b="1">
                <a:latin typeface="Georgia"/>
                <a:ea typeface="Georgia"/>
                <a:cs typeface="Georgia"/>
                <a:sym typeface="Georgia"/>
              </a:rPr>
              <a:t> </a:t>
            </a:r>
            <a:r>
              <a:rPr lang="en" sz="1000">
                <a:latin typeface="Georgia"/>
                <a:ea typeface="Georgia"/>
                <a:cs typeface="Georgia"/>
                <a:sym typeface="Georgia"/>
              </a:rPr>
              <a:t>And the </a:t>
            </a:r>
            <a:r>
              <a:rPr lang="en" sz="1000" u="sng">
                <a:latin typeface="Georgia"/>
                <a:ea typeface="Georgia"/>
                <a:cs typeface="Georgia"/>
                <a:sym typeface="Georgia"/>
              </a:rPr>
              <a:t>merchants of the earth</a:t>
            </a:r>
            <a:r>
              <a:rPr lang="en" sz="1000">
                <a:latin typeface="Georgia"/>
                <a:ea typeface="Georgia"/>
                <a:cs typeface="Georgia"/>
                <a:sym typeface="Georgia"/>
              </a:rPr>
              <a:t> shall weep and mourn over her; for no man buyeth their merchandise any more:</a:t>
            </a:r>
            <a:endParaRPr sz="1000">
              <a:latin typeface="Georgia"/>
              <a:ea typeface="Georgia"/>
              <a:cs typeface="Georgia"/>
              <a:sym typeface="Georgia"/>
            </a:endParaRPr>
          </a:p>
          <a:p>
            <a:pPr marL="457200" lvl="0" indent="-285750" algn="l" rtl="0">
              <a:lnSpc>
                <a:spcPct val="109090"/>
              </a:lnSpc>
              <a:spcBef>
                <a:spcPts val="1200"/>
              </a:spcBef>
              <a:spcAft>
                <a:spcPts val="0"/>
              </a:spcAft>
              <a:buSzPts val="900"/>
              <a:buFont typeface="Georgia"/>
              <a:buChar char="●"/>
            </a:pPr>
            <a:r>
              <a:rPr lang="en" sz="900" b="1">
                <a:latin typeface="Georgia"/>
                <a:ea typeface="Georgia"/>
                <a:cs typeface="Georgia"/>
                <a:sym typeface="Georgia"/>
              </a:rPr>
              <a:t>The United States dollar is the most widely held currency in the Allocated Reserves today. By the end of the 20th century, the United States dollar was considered the world's most dominant reserve currency.[1] The world's need for dollars has allowed the United States government as well as Americans to borrow at lower costs, granting them an advantage in excess of $100 billion per year.[2] -</a:t>
            </a:r>
            <a:r>
              <a:rPr lang="en" sz="900" i="1" u="sng">
                <a:solidFill>
                  <a:schemeClr val="hlink"/>
                </a:solidFill>
                <a:latin typeface="Georgia"/>
                <a:ea typeface="Georgia"/>
                <a:cs typeface="Georgia"/>
                <a:sym typeface="Georgia"/>
                <a:hlinkClick r:id="rId3"/>
              </a:rPr>
              <a:t>https://en.wikipedia.org/wiki/Reserve_currency</a:t>
            </a:r>
            <a:endParaRPr sz="900" b="1">
              <a:latin typeface="Georgia"/>
              <a:ea typeface="Georgia"/>
              <a:cs typeface="Georgia"/>
              <a:sym typeface="Georgia"/>
            </a:endParaRPr>
          </a:p>
          <a:p>
            <a:pPr marL="457200" lvl="0" indent="-317500" algn="l" rtl="0">
              <a:lnSpc>
                <a:spcPct val="109090"/>
              </a:lnSpc>
              <a:spcBef>
                <a:spcPts val="0"/>
              </a:spcBef>
              <a:spcAft>
                <a:spcPts val="0"/>
              </a:spcAft>
              <a:buSzPts val="1400"/>
              <a:buFont typeface="Georgia"/>
              <a:buChar char="●"/>
            </a:pPr>
            <a:r>
              <a:rPr lang="en" sz="900" b="1">
                <a:latin typeface="Georgia"/>
                <a:ea typeface="Georgia"/>
                <a:cs typeface="Georgia"/>
                <a:sym typeface="Georgia"/>
              </a:rPr>
              <a:t>A recent McKinsey report, “Mapping global capital markets 2011,” provides estimates for some of the major net foreign creditors and debtors around the world. From the data available, it is evident that the US is not only the biggest gross foreign debtor in the world </a:t>
            </a:r>
            <a:r>
              <a:rPr lang="en" sz="900" b="1" u="sng">
                <a:latin typeface="Georgia"/>
                <a:ea typeface="Georgia"/>
                <a:cs typeface="Georgia"/>
                <a:sym typeface="Georgia"/>
              </a:rPr>
              <a:t>but also the biggest net creditor</a:t>
            </a:r>
            <a:r>
              <a:rPr lang="en" sz="1300" b="1" u="sng">
                <a:latin typeface="Georgia"/>
                <a:ea typeface="Georgia"/>
                <a:cs typeface="Georgia"/>
                <a:sym typeface="Georgia"/>
              </a:rPr>
              <a:t>. </a:t>
            </a:r>
            <a:r>
              <a:rPr lang="en" sz="1200" i="1">
                <a:latin typeface="Georgia"/>
                <a:ea typeface="Georgia"/>
                <a:cs typeface="Georgia"/>
                <a:sym typeface="Georgia"/>
              </a:rPr>
              <a:t>-</a:t>
            </a:r>
            <a:r>
              <a:rPr lang="en" sz="800" i="1" u="sng">
                <a:solidFill>
                  <a:schemeClr val="hlink"/>
                </a:solidFill>
                <a:latin typeface="Georgia"/>
                <a:ea typeface="Georgia"/>
                <a:cs typeface="Georgia"/>
                <a:sym typeface="Georgia"/>
                <a:hlinkClick r:id="rId4"/>
              </a:rPr>
              <a:t>https://www.firstpost.com/world/get-this-world-owes-us-nearly-as-much-it-owes-world-74314.html</a:t>
            </a:r>
            <a:r>
              <a:rPr lang="en" sz="800" i="1">
                <a:latin typeface="Georgia"/>
                <a:ea typeface="Georgia"/>
                <a:cs typeface="Georgia"/>
                <a:sym typeface="Georgia"/>
              </a:rPr>
              <a:t> - Sept.2011</a:t>
            </a:r>
            <a:endParaRPr sz="800" i="1">
              <a:latin typeface="Georgia"/>
              <a:ea typeface="Georgia"/>
              <a:cs typeface="Georgia"/>
              <a:sym typeface="Georgia"/>
            </a:endParaRPr>
          </a:p>
          <a:p>
            <a:pPr marL="0" lvl="0" indent="0" algn="l" rtl="0">
              <a:lnSpc>
                <a:spcPct val="115000"/>
              </a:lnSpc>
              <a:spcBef>
                <a:spcPts val="1200"/>
              </a:spcBef>
              <a:spcAft>
                <a:spcPts val="500"/>
              </a:spcAft>
              <a:buNone/>
            </a:pPr>
            <a:endParaRPr sz="1000" b="1">
              <a:latin typeface="Georgia"/>
              <a:ea typeface="Georgia"/>
              <a:cs typeface="Georgia"/>
              <a:sym typeface="Georgia"/>
            </a:endParaRPr>
          </a:p>
        </p:txBody>
      </p:sp>
      <p:sp>
        <p:nvSpPr>
          <p:cNvPr id="207" name="Google Shape;207;p34"/>
          <p:cNvSpPr txBox="1"/>
          <p:nvPr/>
        </p:nvSpPr>
        <p:spPr>
          <a:xfrm>
            <a:off x="333750" y="2231075"/>
            <a:ext cx="8476500" cy="28713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000" b="1">
                <a:latin typeface="Georgia"/>
                <a:ea typeface="Georgia"/>
                <a:cs typeface="Georgia"/>
                <a:sym typeface="Georgia"/>
              </a:rPr>
              <a:t>This great city Babylon will be a sea port trading city doing business with the entire world. </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18:12</a:t>
            </a:r>
            <a:r>
              <a:rPr lang="en" sz="1000">
                <a:latin typeface="Georgia"/>
                <a:ea typeface="Georgia"/>
                <a:cs typeface="Georgia"/>
                <a:sym typeface="Georgia"/>
              </a:rPr>
              <a:t>  The merchandise of gold, and silver, and precious stones, and of pearls, and fine linen, and purple, and silk, and scarlet, and all thyine wood, and all manner vessels of ivory, and all manner vessels of most precious wood, and of brass, and iron, and marble,</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18:13</a:t>
            </a:r>
            <a:r>
              <a:rPr lang="en" sz="1000" b="1">
                <a:solidFill>
                  <a:srgbClr val="CC0000"/>
                </a:solidFill>
                <a:latin typeface="Georgia"/>
                <a:ea typeface="Georgia"/>
                <a:cs typeface="Georgia"/>
                <a:sym typeface="Georgia"/>
              </a:rPr>
              <a:t> </a:t>
            </a:r>
            <a:r>
              <a:rPr lang="en" sz="1000">
                <a:latin typeface="Georgia"/>
                <a:ea typeface="Georgia"/>
                <a:cs typeface="Georgia"/>
                <a:sym typeface="Georgia"/>
              </a:rPr>
              <a:t> And cinnamon, and odours, and ointments, and frankincense, and wine, and oil, and fine flour, and wheat, and beasts, and sheep, and horses, and chariots, and </a:t>
            </a:r>
            <a:r>
              <a:rPr lang="en" sz="1000" u="sng">
                <a:latin typeface="Georgia"/>
                <a:ea typeface="Georgia"/>
                <a:cs typeface="Georgia"/>
                <a:sym typeface="Georgia"/>
              </a:rPr>
              <a:t>slaves, and souls of men.</a:t>
            </a:r>
            <a:endParaRPr sz="1000" u="sng">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18:17  </a:t>
            </a:r>
            <a:r>
              <a:rPr lang="en" sz="1000">
                <a:latin typeface="Georgia"/>
                <a:ea typeface="Georgia"/>
                <a:cs typeface="Georgia"/>
                <a:sym typeface="Georgia"/>
              </a:rPr>
              <a:t>For in one hour so great riches is come to nought. </a:t>
            </a:r>
            <a:r>
              <a:rPr lang="en" sz="1000" u="sng">
                <a:latin typeface="Georgia"/>
                <a:ea typeface="Georgia"/>
                <a:cs typeface="Georgia"/>
                <a:sym typeface="Georgia"/>
              </a:rPr>
              <a:t>And every shipmaster, and all the company in ships, and sailors, and as many as trade by sea, stood afar off,</a:t>
            </a:r>
            <a:endParaRPr sz="1000" u="sng">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18:18</a:t>
            </a:r>
            <a:r>
              <a:rPr lang="en" sz="1000" b="1">
                <a:solidFill>
                  <a:srgbClr val="CC0000"/>
                </a:solidFill>
                <a:latin typeface="Georgia"/>
                <a:ea typeface="Georgia"/>
                <a:cs typeface="Georgia"/>
                <a:sym typeface="Georgia"/>
              </a:rPr>
              <a:t> </a:t>
            </a:r>
            <a:r>
              <a:rPr lang="en" sz="1000" b="1">
                <a:latin typeface="Georgia"/>
                <a:ea typeface="Georgia"/>
                <a:cs typeface="Georgia"/>
                <a:sym typeface="Georgia"/>
              </a:rPr>
              <a:t> </a:t>
            </a:r>
            <a:r>
              <a:rPr lang="en" sz="1000">
                <a:latin typeface="Georgia"/>
                <a:ea typeface="Georgia"/>
                <a:cs typeface="Georgia"/>
                <a:sym typeface="Georgia"/>
              </a:rPr>
              <a:t>And cried when they saw the smoke of her burning, saying, What </a:t>
            </a:r>
            <a:r>
              <a:rPr lang="en" sz="1000" i="1">
                <a:solidFill>
                  <a:srgbClr val="545454"/>
                </a:solidFill>
                <a:latin typeface="Georgia"/>
                <a:ea typeface="Georgia"/>
                <a:cs typeface="Georgia"/>
                <a:sym typeface="Georgia"/>
              </a:rPr>
              <a:t>city is</a:t>
            </a:r>
            <a:r>
              <a:rPr lang="en" sz="1000">
                <a:latin typeface="Georgia"/>
                <a:ea typeface="Georgia"/>
                <a:cs typeface="Georgia"/>
                <a:sym typeface="Georgia"/>
              </a:rPr>
              <a:t> like unto this great city!</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p:nvPr/>
        </p:nvSpPr>
        <p:spPr>
          <a:xfrm>
            <a:off x="420700" y="1062450"/>
            <a:ext cx="8485500" cy="35736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Revelation 18:19 </a:t>
            </a:r>
            <a:r>
              <a:rPr lang="en" sz="1000">
                <a:latin typeface="Georgia"/>
                <a:ea typeface="Georgia"/>
                <a:cs typeface="Georgia"/>
                <a:sym typeface="Georgia"/>
              </a:rPr>
              <a:t> And they cast dust on their heads, and cried, weeping and wailing, saying, Alas, alas, that great city, </a:t>
            </a:r>
            <a:r>
              <a:rPr lang="en" sz="1000" u="sng">
                <a:latin typeface="Georgia"/>
                <a:ea typeface="Georgia"/>
                <a:cs typeface="Georgia"/>
                <a:sym typeface="Georgia"/>
              </a:rPr>
              <a:t>wherein were made rich all that had ships</a:t>
            </a:r>
            <a:r>
              <a:rPr lang="en" sz="1000">
                <a:latin typeface="Georgia"/>
                <a:ea typeface="Georgia"/>
                <a:cs typeface="Georgia"/>
                <a:sym typeface="Georgia"/>
              </a:rPr>
              <a:t> in the sea by reason of her costliness! for in one hour is she made desolate.</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800" b="1">
                <a:latin typeface="Georgia"/>
                <a:ea typeface="Georgia"/>
                <a:cs typeface="Georgia"/>
                <a:sym typeface="Georgia"/>
              </a:rPr>
              <a:t>January through June 2015, the top 10 imports that went through the port of New York and New Jersey were:</a:t>
            </a:r>
            <a:endParaRPr sz="800" b="1">
              <a:latin typeface="Georgia"/>
              <a:ea typeface="Georgia"/>
              <a:cs typeface="Georgia"/>
              <a:sym typeface="Georgia"/>
            </a:endParaRPr>
          </a:p>
          <a:p>
            <a:pPr marL="457200" lvl="0" indent="-298450" algn="l" rtl="0">
              <a:lnSpc>
                <a:spcPct val="115000"/>
              </a:lnSpc>
              <a:spcBef>
                <a:spcPts val="1200"/>
              </a:spcBef>
              <a:spcAft>
                <a:spcPts val="0"/>
              </a:spcAft>
              <a:buSzPts val="1100"/>
              <a:buAutoNum type="arabicPeriod"/>
            </a:pPr>
            <a:r>
              <a:rPr lang="en" sz="800" b="1">
                <a:latin typeface="Georgia"/>
                <a:ea typeface="Georgia"/>
                <a:cs typeface="Georgia"/>
                <a:sym typeface="Georgia"/>
              </a:rPr>
              <a:t>Petroleum: $6.78 billion</a:t>
            </a:r>
            <a:endParaRPr sz="800" b="1">
              <a:latin typeface="Georgia"/>
              <a:ea typeface="Georgia"/>
              <a:cs typeface="Georgia"/>
              <a:sym typeface="Georgia"/>
            </a:endParaRPr>
          </a:p>
          <a:p>
            <a:pPr marL="457200" lvl="0" indent="-298450" algn="l" rtl="0">
              <a:lnSpc>
                <a:spcPct val="115000"/>
              </a:lnSpc>
              <a:spcBef>
                <a:spcPts val="0"/>
              </a:spcBef>
              <a:spcAft>
                <a:spcPts val="0"/>
              </a:spcAft>
              <a:buSzPts val="1100"/>
              <a:buAutoNum type="arabicPeriod"/>
            </a:pPr>
            <a:r>
              <a:rPr lang="en" sz="800" b="1">
                <a:latin typeface="Georgia"/>
                <a:ea typeface="Georgia"/>
                <a:cs typeface="Georgia"/>
                <a:sym typeface="Georgia"/>
              </a:rPr>
              <a:t>Appliances: $3,80 billion</a:t>
            </a:r>
            <a:endParaRPr sz="800" b="1">
              <a:latin typeface="Georgia"/>
              <a:ea typeface="Georgia"/>
              <a:cs typeface="Georgia"/>
              <a:sym typeface="Georgia"/>
            </a:endParaRPr>
          </a:p>
          <a:p>
            <a:pPr marL="457200" lvl="0" indent="-298450" algn="l" rtl="0">
              <a:lnSpc>
                <a:spcPct val="115000"/>
              </a:lnSpc>
              <a:spcBef>
                <a:spcPts val="0"/>
              </a:spcBef>
              <a:spcAft>
                <a:spcPts val="0"/>
              </a:spcAft>
              <a:buSzPts val="1100"/>
              <a:buAutoNum type="arabicPeriod"/>
            </a:pPr>
            <a:r>
              <a:rPr lang="en" sz="800" b="1">
                <a:latin typeface="Georgia"/>
                <a:ea typeface="Georgia"/>
                <a:cs typeface="Georgia"/>
                <a:sym typeface="Georgia"/>
              </a:rPr>
              <a:t>Vehicles: $2.59 billion</a:t>
            </a:r>
            <a:endParaRPr sz="800" b="1">
              <a:latin typeface="Georgia"/>
              <a:ea typeface="Georgia"/>
              <a:cs typeface="Georgia"/>
              <a:sym typeface="Georgia"/>
            </a:endParaRPr>
          </a:p>
          <a:p>
            <a:pPr marL="457200" lvl="0" indent="-298450" algn="l" rtl="0">
              <a:lnSpc>
                <a:spcPct val="115000"/>
              </a:lnSpc>
              <a:spcBef>
                <a:spcPts val="0"/>
              </a:spcBef>
              <a:spcAft>
                <a:spcPts val="0"/>
              </a:spcAft>
              <a:buSzPts val="1100"/>
              <a:buAutoNum type="arabicPeriod"/>
            </a:pPr>
            <a:r>
              <a:rPr lang="en" sz="800" b="1">
                <a:latin typeface="Georgia"/>
                <a:ea typeface="Georgia"/>
                <a:cs typeface="Georgia"/>
                <a:sym typeface="Georgia"/>
              </a:rPr>
              <a:t>Plastics: $1.72 billion</a:t>
            </a:r>
            <a:endParaRPr sz="800" b="1">
              <a:latin typeface="Georgia"/>
              <a:ea typeface="Georgia"/>
              <a:cs typeface="Georgia"/>
              <a:sym typeface="Georgia"/>
            </a:endParaRPr>
          </a:p>
          <a:p>
            <a:pPr marL="457200" lvl="0" indent="-298450" algn="l" rtl="0">
              <a:lnSpc>
                <a:spcPct val="115000"/>
              </a:lnSpc>
              <a:spcBef>
                <a:spcPts val="0"/>
              </a:spcBef>
              <a:spcAft>
                <a:spcPts val="0"/>
              </a:spcAft>
              <a:buSzPts val="1100"/>
              <a:buAutoNum type="arabicPeriod"/>
            </a:pPr>
            <a:r>
              <a:rPr lang="en" sz="800" b="1">
                <a:latin typeface="Georgia"/>
                <a:ea typeface="Georgia"/>
                <a:cs typeface="Georgia"/>
                <a:sym typeface="Georgia"/>
              </a:rPr>
              <a:t>Electronics: $1.46 billion</a:t>
            </a:r>
            <a:endParaRPr sz="800" b="1">
              <a:latin typeface="Georgia"/>
              <a:ea typeface="Georgia"/>
              <a:cs typeface="Georgia"/>
              <a:sym typeface="Georgia"/>
            </a:endParaRPr>
          </a:p>
          <a:p>
            <a:pPr marL="457200" lvl="0" indent="-298450" algn="l" rtl="0">
              <a:lnSpc>
                <a:spcPct val="115000"/>
              </a:lnSpc>
              <a:spcBef>
                <a:spcPts val="0"/>
              </a:spcBef>
              <a:spcAft>
                <a:spcPts val="0"/>
              </a:spcAft>
              <a:buSzPts val="1100"/>
              <a:buAutoNum type="arabicPeriod"/>
            </a:pPr>
            <a:r>
              <a:rPr lang="en" sz="800" b="1">
                <a:latin typeface="Georgia"/>
                <a:ea typeface="Georgia"/>
                <a:cs typeface="Georgia"/>
                <a:sym typeface="Georgia"/>
              </a:rPr>
              <a:t>Chemicals: $1.45 billion</a:t>
            </a:r>
            <a:endParaRPr sz="800" b="1">
              <a:latin typeface="Georgia"/>
              <a:ea typeface="Georgia"/>
              <a:cs typeface="Georgia"/>
              <a:sym typeface="Georgia"/>
            </a:endParaRPr>
          </a:p>
          <a:p>
            <a:pPr marL="457200" lvl="0" indent="-298450" algn="l" rtl="0">
              <a:lnSpc>
                <a:spcPct val="115000"/>
              </a:lnSpc>
              <a:spcBef>
                <a:spcPts val="0"/>
              </a:spcBef>
              <a:spcAft>
                <a:spcPts val="0"/>
              </a:spcAft>
              <a:buSzPts val="1100"/>
              <a:buAutoNum type="arabicPeriod"/>
            </a:pPr>
            <a:r>
              <a:rPr lang="en" sz="800" b="1">
                <a:latin typeface="Georgia"/>
                <a:ea typeface="Georgia"/>
                <a:cs typeface="Georgia"/>
                <a:sym typeface="Georgia"/>
              </a:rPr>
              <a:t>Oils and perfumes: $928.7 million</a:t>
            </a:r>
            <a:endParaRPr sz="800" b="1">
              <a:latin typeface="Georgia"/>
              <a:ea typeface="Georgia"/>
              <a:cs typeface="Georgia"/>
              <a:sym typeface="Georgia"/>
            </a:endParaRPr>
          </a:p>
          <a:p>
            <a:pPr marL="457200" lvl="0" indent="-298450" algn="l" rtl="0">
              <a:lnSpc>
                <a:spcPct val="115000"/>
              </a:lnSpc>
              <a:spcBef>
                <a:spcPts val="0"/>
              </a:spcBef>
              <a:spcAft>
                <a:spcPts val="0"/>
              </a:spcAft>
              <a:buSzPts val="1100"/>
              <a:buAutoNum type="arabicPeriod"/>
            </a:pPr>
            <a:r>
              <a:rPr lang="en" sz="800" b="1">
                <a:latin typeface="Georgia"/>
                <a:ea typeface="Georgia"/>
                <a:cs typeface="Georgia"/>
                <a:sym typeface="Georgia"/>
              </a:rPr>
              <a:t>Pharmaceuticals: $897.5 million</a:t>
            </a:r>
            <a:endParaRPr sz="800" b="1">
              <a:latin typeface="Georgia"/>
              <a:ea typeface="Georgia"/>
              <a:cs typeface="Georgia"/>
              <a:sym typeface="Georgia"/>
            </a:endParaRPr>
          </a:p>
          <a:p>
            <a:pPr marL="457200" lvl="0" indent="-298450" algn="l" rtl="0">
              <a:lnSpc>
                <a:spcPct val="115000"/>
              </a:lnSpc>
              <a:spcBef>
                <a:spcPts val="0"/>
              </a:spcBef>
              <a:spcAft>
                <a:spcPts val="0"/>
              </a:spcAft>
              <a:buSzPts val="1100"/>
              <a:buAutoNum type="arabicPeriod"/>
            </a:pPr>
            <a:r>
              <a:rPr lang="en" sz="800" b="1">
                <a:latin typeface="Georgia"/>
                <a:ea typeface="Georgia"/>
                <a:cs typeface="Georgia"/>
                <a:sym typeface="Georgia"/>
              </a:rPr>
              <a:t>Optical and photographic: $801.8 million</a:t>
            </a:r>
            <a:endParaRPr sz="800" b="1">
              <a:latin typeface="Georgia"/>
              <a:ea typeface="Georgia"/>
              <a:cs typeface="Georgia"/>
              <a:sym typeface="Georgia"/>
            </a:endParaRPr>
          </a:p>
          <a:p>
            <a:pPr marL="457200" lvl="0" indent="-298450" algn="l" rtl="0">
              <a:lnSpc>
                <a:spcPct val="115000"/>
              </a:lnSpc>
              <a:spcBef>
                <a:spcPts val="0"/>
              </a:spcBef>
              <a:spcAft>
                <a:spcPts val="0"/>
              </a:spcAft>
              <a:buSzPts val="1100"/>
              <a:buAutoNum type="arabicPeriod"/>
            </a:pPr>
            <a:r>
              <a:rPr lang="en" sz="800" b="1">
                <a:latin typeface="Georgia"/>
                <a:ea typeface="Georgia"/>
                <a:cs typeface="Georgia"/>
                <a:sym typeface="Georgia"/>
              </a:rPr>
              <a:t>Pearls and precious gems and metals: $562.4 million</a:t>
            </a:r>
            <a:endParaRPr sz="800" b="1">
              <a:latin typeface="Georgia"/>
              <a:ea typeface="Georgia"/>
              <a:cs typeface="Georgia"/>
              <a:sym typeface="Georgia"/>
            </a:endParaRPr>
          </a:p>
          <a:p>
            <a:pPr marL="0" lvl="0" indent="0" algn="l" rtl="0">
              <a:lnSpc>
                <a:spcPct val="109090"/>
              </a:lnSpc>
              <a:spcBef>
                <a:spcPts val="1200"/>
              </a:spcBef>
              <a:spcAft>
                <a:spcPts val="0"/>
              </a:spcAft>
              <a:buNone/>
            </a:pPr>
            <a:r>
              <a:rPr lang="en" sz="800" i="1">
                <a:latin typeface="Georgia"/>
                <a:ea typeface="Georgia"/>
                <a:cs typeface="Georgia"/>
                <a:sym typeface="Georgia"/>
              </a:rPr>
              <a:t>https://en.wikipedia.org/wiki/Port_of_New_York_and_New_Jersey#Economy</a:t>
            </a:r>
            <a:endParaRPr sz="800" i="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1000"/>
              </a:spcAft>
              <a:buNone/>
            </a:pPr>
            <a:endParaRPr sz="1000">
              <a:latin typeface="Georgia"/>
              <a:ea typeface="Georgia"/>
              <a:cs typeface="Georgia"/>
              <a:sym typeface="Georgia"/>
            </a:endParaRPr>
          </a:p>
        </p:txBody>
      </p:sp>
      <p:sp>
        <p:nvSpPr>
          <p:cNvPr id="213" name="Google Shape;213;p35"/>
          <p:cNvSpPr txBox="1"/>
          <p:nvPr/>
        </p:nvSpPr>
        <p:spPr>
          <a:xfrm>
            <a:off x="548650" y="448050"/>
            <a:ext cx="8229600" cy="6144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000" b="1">
                <a:latin typeface="Georgia"/>
                <a:ea typeface="Georgia"/>
                <a:cs typeface="Georgia"/>
                <a:sym typeface="Georgia"/>
              </a:rPr>
              <a:t>This great city Babylon will be a sea port trading city doing business with the entire world. -Cont’d</a:t>
            </a:r>
            <a:endParaRPr sz="1000" b="1">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p:nvPr/>
        </p:nvSpPr>
        <p:spPr>
          <a:xfrm>
            <a:off x="256025" y="822950"/>
            <a:ext cx="8787300" cy="1060800"/>
          </a:xfrm>
          <a:prstGeom prst="rect">
            <a:avLst/>
          </a:prstGeom>
          <a:noFill/>
          <a:ln>
            <a:noFill/>
          </a:ln>
        </p:spPr>
        <p:txBody>
          <a:bodyPr spcFirstLastPara="1" wrap="square" lIns="91425" tIns="91425" rIns="91425" bIns="91425" anchor="t" anchorCtr="0">
            <a:noAutofit/>
          </a:bodyPr>
          <a:lstStyle/>
          <a:p>
            <a:pPr marL="457200" lvl="0" indent="-285750" algn="l" rtl="0">
              <a:lnSpc>
                <a:spcPct val="109090"/>
              </a:lnSpc>
              <a:spcBef>
                <a:spcPts val="1200"/>
              </a:spcBef>
              <a:spcAft>
                <a:spcPts val="0"/>
              </a:spcAft>
              <a:buSzPts val="900"/>
              <a:buFont typeface="Georgia"/>
              <a:buChar char="●"/>
            </a:pPr>
            <a:r>
              <a:rPr lang="en" sz="900" b="1">
                <a:latin typeface="Georgia"/>
                <a:ea typeface="Georgia"/>
                <a:cs typeface="Georgia"/>
                <a:sym typeface="Georgia"/>
              </a:rPr>
              <a:t>The World Trade Organization estimated that the United States of America imported $1,936 trillion worth of goods in 2010 (WTO, 2010), more than any other single nation in the world, and only $41 billion dollars less than the entire European Union.  Roughly 95% of those goods were transported to the United States on ships.   </a:t>
            </a:r>
            <a:r>
              <a:rPr lang="en" sz="900" b="1" i="1">
                <a:latin typeface="Georgia"/>
                <a:ea typeface="Georgia"/>
                <a:cs typeface="Georgia"/>
                <a:sym typeface="Georgia"/>
              </a:rPr>
              <a:t>- https://www.forbes.com/sites/gcaptain/2011/10/25/the-port-of-new-york-and-new-jersey-a-critical-hub-of-global-commerce/#6aee3687e0f2</a:t>
            </a:r>
            <a:endParaRPr sz="900" b="1" i="1">
              <a:latin typeface="Georgia"/>
              <a:ea typeface="Georgia"/>
              <a:cs typeface="Georgia"/>
              <a:sym typeface="Georgia"/>
            </a:endParaRPr>
          </a:p>
        </p:txBody>
      </p:sp>
      <p:sp>
        <p:nvSpPr>
          <p:cNvPr id="219" name="Google Shape;219;p36"/>
          <p:cNvSpPr txBox="1"/>
          <p:nvPr/>
        </p:nvSpPr>
        <p:spPr>
          <a:xfrm>
            <a:off x="256025" y="1981075"/>
            <a:ext cx="8888100" cy="871800"/>
          </a:xfrm>
          <a:prstGeom prst="rect">
            <a:avLst/>
          </a:prstGeom>
          <a:noFill/>
          <a:ln>
            <a:noFill/>
          </a:ln>
        </p:spPr>
        <p:txBody>
          <a:bodyPr spcFirstLastPara="1" wrap="square" lIns="91425" tIns="91425" rIns="91425" bIns="91425" anchor="t" anchorCtr="0">
            <a:noAutofit/>
          </a:bodyPr>
          <a:lstStyle/>
          <a:p>
            <a:pPr marL="457200" lvl="0" indent="-285750" algn="l" rtl="0">
              <a:lnSpc>
                <a:spcPct val="109090"/>
              </a:lnSpc>
              <a:spcBef>
                <a:spcPts val="1200"/>
              </a:spcBef>
              <a:spcAft>
                <a:spcPts val="0"/>
              </a:spcAft>
              <a:buSzPts val="900"/>
              <a:buFont typeface="Georgia"/>
              <a:buChar char="●"/>
            </a:pPr>
            <a:r>
              <a:rPr lang="en" sz="900" b="1">
                <a:latin typeface="Georgia"/>
                <a:ea typeface="Georgia"/>
                <a:cs typeface="Georgia"/>
                <a:sym typeface="Georgia"/>
              </a:rPr>
              <a:t>The Port of Los Angeles is one of the world’s busiest seaports and leading gateway for international trade in North America. It has ranked as the number one container port in the U.S. since the year 2000. In 2018, the Port of Los Angeles moved a record 9.5 million Twenty-Foot Equivalent Units (TEUs)—the highest container volume ever moved annually by a Western Hemisphere seaport. </a:t>
            </a:r>
            <a:r>
              <a:rPr lang="en" sz="900" b="1" i="1">
                <a:latin typeface="Georgia"/>
                <a:ea typeface="Georgia"/>
                <a:cs typeface="Georgia"/>
                <a:sym typeface="Georgia"/>
              </a:rPr>
              <a:t>- https://www.portoflosangeles.org/business/statistics/facts-and-figures</a:t>
            </a:r>
            <a:endParaRPr sz="900" b="1" i="1">
              <a:latin typeface="Georgia"/>
              <a:ea typeface="Georgia"/>
              <a:cs typeface="Georgia"/>
              <a:sym typeface="Georgia"/>
            </a:endParaRPr>
          </a:p>
        </p:txBody>
      </p:sp>
      <p:sp>
        <p:nvSpPr>
          <p:cNvPr id="220" name="Google Shape;220;p36"/>
          <p:cNvSpPr txBox="1"/>
          <p:nvPr/>
        </p:nvSpPr>
        <p:spPr>
          <a:xfrm>
            <a:off x="256025" y="329200"/>
            <a:ext cx="8787300" cy="4479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000" b="1">
                <a:latin typeface="Georgia"/>
                <a:ea typeface="Georgia"/>
                <a:cs typeface="Georgia"/>
                <a:sym typeface="Georgia"/>
              </a:rPr>
              <a:t>This great city Babylon will be a sea port trading city doing business with the entire world. -Cont’d</a:t>
            </a:r>
            <a:endParaRPr sz="1000" b="1">
              <a:latin typeface="Georgia"/>
              <a:ea typeface="Georgia"/>
              <a:cs typeface="Georgia"/>
              <a:sym typeface="Georgia"/>
            </a:endParaRPr>
          </a:p>
        </p:txBody>
      </p:sp>
      <p:sp>
        <p:nvSpPr>
          <p:cNvPr id="221" name="Google Shape;221;p36"/>
          <p:cNvSpPr txBox="1"/>
          <p:nvPr/>
        </p:nvSpPr>
        <p:spPr>
          <a:xfrm>
            <a:off x="256025" y="3328400"/>
            <a:ext cx="8787300" cy="6144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p:txBody>
      </p:sp>
      <p:sp>
        <p:nvSpPr>
          <p:cNvPr id="222" name="Google Shape;222;p36"/>
          <p:cNvSpPr/>
          <p:nvPr/>
        </p:nvSpPr>
        <p:spPr>
          <a:xfrm>
            <a:off x="871325" y="3065000"/>
            <a:ext cx="75567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r>
              <a:rPr lang="en" sz="900" b="1">
                <a:latin typeface="Georgia"/>
                <a:ea typeface="Georgia"/>
                <a:cs typeface="Georgia"/>
                <a:sym typeface="Georgia"/>
              </a:rPr>
              <a:t>Babylon that great city she shall be great in riches, lasciviousness, and idolatry. She will be a world importer and exporter of commerce; rich in materials and unfortunately in idolatry. </a:t>
            </a:r>
            <a:endParaRPr sz="900" b="1">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p:nvPr/>
        </p:nvSpPr>
        <p:spPr>
          <a:xfrm>
            <a:off x="274325" y="338325"/>
            <a:ext cx="8650200" cy="6144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1000"/>
              </a:spcAft>
              <a:buNone/>
            </a:pPr>
            <a:r>
              <a:rPr lang="en" sz="1800" b="1">
                <a:solidFill>
                  <a:srgbClr val="CC0000"/>
                </a:solidFill>
                <a:latin typeface="Georgia"/>
                <a:ea typeface="Georgia"/>
                <a:cs typeface="Georgia"/>
                <a:sym typeface="Georgia"/>
              </a:rPr>
              <a:t>Exodus 20:3  Thou shalt have no other gods before me.</a:t>
            </a:r>
            <a:endParaRPr sz="1800" b="1">
              <a:solidFill>
                <a:srgbClr val="CC0000"/>
              </a:solidFill>
              <a:latin typeface="Georgia"/>
              <a:ea typeface="Georgia"/>
              <a:cs typeface="Georgia"/>
              <a:sym typeface="Georgia"/>
            </a:endParaRPr>
          </a:p>
        </p:txBody>
      </p:sp>
      <p:sp>
        <p:nvSpPr>
          <p:cNvPr id="228" name="Google Shape;228;p37"/>
          <p:cNvSpPr txBox="1"/>
          <p:nvPr/>
        </p:nvSpPr>
        <p:spPr>
          <a:xfrm>
            <a:off x="535050" y="1682525"/>
            <a:ext cx="8073900" cy="31731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Exodus 20:4  </a:t>
            </a:r>
            <a:r>
              <a:rPr lang="en" sz="1000">
                <a:latin typeface="Georgia"/>
                <a:ea typeface="Georgia"/>
                <a:cs typeface="Georgia"/>
                <a:sym typeface="Georgia"/>
              </a:rPr>
              <a:t>Thou shalt not make unto thee any graven image, or any likeness </a:t>
            </a:r>
            <a:r>
              <a:rPr lang="en" sz="1000" i="1">
                <a:solidFill>
                  <a:srgbClr val="545454"/>
                </a:solidFill>
                <a:latin typeface="Georgia"/>
                <a:ea typeface="Georgia"/>
                <a:cs typeface="Georgia"/>
                <a:sym typeface="Georgia"/>
              </a:rPr>
              <a:t>of any thing</a:t>
            </a:r>
            <a:r>
              <a:rPr lang="en" sz="1000">
                <a:latin typeface="Georgia"/>
                <a:ea typeface="Georgia"/>
                <a:cs typeface="Georgia"/>
                <a:sym typeface="Georgia"/>
              </a:rPr>
              <a:t> that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in heaven above, or that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in the earth beneath, or that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in the water under the earth:</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Deuteronomy 32:16  </a:t>
            </a:r>
            <a:r>
              <a:rPr lang="en" sz="1000">
                <a:latin typeface="Georgia"/>
                <a:ea typeface="Georgia"/>
                <a:cs typeface="Georgia"/>
                <a:sym typeface="Georgia"/>
              </a:rPr>
              <a:t>They provoked him to jealousy with strange </a:t>
            </a:r>
            <a:r>
              <a:rPr lang="en" sz="1000" i="1">
                <a:solidFill>
                  <a:srgbClr val="545454"/>
                </a:solidFill>
                <a:latin typeface="Georgia"/>
                <a:ea typeface="Georgia"/>
                <a:cs typeface="Georgia"/>
                <a:sym typeface="Georgia"/>
              </a:rPr>
              <a:t>gods,</a:t>
            </a:r>
            <a:r>
              <a:rPr lang="en" sz="1000">
                <a:latin typeface="Georgia"/>
                <a:ea typeface="Georgia"/>
                <a:cs typeface="Georgia"/>
                <a:sym typeface="Georgia"/>
              </a:rPr>
              <a:t> with abominations provoked they him to anger.</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It is of interest to note that while America was founded on Judeao-Christian principles there is also a duality in the signs and symbols as displayed in our states capitals and in our nation’s capital. While our land is filled with churches and crosses; our centers of power are filled with pagan gods and goddesses.</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-The Roman Pantheon -- the circular domed rotunda dedicated to all pagan gods -- was suggested by Jefferson, who later shepherded it through several transformations.</a:t>
            </a:r>
            <a:r>
              <a:rPr lang="en" sz="1100" b="1"/>
              <a:t> </a:t>
            </a:r>
            <a:r>
              <a:rPr lang="en" sz="900" b="1" i="1">
                <a:latin typeface="Georgia"/>
                <a:ea typeface="Georgia"/>
                <a:cs typeface="Georgia"/>
                <a:sym typeface="Georgia"/>
              </a:rPr>
              <a:t>- https://www.loc.gov/exhibits/uscapitol/s2.html</a:t>
            </a:r>
            <a:endParaRPr sz="900" b="1" i="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-President Washington laid the cornerstone of the U.S. Capitol in the building's southeast corner on September 18, 1793, with Masonic ceremonies </a:t>
            </a:r>
            <a:r>
              <a:rPr lang="en" sz="900" b="1" i="1">
                <a:latin typeface="Georgia"/>
                <a:ea typeface="Georgia"/>
                <a:cs typeface="Georgia"/>
                <a:sym typeface="Georgia"/>
              </a:rPr>
              <a:t>- </a:t>
            </a:r>
            <a:r>
              <a:rPr lang="en" sz="900" b="1" i="1" u="sng">
                <a:solidFill>
                  <a:schemeClr val="hlink"/>
                </a:solidFill>
                <a:latin typeface="Georgia"/>
                <a:ea typeface="Georgia"/>
                <a:cs typeface="Georgia"/>
                <a:sym typeface="Georgia"/>
                <a:hlinkClick r:id="rId3"/>
              </a:rPr>
              <a:t>https://www.aoc.gov/history-us-capitol-building</a:t>
            </a:r>
            <a:endParaRPr sz="900" b="1" i="1">
              <a:latin typeface="Georgia"/>
              <a:ea typeface="Georgia"/>
              <a:cs typeface="Georgia"/>
              <a:sym typeface="Georgia"/>
            </a:endParaRPr>
          </a:p>
          <a:p>
            <a:pPr marL="0" lvl="0" indent="0" algn="l" rtl="0">
              <a:lnSpc>
                <a:spcPct val="109090"/>
              </a:lnSpc>
              <a:spcBef>
                <a:spcPts val="1200"/>
              </a:spcBef>
              <a:spcAft>
                <a:spcPts val="0"/>
              </a:spcAft>
              <a:buNone/>
            </a:pPr>
            <a:r>
              <a:rPr lang="en" sz="900" b="1" i="1">
                <a:latin typeface="Georgia"/>
                <a:ea typeface="Georgia"/>
                <a:cs typeface="Georgia"/>
                <a:sym typeface="Georgia"/>
              </a:rPr>
              <a:t>-</a:t>
            </a:r>
            <a:r>
              <a:rPr lang="en" sz="1100"/>
              <a:t>“</a:t>
            </a:r>
            <a:r>
              <a:rPr lang="en" sz="900" b="1">
                <a:latin typeface="Georgia"/>
                <a:ea typeface="Georgia"/>
                <a:cs typeface="Georgia"/>
                <a:sym typeface="Georgia"/>
              </a:rPr>
              <a:t>Symbolism is the language of the Mysteries. By symbols men have ever sought to communicate to each other those thoughts which transcend the limitations of language.</a:t>
            </a:r>
            <a:r>
              <a:rPr lang="en" sz="900">
                <a:latin typeface="Georgia"/>
                <a:ea typeface="Georgia"/>
                <a:cs typeface="Georgia"/>
                <a:sym typeface="Georgia"/>
              </a:rPr>
              <a:t>” </a:t>
            </a:r>
            <a:r>
              <a:rPr lang="en" sz="900" i="1">
                <a:latin typeface="Georgia"/>
                <a:ea typeface="Georgia"/>
                <a:cs typeface="Georgia"/>
                <a:sym typeface="Georgia"/>
              </a:rPr>
              <a:t>Manly Hall, 33 degree Scottish Rite Free Mason -</a:t>
            </a:r>
            <a:endParaRPr sz="900" i="1">
              <a:latin typeface="Georgia"/>
              <a:ea typeface="Georgia"/>
              <a:cs typeface="Georgia"/>
              <a:sym typeface="Georgia"/>
            </a:endParaRPr>
          </a:p>
          <a:p>
            <a:pPr marL="0" lvl="0" indent="0" algn="l" rtl="0">
              <a:lnSpc>
                <a:spcPct val="109090"/>
              </a:lnSpc>
              <a:spcBef>
                <a:spcPts val="1200"/>
              </a:spcBef>
              <a:spcAft>
                <a:spcPts val="0"/>
              </a:spcAft>
              <a:buNone/>
            </a:pPr>
            <a:endParaRPr sz="900" b="1" i="1">
              <a:latin typeface="Georgia"/>
              <a:ea typeface="Georgia"/>
              <a:cs typeface="Georgia"/>
              <a:sym typeface="Georgia"/>
            </a:endParaRPr>
          </a:p>
          <a:p>
            <a:pPr marL="0" lvl="0" indent="0" algn="l" rtl="0">
              <a:lnSpc>
                <a:spcPct val="109090"/>
              </a:lnSpc>
              <a:spcBef>
                <a:spcPts val="1200"/>
              </a:spcBef>
              <a:spcAft>
                <a:spcPts val="1000"/>
              </a:spcAft>
              <a:buNone/>
            </a:pPr>
            <a:endParaRPr sz="900" b="1">
              <a:latin typeface="Georgia"/>
              <a:ea typeface="Georgia"/>
              <a:cs typeface="Georgia"/>
              <a:sym typeface="Georgia"/>
            </a:endParaRPr>
          </a:p>
        </p:txBody>
      </p:sp>
      <p:sp>
        <p:nvSpPr>
          <p:cNvPr id="229" name="Google Shape;229;p37"/>
          <p:cNvSpPr txBox="1"/>
          <p:nvPr/>
        </p:nvSpPr>
        <p:spPr>
          <a:xfrm>
            <a:off x="388625" y="1010413"/>
            <a:ext cx="8421600" cy="6144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900" b="1">
                <a:latin typeface="Georgia"/>
                <a:ea typeface="Georgia"/>
                <a:cs typeface="Georgia"/>
                <a:sym typeface="Georgia"/>
              </a:rPr>
              <a:t>T</a:t>
            </a:r>
            <a:r>
              <a:rPr lang="en" sz="1000" b="1">
                <a:latin typeface="Georgia"/>
                <a:ea typeface="Georgia"/>
                <a:cs typeface="Georgia"/>
                <a:sym typeface="Georgia"/>
              </a:rPr>
              <a:t>here are also signs in America that are disturbing for a Christian nation and we know that our LORD hates idolatry and will share His glory with no one.</a:t>
            </a:r>
            <a:endParaRPr sz="1000" b="1">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p:nvPr/>
        </p:nvSpPr>
        <p:spPr>
          <a:xfrm>
            <a:off x="155450" y="144500"/>
            <a:ext cx="8732400" cy="36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ato"/>
                <a:ea typeface="Lato"/>
                <a:cs typeface="Lato"/>
                <a:sym typeface="Lato"/>
              </a:rPr>
              <a:t>What Is A Obelisk?</a:t>
            </a:r>
            <a:endParaRPr b="1">
              <a:latin typeface="Lato"/>
              <a:ea typeface="Lato"/>
              <a:cs typeface="Lato"/>
              <a:sym typeface="Lato"/>
            </a:endParaRPr>
          </a:p>
        </p:txBody>
      </p:sp>
      <p:sp>
        <p:nvSpPr>
          <p:cNvPr id="235" name="Google Shape;235;p38"/>
          <p:cNvSpPr txBox="1"/>
          <p:nvPr/>
        </p:nvSpPr>
        <p:spPr>
          <a:xfrm>
            <a:off x="155450" y="1316725"/>
            <a:ext cx="87324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36" name="Google Shape;236;p38"/>
          <p:cNvSpPr txBox="1"/>
          <p:nvPr/>
        </p:nvSpPr>
        <p:spPr>
          <a:xfrm>
            <a:off x="237750" y="512000"/>
            <a:ext cx="8650200" cy="4498800"/>
          </a:xfrm>
          <a:prstGeom prst="rect">
            <a:avLst/>
          </a:prstGeom>
          <a:noFill/>
          <a:ln>
            <a:noFill/>
          </a:ln>
        </p:spPr>
        <p:txBody>
          <a:bodyPr spcFirstLastPara="1" wrap="square" lIns="91425" tIns="91425" rIns="91425" bIns="91425" anchor="t" anchorCtr="0">
            <a:noAutofit/>
          </a:bodyPr>
          <a:lstStyle/>
          <a:p>
            <a:pPr marL="0" marR="152400" lvl="0" indent="0" algn="l" rtl="0">
              <a:lnSpc>
                <a:spcPct val="115000"/>
              </a:lnSpc>
              <a:spcBef>
                <a:spcPts val="0"/>
              </a:spcBef>
              <a:spcAft>
                <a:spcPts val="0"/>
              </a:spcAft>
              <a:buNone/>
            </a:pPr>
            <a:r>
              <a:rPr lang="en" sz="1200">
                <a:solidFill>
                  <a:srgbClr val="202124"/>
                </a:solidFill>
              </a:rPr>
              <a:t>The monolithic </a:t>
            </a:r>
            <a:r>
              <a:rPr lang="en" sz="1200" b="1">
                <a:solidFill>
                  <a:srgbClr val="202124"/>
                </a:solidFill>
              </a:rPr>
              <a:t>obelisk</a:t>
            </a:r>
            <a:r>
              <a:rPr lang="en" sz="1200">
                <a:solidFill>
                  <a:srgbClr val="202124"/>
                </a:solidFill>
              </a:rPr>
              <a:t> was </a:t>
            </a:r>
            <a:r>
              <a:rPr lang="en" sz="1200" b="1">
                <a:solidFill>
                  <a:srgbClr val="202124"/>
                </a:solidFill>
              </a:rPr>
              <a:t>invented</a:t>
            </a:r>
            <a:r>
              <a:rPr lang="en" sz="1200">
                <a:solidFill>
                  <a:srgbClr val="202124"/>
                </a:solidFill>
              </a:rPr>
              <a:t> by the kings of the fifth dynasty (2465-2323 BCE) in reverence to the sun god, Re. They often had kingly connotations, representing a connection between the spirit (ka) of the king, and the sun god. -</a:t>
            </a:r>
            <a:r>
              <a:rPr lang="en" sz="1100" u="sng">
                <a:solidFill>
                  <a:schemeClr val="hlink"/>
                </a:solidFill>
                <a:hlinkClick r:id="rId3"/>
              </a:rPr>
              <a:t>F</a:t>
            </a:r>
            <a:r>
              <a:rPr lang="en" sz="900" i="1" u="sng">
                <a:solidFill>
                  <a:schemeClr val="hlink"/>
                </a:solidFill>
                <a:hlinkClick r:id="rId3"/>
              </a:rPr>
              <a:t>irst Life: The Obelisks in Egypt · The Obelisks of Ancient Rome ...omeka.wellesley.edu › piranesi-rome › exhibits › show</a:t>
            </a:r>
            <a:endParaRPr sz="900" i="1"/>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                                                                                           </a:t>
            </a:r>
            <a:r>
              <a:rPr lang="en" sz="1100" b="1"/>
              <a:t>Luxor, Egypt</a:t>
            </a:r>
            <a:endParaRPr sz="1100" b="1"/>
          </a:p>
          <a:p>
            <a:pPr marL="0" lvl="0" indent="0" algn="l" rtl="0">
              <a:spcBef>
                <a:spcPts val="0"/>
              </a:spcBef>
              <a:spcAft>
                <a:spcPts val="0"/>
              </a:spcAft>
              <a:buNone/>
            </a:pPr>
            <a:endParaRPr sz="1100"/>
          </a:p>
          <a:p>
            <a:pPr marL="0" lvl="0" indent="0" algn="l" rtl="0">
              <a:spcBef>
                <a:spcPts val="0"/>
              </a:spcBef>
              <a:spcAft>
                <a:spcPts val="0"/>
              </a:spcAft>
              <a:buNone/>
            </a:pPr>
            <a:r>
              <a:rPr lang="en" sz="1100"/>
              <a:t>The spirit of the </a:t>
            </a:r>
            <a:r>
              <a:rPr lang="en" sz="1100" b="1"/>
              <a:t>sun god</a:t>
            </a:r>
            <a:r>
              <a:rPr lang="en" sz="1100"/>
              <a:t> was supposed to enter the stones at certain periods, and on these occasions human sacrifices were offered to it. The victims were probably prisoners of war who had been captured alive, and foreigners, and when these failed the priests must have drawn upon the native population. - </a:t>
            </a:r>
            <a:r>
              <a:rPr lang="en" sz="1100" i="1"/>
              <a:t>https://www.christian-restoration.com/fmasonry/obelisks.htm</a:t>
            </a:r>
            <a:endParaRPr i="1">
              <a:latin typeface="Lato"/>
              <a:ea typeface="Lato"/>
              <a:cs typeface="Lato"/>
              <a:sym typeface="Lato"/>
            </a:endParaRPr>
          </a:p>
        </p:txBody>
      </p:sp>
      <p:pic>
        <p:nvPicPr>
          <p:cNvPr id="237" name="Google Shape;237;p38"/>
          <p:cNvPicPr preferRelativeResize="0"/>
          <p:nvPr/>
        </p:nvPicPr>
        <p:blipFill>
          <a:blip r:embed="rId4">
            <a:alphaModFix/>
          </a:blip>
          <a:stretch>
            <a:fillRect/>
          </a:stretch>
        </p:blipFill>
        <p:spPr>
          <a:xfrm>
            <a:off x="3081475" y="1194550"/>
            <a:ext cx="2880350" cy="275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9"/>
          <p:cNvPicPr preferRelativeResize="0"/>
          <p:nvPr/>
        </p:nvPicPr>
        <p:blipFill>
          <a:blip r:embed="rId3">
            <a:alphaModFix/>
          </a:blip>
          <a:stretch>
            <a:fillRect/>
          </a:stretch>
        </p:blipFill>
        <p:spPr>
          <a:xfrm>
            <a:off x="109725" y="566925"/>
            <a:ext cx="4770101" cy="2982700"/>
          </a:xfrm>
          <a:prstGeom prst="rect">
            <a:avLst/>
          </a:prstGeom>
          <a:noFill/>
          <a:ln>
            <a:noFill/>
          </a:ln>
        </p:spPr>
      </p:pic>
      <p:sp>
        <p:nvSpPr>
          <p:cNvPr id="243" name="Google Shape;243;p39"/>
          <p:cNvSpPr txBox="1"/>
          <p:nvPr/>
        </p:nvSpPr>
        <p:spPr>
          <a:xfrm>
            <a:off x="4221500" y="2935225"/>
            <a:ext cx="47700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44" name="Google Shape;244;p39"/>
          <p:cNvSpPr txBox="1"/>
          <p:nvPr/>
        </p:nvSpPr>
        <p:spPr>
          <a:xfrm>
            <a:off x="256025" y="3429000"/>
            <a:ext cx="8641200" cy="130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800" b="1">
                <a:latin typeface="Georgia"/>
                <a:ea typeface="Georgia"/>
                <a:cs typeface="Georgia"/>
                <a:sym typeface="Georgia"/>
              </a:rPr>
              <a:t>The Obelisk from Egypt was brought to Rome by Emperor Caligula in 37 AD. It originally stood in his circus on a spot to the south of the basilica, close to the present Sacristy.</a:t>
            </a:r>
            <a:endParaRPr sz="800" b="1">
              <a:latin typeface="Georgia"/>
              <a:ea typeface="Georgia"/>
              <a:cs typeface="Georgia"/>
              <a:sym typeface="Georgia"/>
            </a:endParaRPr>
          </a:p>
          <a:p>
            <a:pPr marL="0" lvl="0" indent="0" algn="l" rtl="0">
              <a:lnSpc>
                <a:spcPct val="115000"/>
              </a:lnSpc>
              <a:spcBef>
                <a:spcPts val="1200"/>
              </a:spcBef>
              <a:spcAft>
                <a:spcPts val="0"/>
              </a:spcAft>
              <a:buNone/>
            </a:pPr>
            <a:r>
              <a:rPr lang="en" sz="800" b="1">
                <a:latin typeface="Georgia"/>
                <a:ea typeface="Georgia"/>
                <a:cs typeface="Georgia"/>
                <a:sym typeface="Georgia"/>
              </a:rPr>
              <a:t>Sixtus V had Domenico Fontana move it in 1586 to the center of St. Peter's Square</a:t>
            </a:r>
            <a:endParaRPr sz="800" b="1">
              <a:latin typeface="Georgia"/>
              <a:ea typeface="Georgia"/>
              <a:cs typeface="Georgia"/>
              <a:sym typeface="Georgia"/>
            </a:endParaRPr>
          </a:p>
          <a:p>
            <a:pPr marL="0" lvl="0" indent="0" algn="l" rtl="0">
              <a:lnSpc>
                <a:spcPct val="115000"/>
              </a:lnSpc>
              <a:spcBef>
                <a:spcPts val="1200"/>
              </a:spcBef>
              <a:spcAft>
                <a:spcPts val="1200"/>
              </a:spcAft>
              <a:buNone/>
            </a:pPr>
            <a:r>
              <a:rPr lang="en" sz="800" b="1">
                <a:latin typeface="Georgia"/>
                <a:ea typeface="Georgia"/>
                <a:cs typeface="Georgia"/>
                <a:sym typeface="Georgia"/>
              </a:rPr>
              <a:t>It is also a sun dial, its shadows mark noon over the signs of the zodiac in the white marble disks in the paving of the square. The obelisk rests upon four couchant lions, each with two bodies whose tails intertwine. - </a:t>
            </a:r>
            <a:r>
              <a:rPr lang="en" sz="800" i="1">
                <a:latin typeface="Georgia"/>
                <a:ea typeface="Georgia"/>
                <a:cs typeface="Georgia"/>
                <a:sym typeface="Georgia"/>
              </a:rPr>
              <a:t>http://stpetersbasilica.info/Exterior/Obelisk/Obelisk.htm</a:t>
            </a:r>
            <a:endParaRPr sz="800" i="1">
              <a:latin typeface="Georgia"/>
              <a:ea typeface="Georgia"/>
              <a:cs typeface="Georgia"/>
              <a:sym typeface="Georgia"/>
            </a:endParaRPr>
          </a:p>
        </p:txBody>
      </p:sp>
      <p:sp>
        <p:nvSpPr>
          <p:cNvPr id="245" name="Google Shape;245;p39"/>
          <p:cNvSpPr txBox="1"/>
          <p:nvPr/>
        </p:nvSpPr>
        <p:spPr>
          <a:xfrm>
            <a:off x="329175" y="159775"/>
            <a:ext cx="82752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Lato"/>
                <a:ea typeface="Lato"/>
                <a:cs typeface="Lato"/>
                <a:sym typeface="Lato"/>
              </a:rPr>
              <a:t>                                         The Vatican, Rome                                                                                     Epstein Island</a:t>
            </a:r>
            <a:endParaRPr b="1">
              <a:latin typeface="Lato"/>
              <a:ea typeface="Lato"/>
              <a:cs typeface="Lato"/>
              <a:sym typeface="Lato"/>
            </a:endParaRPr>
          </a:p>
        </p:txBody>
      </p:sp>
      <p:pic>
        <p:nvPicPr>
          <p:cNvPr id="246" name="Google Shape;246;p39"/>
          <p:cNvPicPr preferRelativeResize="0"/>
          <p:nvPr/>
        </p:nvPicPr>
        <p:blipFill>
          <a:blip r:embed="rId4">
            <a:alphaModFix/>
          </a:blip>
          <a:stretch>
            <a:fillRect/>
          </a:stretch>
        </p:blipFill>
        <p:spPr>
          <a:xfrm>
            <a:off x="4969375" y="676650"/>
            <a:ext cx="3635000" cy="2872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0"/>
          <p:cNvPicPr preferRelativeResize="0"/>
          <p:nvPr/>
        </p:nvPicPr>
        <p:blipFill>
          <a:blip r:embed="rId3">
            <a:alphaModFix/>
          </a:blip>
          <a:stretch>
            <a:fillRect/>
          </a:stretch>
        </p:blipFill>
        <p:spPr>
          <a:xfrm>
            <a:off x="1773900" y="237775"/>
            <a:ext cx="4770101" cy="2982700"/>
          </a:xfrm>
          <a:prstGeom prst="rect">
            <a:avLst/>
          </a:prstGeom>
          <a:noFill/>
          <a:ln>
            <a:noFill/>
          </a:ln>
        </p:spPr>
      </p:pic>
      <p:sp>
        <p:nvSpPr>
          <p:cNvPr id="252" name="Google Shape;252;p40"/>
          <p:cNvSpPr txBox="1"/>
          <p:nvPr/>
        </p:nvSpPr>
        <p:spPr>
          <a:xfrm>
            <a:off x="419000" y="3438125"/>
            <a:ext cx="7479900" cy="85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Georgia"/>
                <a:ea typeface="Georgia"/>
                <a:cs typeface="Georgia"/>
                <a:sym typeface="Georgia"/>
              </a:rPr>
              <a:t>The emperor Caligula brought a great stone obelisk from Egypt to the Circus Nero in Rome. It was a 327-ton monolith, 83 feet long. 1500 years later, in 1586, it lay half-buried in dirt, not far from the Vatican. A few years before, Pope Sixtus V had told the young architect Domenico Fontana: \ "Too many Christians have been martyred in the shadow of that stone. St. Peter himself died there." Now Sixtus ordered the obelisk moved to the Piazza where St. Peter's Basilica was going up.</a:t>
            </a:r>
            <a:endParaRPr sz="800" b="1">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1"/>
          <p:cNvPicPr preferRelativeResize="0"/>
          <p:nvPr/>
        </p:nvPicPr>
        <p:blipFill>
          <a:blip r:embed="rId3">
            <a:alphaModFix/>
          </a:blip>
          <a:stretch>
            <a:fillRect/>
          </a:stretch>
        </p:blipFill>
        <p:spPr>
          <a:xfrm>
            <a:off x="939212" y="467163"/>
            <a:ext cx="6113425" cy="4209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p:nvPr/>
        </p:nvSpPr>
        <p:spPr>
          <a:xfrm>
            <a:off x="365775" y="758950"/>
            <a:ext cx="7315200" cy="3000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endParaRPr sz="1800" b="1">
              <a:latin typeface="Georgia"/>
              <a:ea typeface="Georgia"/>
              <a:cs typeface="Georgia"/>
              <a:sym typeface="Georgia"/>
            </a:endParaRPr>
          </a:p>
          <a:p>
            <a:pPr marL="0" lvl="0" indent="0" algn="l" rtl="0">
              <a:lnSpc>
                <a:spcPct val="109090"/>
              </a:lnSpc>
              <a:spcBef>
                <a:spcPts val="1200"/>
              </a:spcBef>
              <a:spcAft>
                <a:spcPts val="0"/>
              </a:spcAft>
              <a:buNone/>
            </a:pPr>
            <a:r>
              <a:rPr lang="en" sz="1800" b="1">
                <a:latin typeface="Georgia"/>
                <a:ea typeface="Georgia"/>
                <a:cs typeface="Georgia"/>
                <a:sym typeface="Georgia"/>
              </a:rPr>
              <a:t>↣Approximately 27% of the Bible is Prophecy.</a:t>
            </a:r>
            <a:endParaRPr sz="1800" b="1">
              <a:latin typeface="Georgia"/>
              <a:ea typeface="Georgia"/>
              <a:cs typeface="Georgia"/>
              <a:sym typeface="Georgia"/>
            </a:endParaRPr>
          </a:p>
          <a:p>
            <a:pPr marL="0" lvl="0" indent="0" algn="l" rtl="0">
              <a:lnSpc>
                <a:spcPct val="109090"/>
              </a:lnSpc>
              <a:spcBef>
                <a:spcPts val="1200"/>
              </a:spcBef>
              <a:spcAft>
                <a:spcPts val="0"/>
              </a:spcAft>
              <a:buNone/>
            </a:pPr>
            <a:r>
              <a:rPr lang="en" sz="1800" b="1">
                <a:latin typeface="Georgia"/>
                <a:ea typeface="Georgia"/>
                <a:cs typeface="Georgia"/>
                <a:sym typeface="Georgia"/>
              </a:rPr>
              <a:t>↣It is profitable.</a:t>
            </a:r>
            <a:r>
              <a:rPr lang="en" sz="1800" b="1">
                <a:solidFill>
                  <a:srgbClr val="C00000"/>
                </a:solidFill>
                <a:latin typeface="Georgia"/>
                <a:ea typeface="Georgia"/>
                <a:cs typeface="Georgia"/>
                <a:sym typeface="Georgia"/>
              </a:rPr>
              <a:t> </a:t>
            </a:r>
            <a:r>
              <a:rPr lang="en" sz="1000" b="1">
                <a:latin typeface="Georgia"/>
                <a:ea typeface="Georgia"/>
                <a:cs typeface="Georgia"/>
                <a:sym typeface="Georgia"/>
              </a:rPr>
              <a:t>2Timothy 3:16</a:t>
            </a:r>
            <a:r>
              <a:rPr lang="en" sz="1000">
                <a:latin typeface="Georgia"/>
                <a:ea typeface="Georgia"/>
                <a:cs typeface="Georgia"/>
                <a:sym typeface="Georgia"/>
              </a:rPr>
              <a:t>  All scripture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given by inspiration of God, and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profitable for doctrine, for reproof, for correction, for instruction in righteousness: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800" b="1">
                <a:latin typeface="Georgia"/>
                <a:ea typeface="Georgia"/>
                <a:cs typeface="Georgia"/>
                <a:sym typeface="Georgia"/>
              </a:rPr>
              <a:t>↣It is the Glory of God and an Honor to those that search out the hidden things.</a:t>
            </a:r>
            <a:r>
              <a:rPr lang="en" sz="1800" b="1">
                <a:solidFill>
                  <a:srgbClr val="C00000"/>
                </a:solidFill>
                <a:latin typeface="Georgia"/>
                <a:ea typeface="Georgia"/>
                <a:cs typeface="Georgia"/>
                <a:sym typeface="Georgia"/>
              </a:rPr>
              <a:t> </a:t>
            </a:r>
            <a:r>
              <a:rPr lang="en" sz="1000" b="1">
                <a:latin typeface="Georgia"/>
                <a:ea typeface="Georgia"/>
                <a:cs typeface="Georgia"/>
                <a:sym typeface="Georgia"/>
              </a:rPr>
              <a:t>Proverbs 25:2</a:t>
            </a:r>
            <a:r>
              <a:rPr lang="en" sz="1000">
                <a:latin typeface="Georgia"/>
                <a:ea typeface="Georgia"/>
                <a:cs typeface="Georgia"/>
                <a:sym typeface="Georgia"/>
              </a:rPr>
              <a:t>  </a:t>
            </a:r>
            <a:r>
              <a:rPr lang="en" sz="1000" i="1">
                <a:solidFill>
                  <a:srgbClr val="545454"/>
                </a:solidFill>
                <a:latin typeface="Georgia"/>
                <a:ea typeface="Georgia"/>
                <a:cs typeface="Georgia"/>
                <a:sym typeface="Georgia"/>
              </a:rPr>
              <a:t>It is</a:t>
            </a:r>
            <a:r>
              <a:rPr lang="en" sz="1000">
                <a:latin typeface="Georgia"/>
                <a:ea typeface="Georgia"/>
                <a:cs typeface="Georgia"/>
                <a:sym typeface="Georgia"/>
              </a:rPr>
              <a:t> the glory of God to conceal a thing: but the honour of kings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to search out a matter. </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1800" b="1">
              <a:latin typeface="Georgia"/>
              <a:ea typeface="Georgia"/>
              <a:cs typeface="Georgia"/>
              <a:sym typeface="Georgia"/>
            </a:endParaRPr>
          </a:p>
          <a:p>
            <a:pPr marL="0" lvl="0" indent="0" algn="l" rtl="0">
              <a:lnSpc>
                <a:spcPct val="109090"/>
              </a:lnSpc>
              <a:spcBef>
                <a:spcPts val="1200"/>
              </a:spcBef>
              <a:spcAft>
                <a:spcPts val="0"/>
              </a:spcAft>
              <a:buNone/>
            </a:pPr>
            <a:endParaRPr sz="1700">
              <a:latin typeface="Georgia"/>
              <a:ea typeface="Georgia"/>
              <a:cs typeface="Georgia"/>
              <a:sym typeface="Georgia"/>
            </a:endParaRPr>
          </a:p>
        </p:txBody>
      </p:sp>
      <p:sp>
        <p:nvSpPr>
          <p:cNvPr id="98" name="Google Shape;98;p15"/>
          <p:cNvSpPr txBox="1"/>
          <p:nvPr/>
        </p:nvSpPr>
        <p:spPr>
          <a:xfrm>
            <a:off x="2440650" y="303425"/>
            <a:ext cx="4262700" cy="49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100">
                <a:solidFill>
                  <a:srgbClr val="CC0000"/>
                </a:solidFill>
                <a:latin typeface="Impact"/>
                <a:ea typeface="Impact"/>
                <a:cs typeface="Impact"/>
                <a:sym typeface="Impact"/>
              </a:rPr>
              <a:t>WHY STUDY PROPHECY?</a:t>
            </a:r>
            <a:endParaRPr sz="3100">
              <a:solidFill>
                <a:srgbClr val="CC0000"/>
              </a:solidFill>
              <a:latin typeface="Impact"/>
              <a:ea typeface="Impact"/>
              <a:cs typeface="Impact"/>
              <a:sym typeface="Impact"/>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2"/>
          <p:cNvPicPr preferRelativeResize="0"/>
          <p:nvPr/>
        </p:nvPicPr>
        <p:blipFill>
          <a:blip r:embed="rId3">
            <a:alphaModFix/>
          </a:blip>
          <a:stretch>
            <a:fillRect/>
          </a:stretch>
        </p:blipFill>
        <p:spPr>
          <a:xfrm>
            <a:off x="2311913" y="228600"/>
            <a:ext cx="4520175" cy="3447275"/>
          </a:xfrm>
          <a:prstGeom prst="rect">
            <a:avLst/>
          </a:prstGeom>
          <a:noFill/>
          <a:ln>
            <a:noFill/>
          </a:ln>
        </p:spPr>
      </p:pic>
      <p:sp>
        <p:nvSpPr>
          <p:cNvPr id="263" name="Google Shape;263;p42"/>
          <p:cNvSpPr txBox="1"/>
          <p:nvPr/>
        </p:nvSpPr>
        <p:spPr>
          <a:xfrm>
            <a:off x="1938613" y="3675875"/>
            <a:ext cx="5266800" cy="74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26323E"/>
                </a:solidFill>
                <a:latin typeface="Times New Roman"/>
                <a:ea typeface="Times New Roman"/>
                <a:cs typeface="Times New Roman"/>
                <a:sym typeface="Times New Roman"/>
              </a:rPr>
              <a:t>Place de la Concorde in Paris,</a:t>
            </a:r>
            <a:endParaRPr sz="1000" b="1">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p>
            <a:pPr marL="0" lvl="0" indent="0" algn="r" rtl="0">
              <a:spcBef>
                <a:spcPts val="0"/>
              </a:spcBef>
              <a:spcAft>
                <a:spcPts val="0"/>
              </a:spcAft>
              <a:buNone/>
            </a:pPr>
            <a:r>
              <a:rPr lang="en" sz="800" i="1">
                <a:latin typeface="Georgia"/>
                <a:ea typeface="Georgia"/>
                <a:cs typeface="Georgia"/>
                <a:sym typeface="Georgia"/>
              </a:rPr>
              <a:t>Cristian Bortes from Cluj-Napoca, Romania</a:t>
            </a:r>
            <a:r>
              <a:rPr lang="en" sz="1000" i="1">
                <a:latin typeface="Georgia"/>
                <a:ea typeface="Georgia"/>
                <a:cs typeface="Georgia"/>
                <a:sym typeface="Georgia"/>
              </a:rPr>
              <a:t> -</a:t>
            </a:r>
            <a:endParaRPr sz="1000" i="1">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p:nvPr/>
        </p:nvSpPr>
        <p:spPr>
          <a:xfrm>
            <a:off x="73150" y="4380000"/>
            <a:ext cx="8961000" cy="5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Georgia"/>
                <a:ea typeface="Georgia"/>
                <a:cs typeface="Georgia"/>
                <a:sym typeface="Georgia"/>
              </a:rPr>
              <a:t>Cleopatara’s Needle, London</a:t>
            </a:r>
            <a:endParaRPr sz="900" b="1">
              <a:latin typeface="Georgia"/>
              <a:ea typeface="Georgia"/>
              <a:cs typeface="Georgia"/>
              <a:sym typeface="Georgia"/>
            </a:endParaRPr>
          </a:p>
          <a:p>
            <a:pPr marL="0" lvl="0" indent="0" algn="ctr" rtl="0">
              <a:spcBef>
                <a:spcPts val="0"/>
              </a:spcBef>
              <a:spcAft>
                <a:spcPts val="0"/>
              </a:spcAft>
              <a:buNone/>
            </a:pPr>
            <a:endParaRPr sz="900">
              <a:solidFill>
                <a:srgbClr val="202122"/>
              </a:solidFill>
              <a:highlight>
                <a:srgbClr val="FFFFFF"/>
              </a:highlight>
              <a:latin typeface="Georgia"/>
              <a:ea typeface="Georgia"/>
              <a:cs typeface="Georgia"/>
              <a:sym typeface="Georgia"/>
            </a:endParaRPr>
          </a:p>
          <a:p>
            <a:pPr marL="0" lvl="0" indent="0" algn="l" rtl="0">
              <a:spcBef>
                <a:spcPts val="0"/>
              </a:spcBef>
              <a:spcAft>
                <a:spcPts val="0"/>
              </a:spcAft>
              <a:buNone/>
            </a:pPr>
            <a:r>
              <a:rPr lang="en" sz="900">
                <a:latin typeface="Georgia"/>
                <a:ea typeface="Georgia"/>
                <a:cs typeface="Georgia"/>
                <a:sym typeface="Georgia"/>
              </a:rPr>
              <a:t>C</a:t>
            </a:r>
            <a:r>
              <a:rPr lang="en" sz="900" b="1">
                <a:latin typeface="Georgia"/>
                <a:ea typeface="Georgia"/>
                <a:cs typeface="Georgia"/>
                <a:sym typeface="Georgia"/>
              </a:rPr>
              <a:t>leopatara’s Needle is flanked by two faux-Egyptian sphinxes , designed by the English architect George John Velliamy. The sphinxes are cast in bronze and bear hieroglyphic inscriptions that say netjer nefer men-kheper-re di ankh, which translates as "the good god, Thuthmosis III given life". </a:t>
            </a: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            </a:t>
            </a:r>
            <a:endParaRPr sz="900" b="1">
              <a:latin typeface="Georgia"/>
              <a:ea typeface="Georgia"/>
              <a:cs typeface="Georgia"/>
              <a:sym typeface="Georgia"/>
            </a:endParaRPr>
          </a:p>
        </p:txBody>
      </p:sp>
      <p:pic>
        <p:nvPicPr>
          <p:cNvPr id="269" name="Google Shape;269;p43"/>
          <p:cNvPicPr preferRelativeResize="0"/>
          <p:nvPr/>
        </p:nvPicPr>
        <p:blipFill>
          <a:blip r:embed="rId3">
            <a:alphaModFix/>
          </a:blip>
          <a:stretch>
            <a:fillRect/>
          </a:stretch>
        </p:blipFill>
        <p:spPr>
          <a:xfrm>
            <a:off x="1979625" y="202500"/>
            <a:ext cx="5148048" cy="42415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4"/>
          <p:cNvPicPr preferRelativeResize="0"/>
          <p:nvPr/>
        </p:nvPicPr>
        <p:blipFill>
          <a:blip r:embed="rId3">
            <a:alphaModFix/>
          </a:blip>
          <a:stretch>
            <a:fillRect/>
          </a:stretch>
        </p:blipFill>
        <p:spPr>
          <a:xfrm>
            <a:off x="2409438" y="173725"/>
            <a:ext cx="4325125" cy="3566175"/>
          </a:xfrm>
          <a:prstGeom prst="rect">
            <a:avLst/>
          </a:prstGeom>
          <a:noFill/>
          <a:ln>
            <a:noFill/>
          </a:ln>
        </p:spPr>
      </p:pic>
      <p:sp>
        <p:nvSpPr>
          <p:cNvPr id="275" name="Google Shape;275;p44"/>
          <p:cNvSpPr txBox="1"/>
          <p:nvPr/>
        </p:nvSpPr>
        <p:spPr>
          <a:xfrm>
            <a:off x="123450" y="3849625"/>
            <a:ext cx="88971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Georgia"/>
                <a:ea typeface="Georgia"/>
                <a:cs typeface="Georgia"/>
                <a:sym typeface="Georgia"/>
              </a:rPr>
              <a:t>Cleopatara’s Needle - Central Park, NY</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The Obelisk (Greek for "pointed instrument") was created roughly 3,500 years ago in Egypt. To celebrate Pharaoh Thutmose III's 30th year of reign, stonecutters carved two obelisks out of granite and installed them outside of the Temple of the Sun in the ancient Egyptian city of Heliopolis.</a:t>
            </a:r>
            <a:endParaRPr sz="900" b="1">
              <a:latin typeface="Georgia"/>
              <a:ea typeface="Georgia"/>
              <a:cs typeface="Georgia"/>
              <a:sym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45"/>
          <p:cNvPicPr preferRelativeResize="0"/>
          <p:nvPr/>
        </p:nvPicPr>
        <p:blipFill>
          <a:blip r:embed="rId3">
            <a:alphaModFix/>
          </a:blip>
          <a:stretch>
            <a:fillRect/>
          </a:stretch>
        </p:blipFill>
        <p:spPr>
          <a:xfrm>
            <a:off x="161550" y="106700"/>
            <a:ext cx="4831101" cy="4273274"/>
          </a:xfrm>
          <a:prstGeom prst="rect">
            <a:avLst/>
          </a:prstGeom>
          <a:noFill/>
          <a:ln>
            <a:noFill/>
          </a:ln>
        </p:spPr>
      </p:pic>
      <p:sp>
        <p:nvSpPr>
          <p:cNvPr id="281" name="Google Shape;281;p45"/>
          <p:cNvSpPr txBox="1"/>
          <p:nvPr/>
        </p:nvSpPr>
        <p:spPr>
          <a:xfrm>
            <a:off x="161550" y="4443900"/>
            <a:ext cx="4831200" cy="6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Georgia"/>
                <a:ea typeface="Georgia"/>
                <a:cs typeface="Georgia"/>
                <a:sym typeface="Georgia"/>
              </a:rPr>
              <a:t>Kali projected on Empire State Building, 2015, United States</a:t>
            </a:r>
            <a:endParaRPr sz="900" b="1">
              <a:latin typeface="Georgia"/>
              <a:ea typeface="Georgia"/>
              <a:cs typeface="Georgia"/>
              <a:sym typeface="Georgia"/>
            </a:endParaRPr>
          </a:p>
          <a:p>
            <a:pPr marL="0" lvl="0" indent="0" algn="l" rtl="0">
              <a:spcBef>
                <a:spcPts val="0"/>
              </a:spcBef>
              <a:spcAft>
                <a:spcPts val="0"/>
              </a:spcAft>
              <a:buNone/>
            </a:pPr>
            <a:r>
              <a:rPr lang="en" sz="900" i="1">
                <a:latin typeface="Georgia"/>
                <a:ea typeface="Georgia"/>
                <a:cs typeface="Georgia"/>
                <a:sym typeface="Georgia"/>
              </a:rPr>
              <a:t>https://timesofindia.indiatimes.com/world/us/Goddess-Kali-projected-on-New-Yorks-Empire-State-Building/articleshow/48420733.cms</a:t>
            </a:r>
            <a:endParaRPr sz="900" i="1">
              <a:latin typeface="Georgia"/>
              <a:ea typeface="Georgia"/>
              <a:cs typeface="Georgia"/>
              <a:sym typeface="Georgia"/>
            </a:endParaRPr>
          </a:p>
        </p:txBody>
      </p:sp>
      <p:sp>
        <p:nvSpPr>
          <p:cNvPr id="282" name="Google Shape;282;p45"/>
          <p:cNvSpPr txBox="1"/>
          <p:nvPr/>
        </p:nvSpPr>
        <p:spPr>
          <a:xfrm>
            <a:off x="5111500" y="170600"/>
            <a:ext cx="3968400" cy="45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Georgia"/>
                <a:ea typeface="Georgia"/>
                <a:cs typeface="Georgia"/>
                <a:sym typeface="Georgia"/>
              </a:rPr>
              <a:t>The Goddess Kali</a:t>
            </a:r>
            <a:endParaRPr sz="900" b="1">
              <a:latin typeface="Georgia"/>
              <a:ea typeface="Georgia"/>
              <a:cs typeface="Georgia"/>
              <a:sym typeface="Georgia"/>
            </a:endParaRPr>
          </a:p>
          <a:p>
            <a:pPr marL="0" lvl="0" indent="0" algn="l" rtl="0">
              <a:spcBef>
                <a:spcPts val="0"/>
              </a:spcBef>
              <a:spcAft>
                <a:spcPts val="0"/>
              </a:spcAft>
              <a:buNone/>
            </a:pPr>
            <a:endParaRPr sz="900">
              <a:latin typeface="Georgia"/>
              <a:ea typeface="Georgia"/>
              <a:cs typeface="Georgia"/>
              <a:sym typeface="Georgia"/>
            </a:endParaRPr>
          </a:p>
          <a:p>
            <a:pPr marL="0" lvl="0" indent="0" algn="ctr" rtl="0">
              <a:spcBef>
                <a:spcPts val="0"/>
              </a:spcBef>
              <a:spcAft>
                <a:spcPts val="0"/>
              </a:spcAft>
              <a:buNone/>
            </a:pPr>
            <a:r>
              <a:rPr lang="en" sz="900" b="1">
                <a:latin typeface="Georgia"/>
                <a:ea typeface="Georgia"/>
                <a:cs typeface="Georgia"/>
                <a:sym typeface="Georgia"/>
              </a:rPr>
              <a:t>Goddess of Time, Creation, Destruction and Power</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Artists Andrew Jones designed the portrait of the goddess to make the point that mother nature now more than ever needs a fierce avatar to fight pollution and extinction</a:t>
            </a:r>
            <a:endParaRPr sz="900" b="1">
              <a:latin typeface="Georgia"/>
              <a:ea typeface="Georgia"/>
              <a:cs typeface="Georgia"/>
              <a:sym typeface="Georgia"/>
            </a:endParaRPr>
          </a:p>
          <a:p>
            <a:pPr marL="0" lvl="0" indent="0" algn="l" rtl="0">
              <a:spcBef>
                <a:spcPts val="0"/>
              </a:spcBef>
              <a:spcAft>
                <a:spcPts val="0"/>
              </a:spcAft>
              <a:buNone/>
            </a:pPr>
            <a:endParaRPr sz="900">
              <a:latin typeface="Georgia"/>
              <a:ea typeface="Georgia"/>
              <a:cs typeface="Georgia"/>
              <a:sym typeface="Georgia"/>
            </a:endParaRPr>
          </a:p>
          <a:p>
            <a:pPr marL="0" lvl="0" indent="0" algn="l" rtl="0">
              <a:lnSpc>
                <a:spcPct val="115000"/>
              </a:lnSpc>
              <a:spcBef>
                <a:spcPts val="0"/>
              </a:spcBef>
              <a:spcAft>
                <a:spcPts val="0"/>
              </a:spcAft>
              <a:buNone/>
            </a:pPr>
            <a:endParaRPr sz="900">
              <a:solidFill>
                <a:srgbClr val="1A1A1A"/>
              </a:solidFill>
              <a:highlight>
                <a:srgbClr val="FFFFFF"/>
              </a:highlight>
              <a:latin typeface="Georgia"/>
              <a:ea typeface="Georgia"/>
              <a:cs typeface="Georgia"/>
              <a:sym typeface="Georgia"/>
            </a:endParaRPr>
          </a:p>
        </p:txBody>
      </p:sp>
      <p:pic>
        <p:nvPicPr>
          <p:cNvPr id="283" name="Google Shape;283;p45"/>
          <p:cNvPicPr preferRelativeResize="0"/>
          <p:nvPr/>
        </p:nvPicPr>
        <p:blipFill>
          <a:blip r:embed="rId4">
            <a:alphaModFix/>
          </a:blip>
          <a:stretch>
            <a:fillRect/>
          </a:stretch>
        </p:blipFill>
        <p:spPr>
          <a:xfrm>
            <a:off x="6000325" y="1857775"/>
            <a:ext cx="2190750" cy="2586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46"/>
          <p:cNvPicPr preferRelativeResize="0"/>
          <p:nvPr/>
        </p:nvPicPr>
        <p:blipFill>
          <a:blip r:embed="rId3">
            <a:alphaModFix/>
          </a:blip>
          <a:stretch>
            <a:fillRect/>
          </a:stretch>
        </p:blipFill>
        <p:spPr>
          <a:xfrm>
            <a:off x="1239000" y="877800"/>
            <a:ext cx="6666000" cy="2907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47"/>
          <p:cNvPicPr preferRelativeResize="0"/>
          <p:nvPr/>
        </p:nvPicPr>
        <p:blipFill>
          <a:blip r:embed="rId3">
            <a:alphaModFix/>
          </a:blip>
          <a:stretch>
            <a:fillRect/>
          </a:stretch>
        </p:blipFill>
        <p:spPr>
          <a:xfrm>
            <a:off x="3143250" y="600475"/>
            <a:ext cx="2857500" cy="3810000"/>
          </a:xfrm>
          <a:prstGeom prst="rect">
            <a:avLst/>
          </a:prstGeom>
          <a:noFill/>
          <a:ln>
            <a:noFill/>
          </a:ln>
        </p:spPr>
      </p:pic>
      <p:sp>
        <p:nvSpPr>
          <p:cNvPr id="294" name="Google Shape;294;p47"/>
          <p:cNvSpPr txBox="1"/>
          <p:nvPr/>
        </p:nvSpPr>
        <p:spPr>
          <a:xfrm>
            <a:off x="1938600" y="4453125"/>
            <a:ext cx="5266800" cy="4299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900" b="1">
                <a:latin typeface="Georgia"/>
                <a:ea typeface="Georgia"/>
                <a:cs typeface="Georgia"/>
                <a:sym typeface="Georgia"/>
              </a:rPr>
              <a:t>Statute of Washington in the Smithsonian Museum modeled after the pagan god Zeus</a:t>
            </a:r>
            <a:endParaRPr sz="9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48"/>
          <p:cNvPicPr preferRelativeResize="0"/>
          <p:nvPr/>
        </p:nvPicPr>
        <p:blipFill>
          <a:blip r:embed="rId3">
            <a:alphaModFix/>
          </a:blip>
          <a:stretch>
            <a:fillRect/>
          </a:stretch>
        </p:blipFill>
        <p:spPr>
          <a:xfrm>
            <a:off x="3337550" y="512075"/>
            <a:ext cx="2377450" cy="2825475"/>
          </a:xfrm>
          <a:prstGeom prst="rect">
            <a:avLst/>
          </a:prstGeom>
          <a:noFill/>
          <a:ln>
            <a:noFill/>
          </a:ln>
        </p:spPr>
      </p:pic>
      <p:sp>
        <p:nvSpPr>
          <p:cNvPr id="300" name="Google Shape;300;p48"/>
          <p:cNvSpPr txBox="1"/>
          <p:nvPr/>
        </p:nvSpPr>
        <p:spPr>
          <a:xfrm>
            <a:off x="1362450" y="3630175"/>
            <a:ext cx="6227100" cy="614400"/>
          </a:xfrm>
          <a:prstGeom prst="rect">
            <a:avLst/>
          </a:prstGeom>
          <a:noFill/>
          <a:ln>
            <a:noFill/>
          </a:ln>
        </p:spPr>
        <p:txBody>
          <a:bodyPr spcFirstLastPara="1" wrap="square" lIns="91425" tIns="91425" rIns="91425" bIns="91425" anchor="t" anchorCtr="0">
            <a:noAutofit/>
          </a:bodyPr>
          <a:lstStyle/>
          <a:p>
            <a:pPr marL="228600" lvl="0" indent="0" algn="ctr" rtl="0">
              <a:lnSpc>
                <a:spcPct val="109090"/>
              </a:lnSpc>
              <a:spcBef>
                <a:spcPts val="1200"/>
              </a:spcBef>
              <a:spcAft>
                <a:spcPts val="0"/>
              </a:spcAft>
              <a:buNone/>
            </a:pPr>
            <a:r>
              <a:rPr lang="en" sz="900" b="1">
                <a:latin typeface="Georgia"/>
                <a:ea typeface="Georgia"/>
                <a:cs typeface="Georgia"/>
                <a:sym typeface="Georgia"/>
              </a:rPr>
              <a:t>Frieze depicts Muhammad among 18 "lawgivers" on wall above Supreme Court justices' bench</a:t>
            </a: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9"/>
          <p:cNvPicPr preferRelativeResize="0"/>
          <p:nvPr/>
        </p:nvPicPr>
        <p:blipFill>
          <a:blip r:embed="rId3">
            <a:alphaModFix/>
          </a:blip>
          <a:stretch>
            <a:fillRect/>
          </a:stretch>
        </p:blipFill>
        <p:spPr>
          <a:xfrm>
            <a:off x="2345438" y="847350"/>
            <a:ext cx="4453125" cy="2453650"/>
          </a:xfrm>
          <a:prstGeom prst="rect">
            <a:avLst/>
          </a:prstGeom>
          <a:noFill/>
          <a:ln>
            <a:noFill/>
          </a:ln>
        </p:spPr>
      </p:pic>
      <p:sp>
        <p:nvSpPr>
          <p:cNvPr id="306" name="Google Shape;306;p49"/>
          <p:cNvSpPr txBox="1"/>
          <p:nvPr/>
        </p:nvSpPr>
        <p:spPr>
          <a:xfrm>
            <a:off x="1629163" y="45700"/>
            <a:ext cx="6096000" cy="4572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000" b="1">
                <a:latin typeface="Georgia"/>
                <a:ea typeface="Georgia"/>
                <a:cs typeface="Georgia"/>
                <a:sym typeface="Georgia"/>
              </a:rPr>
              <a:t>The Apotheosis of Washington in the eye of the Rotunda of the U.S. Capitol</a:t>
            </a:r>
            <a:endParaRPr sz="1000" b="1">
              <a:latin typeface="Georgia"/>
              <a:ea typeface="Georgia"/>
              <a:cs typeface="Georgia"/>
              <a:sym typeface="Georgia"/>
            </a:endParaRPr>
          </a:p>
          <a:p>
            <a:pPr marL="228600" lvl="0" indent="0" algn="ctr" rtl="0">
              <a:lnSpc>
                <a:spcPct val="109090"/>
              </a:lnSpc>
              <a:spcBef>
                <a:spcPts val="1200"/>
              </a:spcBef>
              <a:spcAft>
                <a:spcPts val="0"/>
              </a:spcAft>
              <a:buNone/>
            </a:pPr>
            <a:r>
              <a:rPr lang="en" sz="1000">
                <a:latin typeface="Georgia"/>
                <a:ea typeface="Georgia"/>
                <a:cs typeface="Georgia"/>
                <a:sym typeface="Georgia"/>
              </a:rPr>
              <a:t>(Apotheosis: The elevation or exaltation of a person to the rank of a god.)</a:t>
            </a:r>
            <a:endParaRPr sz="1100"/>
          </a:p>
          <a:p>
            <a:pPr marL="228600" lvl="0" indent="0" algn="ctr" rtl="0">
              <a:lnSpc>
                <a:spcPct val="109090"/>
              </a:lnSpc>
              <a:spcBef>
                <a:spcPts val="1200"/>
              </a:spcBef>
              <a:spcAft>
                <a:spcPts val="0"/>
              </a:spcAft>
              <a:buNone/>
            </a:pPr>
            <a:endParaRPr sz="1000">
              <a:latin typeface="Georgia"/>
              <a:ea typeface="Georgia"/>
              <a:cs typeface="Georgia"/>
              <a:sym typeface="Georgia"/>
            </a:endParaRPr>
          </a:p>
        </p:txBody>
      </p:sp>
      <p:sp>
        <p:nvSpPr>
          <p:cNvPr id="307" name="Google Shape;307;p49"/>
          <p:cNvSpPr txBox="1"/>
          <p:nvPr/>
        </p:nvSpPr>
        <p:spPr>
          <a:xfrm>
            <a:off x="100575" y="3410700"/>
            <a:ext cx="8933700" cy="16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Georgia"/>
                <a:ea typeface="Georgia"/>
                <a:cs typeface="Georgia"/>
                <a:sym typeface="Georgia"/>
              </a:rPr>
              <a:t>Six groups of figures line the perimeter of the canopy; the following list begins below the central group and proceeds clockwise: </a:t>
            </a:r>
            <a:endParaRPr sz="1000">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p>
            <a:pPr marL="457200" lvl="0" indent="-279400" algn="l" rtl="0">
              <a:spcBef>
                <a:spcPts val="0"/>
              </a:spcBef>
              <a:spcAft>
                <a:spcPts val="0"/>
              </a:spcAft>
              <a:buSzPts val="800"/>
              <a:buFont typeface="Georgia"/>
              <a:buChar char="●"/>
            </a:pPr>
            <a:r>
              <a:rPr lang="en" sz="800" b="1" u="sng">
                <a:solidFill>
                  <a:schemeClr val="hlink"/>
                </a:solidFill>
                <a:latin typeface="Georgia"/>
                <a:ea typeface="Georgia"/>
                <a:cs typeface="Georgia"/>
                <a:sym typeface="Georgia"/>
                <a:hlinkClick r:id="rId4"/>
              </a:rPr>
              <a:t>War</a:t>
            </a:r>
            <a:r>
              <a:rPr lang="en" sz="800" b="1">
                <a:latin typeface="Georgia"/>
                <a:ea typeface="Georgia"/>
                <a:cs typeface="Georgia"/>
                <a:sym typeface="Georgia"/>
              </a:rPr>
              <a:t>  </a:t>
            </a:r>
            <a:r>
              <a:rPr lang="en" sz="800">
                <a:latin typeface="Georgia"/>
                <a:ea typeface="Georgia"/>
                <a:cs typeface="Georgia"/>
                <a:sym typeface="Georgia"/>
              </a:rPr>
              <a:t>with Armed Freedom and the eagle defeating Tyranny and Kingly Power </a:t>
            </a:r>
            <a:endParaRPr sz="800">
              <a:latin typeface="Georgia"/>
              <a:ea typeface="Georgia"/>
              <a:cs typeface="Georgia"/>
              <a:sym typeface="Georgia"/>
            </a:endParaRPr>
          </a:p>
          <a:p>
            <a:pPr marL="457200" lvl="0" indent="-279400" algn="l" rtl="0">
              <a:spcBef>
                <a:spcPts val="0"/>
              </a:spcBef>
              <a:spcAft>
                <a:spcPts val="0"/>
              </a:spcAft>
              <a:buSzPts val="800"/>
              <a:buFont typeface="Georgia"/>
              <a:buChar char="●"/>
            </a:pPr>
            <a:r>
              <a:rPr lang="en" sz="800" b="1" u="sng">
                <a:solidFill>
                  <a:schemeClr val="hlink"/>
                </a:solidFill>
                <a:latin typeface="Georgia"/>
                <a:ea typeface="Georgia"/>
                <a:cs typeface="Georgia"/>
                <a:sym typeface="Georgia"/>
                <a:hlinkClick r:id="rId5"/>
              </a:rPr>
              <a:t>Science</a:t>
            </a:r>
            <a:r>
              <a:rPr lang="en" sz="800" b="1">
                <a:latin typeface="Georgia"/>
                <a:ea typeface="Georgia"/>
                <a:cs typeface="Georgia"/>
                <a:sym typeface="Georgia"/>
              </a:rPr>
              <a:t> </a:t>
            </a:r>
            <a:r>
              <a:rPr lang="en" sz="800">
                <a:latin typeface="Georgia"/>
                <a:ea typeface="Georgia"/>
                <a:cs typeface="Georgia"/>
                <a:sym typeface="Georgia"/>
              </a:rPr>
              <a:t> with Minerva teaching Benjamin Franklin, Robert Fulton, and Samuel F.B. Morse </a:t>
            </a:r>
            <a:endParaRPr sz="800">
              <a:latin typeface="Georgia"/>
              <a:ea typeface="Georgia"/>
              <a:cs typeface="Georgia"/>
              <a:sym typeface="Georgia"/>
            </a:endParaRPr>
          </a:p>
          <a:p>
            <a:pPr marL="457200" lvl="0" indent="-279400" algn="l" rtl="0">
              <a:spcBef>
                <a:spcPts val="0"/>
              </a:spcBef>
              <a:spcAft>
                <a:spcPts val="0"/>
              </a:spcAft>
              <a:buSzPts val="800"/>
              <a:buFont typeface="Georgia"/>
              <a:buChar char="●"/>
            </a:pPr>
            <a:r>
              <a:rPr lang="en" sz="800" b="1" u="sng">
                <a:solidFill>
                  <a:schemeClr val="hlink"/>
                </a:solidFill>
                <a:latin typeface="Georgia"/>
                <a:ea typeface="Georgia"/>
                <a:cs typeface="Georgia"/>
                <a:sym typeface="Georgia"/>
                <a:hlinkClick r:id="rId6"/>
              </a:rPr>
              <a:t>Marine</a:t>
            </a:r>
            <a:r>
              <a:rPr lang="en" sz="800">
                <a:latin typeface="Georgia"/>
                <a:ea typeface="Georgia"/>
                <a:cs typeface="Georgia"/>
                <a:sym typeface="Georgia"/>
              </a:rPr>
              <a:t> with Neptune holding his trident and Venus holding the transatlantic cable, which was being laid at the time the fresco was painted </a:t>
            </a:r>
            <a:endParaRPr sz="800">
              <a:latin typeface="Georgia"/>
              <a:ea typeface="Georgia"/>
              <a:cs typeface="Georgia"/>
              <a:sym typeface="Georgia"/>
            </a:endParaRPr>
          </a:p>
          <a:p>
            <a:pPr marL="457200" lvl="0" indent="-279400" algn="l" rtl="0">
              <a:spcBef>
                <a:spcPts val="0"/>
              </a:spcBef>
              <a:spcAft>
                <a:spcPts val="0"/>
              </a:spcAft>
              <a:buSzPts val="800"/>
              <a:buFont typeface="Georgia"/>
              <a:buChar char="●"/>
            </a:pPr>
            <a:r>
              <a:rPr lang="en" sz="800" b="1" u="sng">
                <a:solidFill>
                  <a:schemeClr val="hlink"/>
                </a:solidFill>
                <a:latin typeface="Georgia"/>
                <a:ea typeface="Georgia"/>
                <a:cs typeface="Georgia"/>
                <a:sym typeface="Georgia"/>
                <a:hlinkClick r:id="rId7"/>
              </a:rPr>
              <a:t>Commerce</a:t>
            </a:r>
            <a:r>
              <a:rPr lang="en" sz="800">
                <a:latin typeface="Georgia"/>
                <a:ea typeface="Georgia"/>
                <a:cs typeface="Georgia"/>
                <a:sym typeface="Georgia"/>
              </a:rPr>
              <a:t>  with Mercury handing a bag of money to Robert Morris, financier of the American Revolution </a:t>
            </a:r>
            <a:endParaRPr sz="800">
              <a:latin typeface="Georgia"/>
              <a:ea typeface="Georgia"/>
              <a:cs typeface="Georgia"/>
              <a:sym typeface="Georgia"/>
            </a:endParaRPr>
          </a:p>
          <a:p>
            <a:pPr marL="457200" lvl="0" indent="-279400" algn="l" rtl="0">
              <a:spcBef>
                <a:spcPts val="0"/>
              </a:spcBef>
              <a:spcAft>
                <a:spcPts val="0"/>
              </a:spcAft>
              <a:buSzPts val="800"/>
              <a:buFont typeface="Georgia"/>
              <a:buChar char="●"/>
            </a:pPr>
            <a:r>
              <a:rPr lang="en" sz="800" b="1" u="sng">
                <a:solidFill>
                  <a:schemeClr val="hlink"/>
                </a:solidFill>
                <a:latin typeface="Georgia"/>
                <a:ea typeface="Georgia"/>
                <a:cs typeface="Georgia"/>
                <a:sym typeface="Georgia"/>
                <a:hlinkClick r:id="rId8"/>
              </a:rPr>
              <a:t>Mechanics</a:t>
            </a:r>
            <a:r>
              <a:rPr lang="en" sz="800">
                <a:latin typeface="Georgia"/>
                <a:ea typeface="Georgia"/>
                <a:cs typeface="Georgia"/>
                <a:sym typeface="Georgia"/>
              </a:rPr>
              <a:t> with Vulcan at the anvil and forge, producing a cannon and a steam engine; </a:t>
            </a:r>
            <a:endParaRPr sz="800">
              <a:latin typeface="Georgia"/>
              <a:ea typeface="Georgia"/>
              <a:cs typeface="Georgia"/>
              <a:sym typeface="Georgia"/>
            </a:endParaRPr>
          </a:p>
          <a:p>
            <a:pPr marL="457200" lvl="0" indent="-279400" algn="l" rtl="0">
              <a:spcBef>
                <a:spcPts val="0"/>
              </a:spcBef>
              <a:spcAft>
                <a:spcPts val="0"/>
              </a:spcAft>
              <a:buSzPts val="800"/>
              <a:buFont typeface="Georgia"/>
              <a:buChar char="●"/>
            </a:pPr>
            <a:r>
              <a:rPr lang="en" sz="800" b="1" u="sng">
                <a:solidFill>
                  <a:schemeClr val="hlink"/>
                </a:solidFill>
                <a:latin typeface="Georgia"/>
                <a:ea typeface="Georgia"/>
                <a:cs typeface="Georgia"/>
                <a:sym typeface="Georgia"/>
                <a:hlinkClick r:id="rId9"/>
              </a:rPr>
              <a:t>Agriculture</a:t>
            </a:r>
            <a:r>
              <a:rPr lang="en" sz="800" b="1">
                <a:latin typeface="Georgia"/>
                <a:ea typeface="Georgia"/>
                <a:cs typeface="Georgia"/>
                <a:sym typeface="Georgia"/>
              </a:rPr>
              <a:t> </a:t>
            </a:r>
            <a:r>
              <a:rPr lang="en" sz="800">
                <a:latin typeface="Georgia"/>
                <a:ea typeface="Georgia"/>
                <a:cs typeface="Georgia"/>
                <a:sym typeface="Georgia"/>
              </a:rPr>
              <a:t>with Ceres seated on the McCormick Reaper, accompanied by America in a red liberty cap and Flora picking flowers. Six groups of figures line the perimeter of the canopy; the following list begins below the central group and proceeds clockwise: </a:t>
            </a:r>
            <a:endParaRPr sz="800">
              <a:latin typeface="Georgia"/>
              <a:ea typeface="Georgia"/>
              <a:cs typeface="Georgia"/>
              <a:sym typeface="Georgia"/>
            </a:endParaRPr>
          </a:p>
          <a:p>
            <a:pPr marL="0" lvl="0" indent="0" algn="l" rtl="0">
              <a:spcBef>
                <a:spcPts val="0"/>
              </a:spcBef>
              <a:spcAft>
                <a:spcPts val="0"/>
              </a:spcAft>
              <a:buNone/>
            </a:pPr>
            <a:r>
              <a:rPr lang="en" sz="800">
                <a:latin typeface="Georgia"/>
                <a:ea typeface="Georgia"/>
                <a:cs typeface="Georgia"/>
                <a:sym typeface="Georgia"/>
              </a:rPr>
              <a:t>                                                                       </a:t>
            </a:r>
            <a:endParaRPr sz="800">
              <a:latin typeface="Georgia"/>
              <a:ea typeface="Georgia"/>
              <a:cs typeface="Georgia"/>
              <a:sym typeface="Georgia"/>
            </a:endParaRPr>
          </a:p>
          <a:p>
            <a:pPr marL="457200" lvl="0" indent="0" algn="r" rtl="0">
              <a:spcBef>
                <a:spcPts val="0"/>
              </a:spcBef>
              <a:spcAft>
                <a:spcPts val="0"/>
              </a:spcAft>
              <a:buNone/>
            </a:pPr>
            <a:r>
              <a:rPr lang="en" sz="800">
                <a:latin typeface="Georgia"/>
                <a:ea typeface="Georgia"/>
                <a:cs typeface="Georgia"/>
                <a:sym typeface="Georgia"/>
              </a:rPr>
              <a:t>https://thenwwrdor.blogspot.com/2012/09/the-apotheosis-of-washington-by-www.html</a:t>
            </a:r>
            <a:endParaRPr sz="800">
              <a:latin typeface="Georgia"/>
              <a:ea typeface="Georgia"/>
              <a:cs typeface="Georgia"/>
              <a:sym typeface="Georgia"/>
            </a:endParaRPr>
          </a:p>
          <a:p>
            <a:pPr marL="0" lvl="0" indent="0" algn="l" rtl="0">
              <a:spcBef>
                <a:spcPts val="0"/>
              </a:spcBef>
              <a:spcAft>
                <a:spcPts val="0"/>
              </a:spcAft>
              <a:buNone/>
            </a:pPr>
            <a:endParaRPr sz="800">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50"/>
          <p:cNvPicPr preferRelativeResize="0"/>
          <p:nvPr/>
        </p:nvPicPr>
        <p:blipFill>
          <a:blip r:embed="rId3">
            <a:alphaModFix/>
          </a:blip>
          <a:stretch>
            <a:fillRect/>
          </a:stretch>
        </p:blipFill>
        <p:spPr>
          <a:xfrm>
            <a:off x="152400" y="152400"/>
            <a:ext cx="3048000" cy="3112000"/>
          </a:xfrm>
          <a:prstGeom prst="rect">
            <a:avLst/>
          </a:prstGeom>
          <a:noFill/>
          <a:ln>
            <a:noFill/>
          </a:ln>
        </p:spPr>
      </p:pic>
      <p:sp>
        <p:nvSpPr>
          <p:cNvPr id="313" name="Google Shape;313;p50"/>
          <p:cNvSpPr txBox="1"/>
          <p:nvPr/>
        </p:nvSpPr>
        <p:spPr>
          <a:xfrm>
            <a:off x="3456425" y="152400"/>
            <a:ext cx="5266800" cy="41178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900" b="1">
                <a:latin typeface="Georgia"/>
                <a:ea typeface="Georgia"/>
                <a:cs typeface="Georgia"/>
                <a:sym typeface="Georgia"/>
              </a:rPr>
              <a:t>Minerva: </a:t>
            </a:r>
            <a:r>
              <a:rPr lang="en" sz="900">
                <a:latin typeface="Georgia"/>
                <a:ea typeface="Georgia"/>
                <a:cs typeface="Georgia"/>
                <a:sym typeface="Georgia"/>
              </a:rPr>
              <a:t>the Roman goddess of wisdom and strategic warfare and the sponsor of arts, trade, and strategy. </a:t>
            </a:r>
            <a:r>
              <a:rPr lang="en" sz="900" i="1">
                <a:latin typeface="Georgia"/>
                <a:ea typeface="Georgia"/>
                <a:cs typeface="Georgia"/>
                <a:sym typeface="Georgia"/>
              </a:rPr>
              <a:t>wikipedia</a:t>
            </a:r>
            <a:endParaRPr sz="900" i="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Neptune: </a:t>
            </a:r>
            <a:r>
              <a:rPr lang="en" sz="900">
                <a:latin typeface="Georgia"/>
                <a:ea typeface="Georgia"/>
                <a:cs typeface="Georgia"/>
                <a:sym typeface="Georgia"/>
              </a:rPr>
              <a:t>Roman god of freshwater and the sea [1] in Roman religion. </a:t>
            </a:r>
            <a:r>
              <a:rPr lang="en" sz="900" i="1">
                <a:latin typeface="Georgia"/>
                <a:ea typeface="Georgia"/>
                <a:cs typeface="Georgia"/>
                <a:sym typeface="Georgia"/>
              </a:rPr>
              <a:t>wikipedia</a:t>
            </a:r>
            <a:endParaRPr sz="900" i="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Venus: </a:t>
            </a:r>
            <a:r>
              <a:rPr lang="en" sz="900">
                <a:latin typeface="Georgia"/>
                <a:ea typeface="Georgia"/>
                <a:cs typeface="Georgia"/>
                <a:sym typeface="Georgia"/>
              </a:rPr>
              <a:t>Roman goddess, whose functions encompassed love, beauty, desire, sex, fertility, prosperity and victory. </a:t>
            </a:r>
            <a:r>
              <a:rPr lang="en" sz="900" i="1">
                <a:latin typeface="Georgia"/>
                <a:ea typeface="Georgia"/>
                <a:cs typeface="Georgia"/>
                <a:sym typeface="Georgia"/>
              </a:rPr>
              <a:t>wikipedia</a:t>
            </a:r>
            <a:endParaRPr sz="900" i="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Mercury</a:t>
            </a:r>
            <a:r>
              <a:rPr lang="en" sz="1000" b="1">
                <a:latin typeface="Georgia"/>
                <a:ea typeface="Georgia"/>
                <a:cs typeface="Georgia"/>
                <a:sym typeface="Georgia"/>
              </a:rPr>
              <a:t>: </a:t>
            </a:r>
            <a:r>
              <a:rPr lang="en" sz="900">
                <a:latin typeface="Georgia"/>
                <a:ea typeface="Georgia"/>
                <a:cs typeface="Georgia"/>
                <a:sym typeface="Georgia"/>
              </a:rPr>
              <a:t>Roman god of financial gain, commerce, eloquence, messages, communication (including divination), travelers, boundaries, luck, trickery and thieves; he also serves as the guide of souls to the underworld. </a:t>
            </a:r>
            <a:r>
              <a:rPr lang="en" sz="900" i="1">
                <a:latin typeface="Georgia"/>
                <a:ea typeface="Georgia"/>
                <a:cs typeface="Georgia"/>
                <a:sym typeface="Georgia"/>
              </a:rPr>
              <a:t>wikipedia</a:t>
            </a:r>
            <a:endParaRPr sz="900" i="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Vulcan: </a:t>
            </a:r>
            <a:r>
              <a:rPr lang="en" sz="900">
                <a:latin typeface="Georgia"/>
                <a:ea typeface="Georgia"/>
                <a:cs typeface="Georgia"/>
                <a:sym typeface="Georgia"/>
              </a:rPr>
              <a:t>Roman god of fire including the fire of volcanoes, deserts, metalworking, and the forge in ancient Roman religion and myth.</a:t>
            </a:r>
            <a:endParaRPr sz="900">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Ceres:</a:t>
            </a:r>
            <a:r>
              <a:rPr lang="en" sz="900">
                <a:latin typeface="Georgia"/>
                <a:ea typeface="Georgia"/>
                <a:cs typeface="Georgia"/>
                <a:sym typeface="Georgia"/>
              </a:rPr>
              <a:t> goddess of agriculture, grain crops, fertility and motherly relationships.</a:t>
            </a:r>
            <a:endParaRPr sz="900">
              <a:latin typeface="Georgia"/>
              <a:ea typeface="Georgia"/>
              <a:cs typeface="Georgia"/>
              <a:sym typeface="Georgia"/>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What are such gods doing in our nation’s capital? Where is Jesus? </a:t>
            </a:r>
            <a:r>
              <a:rPr lang="en" sz="900" b="1" u="sng">
                <a:latin typeface="Georgia"/>
                <a:ea typeface="Georgia"/>
                <a:cs typeface="Georgia"/>
                <a:sym typeface="Georgia"/>
              </a:rPr>
              <a:t>God has stated that He will not share his Glory with another or his praise to graven images</a:t>
            </a:r>
            <a:r>
              <a:rPr lang="en" sz="900" b="1">
                <a:latin typeface="Georgia"/>
                <a:ea typeface="Georgia"/>
                <a:cs typeface="Georgia"/>
                <a:sym typeface="Georgia"/>
              </a:rPr>
              <a:t>; and we are to abstain from all appearance of evil. </a:t>
            </a:r>
            <a:r>
              <a:rPr lang="en" sz="1000" b="1">
                <a:latin typeface="Georgia"/>
                <a:ea typeface="Georgia"/>
                <a:cs typeface="Georgia"/>
                <a:sym typeface="Georgia"/>
              </a:rPr>
              <a:t>Isaiah 42:8 and I Thessalonians 5:22.</a:t>
            </a:r>
            <a:endParaRPr sz="1000" b="1">
              <a:latin typeface="Georgia"/>
              <a:ea typeface="Georgia"/>
              <a:cs typeface="Georgia"/>
              <a:sym typeface="Georgia"/>
            </a:endParaRPr>
          </a:p>
          <a:p>
            <a:pPr marL="228600" lvl="0" indent="0" algn="ctr"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11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1"/>
          <p:cNvSpPr txBox="1"/>
          <p:nvPr/>
        </p:nvSpPr>
        <p:spPr>
          <a:xfrm>
            <a:off x="219500" y="88300"/>
            <a:ext cx="3227700" cy="5397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900" b="1">
                <a:latin typeface="Georgia"/>
                <a:ea typeface="Georgia"/>
                <a:cs typeface="Georgia"/>
                <a:sym typeface="Georgia"/>
              </a:rPr>
              <a:t>Georgia Guidestones – Elbert Co. GA</a:t>
            </a:r>
            <a:endParaRPr sz="900" b="1">
              <a:latin typeface="Georgia"/>
              <a:ea typeface="Georgia"/>
              <a:cs typeface="Georgia"/>
              <a:sym typeface="Georgia"/>
            </a:endParaRPr>
          </a:p>
        </p:txBody>
      </p:sp>
      <p:pic>
        <p:nvPicPr>
          <p:cNvPr id="319" name="Google Shape;319;p51"/>
          <p:cNvPicPr preferRelativeResize="0"/>
          <p:nvPr/>
        </p:nvPicPr>
        <p:blipFill>
          <a:blip r:embed="rId3">
            <a:alphaModFix/>
          </a:blip>
          <a:stretch>
            <a:fillRect/>
          </a:stretch>
        </p:blipFill>
        <p:spPr>
          <a:xfrm>
            <a:off x="137150" y="628000"/>
            <a:ext cx="3392425" cy="2544325"/>
          </a:xfrm>
          <a:prstGeom prst="rect">
            <a:avLst/>
          </a:prstGeom>
          <a:noFill/>
          <a:ln>
            <a:noFill/>
          </a:ln>
        </p:spPr>
      </p:pic>
      <p:sp>
        <p:nvSpPr>
          <p:cNvPr id="320" name="Google Shape;320;p51"/>
          <p:cNvSpPr txBox="1"/>
          <p:nvPr/>
        </p:nvSpPr>
        <p:spPr>
          <a:xfrm>
            <a:off x="4251950" y="1965950"/>
            <a:ext cx="27600" cy="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21" name="Google Shape;321;p51"/>
          <p:cNvSpPr txBox="1"/>
          <p:nvPr/>
        </p:nvSpPr>
        <p:spPr>
          <a:xfrm>
            <a:off x="3584450" y="667500"/>
            <a:ext cx="5266800" cy="2504700"/>
          </a:xfrm>
          <a:prstGeom prst="rect">
            <a:avLst/>
          </a:prstGeom>
          <a:noFill/>
          <a:ln>
            <a:noFill/>
          </a:ln>
        </p:spPr>
        <p:txBody>
          <a:bodyPr spcFirstLastPara="1" wrap="square" lIns="91425" tIns="91425" rIns="91425" bIns="91425" anchor="t" anchorCtr="0">
            <a:noAutofit/>
          </a:bodyPr>
          <a:lstStyle/>
          <a:p>
            <a:pPr marL="457200" lvl="0" indent="-292100" algn="l" rtl="0">
              <a:spcBef>
                <a:spcPts val="0"/>
              </a:spcBef>
              <a:spcAft>
                <a:spcPts val="0"/>
              </a:spcAft>
              <a:buSzPts val="1000"/>
              <a:buFont typeface="Georgia"/>
              <a:buAutoNum type="arabicPeriod"/>
            </a:pPr>
            <a:r>
              <a:rPr lang="en" sz="1000" b="1">
                <a:latin typeface="Georgia"/>
                <a:ea typeface="Georgia"/>
                <a:cs typeface="Georgia"/>
                <a:sym typeface="Georgia"/>
              </a:rPr>
              <a:t>Maintain humanity under 500,000,000 in perpetual balance with nature.</a:t>
            </a:r>
            <a:endParaRPr sz="1000" b="1">
              <a:latin typeface="Georgia"/>
              <a:ea typeface="Georgia"/>
              <a:cs typeface="Georgia"/>
              <a:sym typeface="Georgia"/>
            </a:endParaRPr>
          </a:p>
          <a:p>
            <a:pPr marL="457200" lvl="0" indent="-292100" algn="l" rtl="0">
              <a:spcBef>
                <a:spcPts val="0"/>
              </a:spcBef>
              <a:spcAft>
                <a:spcPts val="0"/>
              </a:spcAft>
              <a:buSzPts val="1000"/>
              <a:buFont typeface="Georgia"/>
              <a:buAutoNum type="arabicPeriod"/>
            </a:pPr>
            <a:r>
              <a:rPr lang="en" sz="1000" b="1">
                <a:latin typeface="Georgia"/>
                <a:ea typeface="Georgia"/>
                <a:cs typeface="Georgia"/>
                <a:sym typeface="Georgia"/>
              </a:rPr>
              <a:t>Guide reproduction wisely — improving fitness and diversity.</a:t>
            </a:r>
            <a:endParaRPr sz="1000" b="1">
              <a:latin typeface="Georgia"/>
              <a:ea typeface="Georgia"/>
              <a:cs typeface="Georgia"/>
              <a:sym typeface="Georgia"/>
            </a:endParaRPr>
          </a:p>
          <a:p>
            <a:pPr marL="457200" lvl="0" indent="-292100" algn="l" rtl="0">
              <a:spcBef>
                <a:spcPts val="0"/>
              </a:spcBef>
              <a:spcAft>
                <a:spcPts val="0"/>
              </a:spcAft>
              <a:buSzPts val="1000"/>
              <a:buFont typeface="Georgia"/>
              <a:buAutoNum type="arabicPeriod"/>
            </a:pPr>
            <a:r>
              <a:rPr lang="en" sz="1000" b="1">
                <a:latin typeface="Georgia"/>
                <a:ea typeface="Georgia"/>
                <a:cs typeface="Georgia"/>
                <a:sym typeface="Georgia"/>
              </a:rPr>
              <a:t>Unite humanity with a living new language.</a:t>
            </a:r>
            <a:endParaRPr sz="1000" b="1">
              <a:latin typeface="Georgia"/>
              <a:ea typeface="Georgia"/>
              <a:cs typeface="Georgia"/>
              <a:sym typeface="Georgia"/>
            </a:endParaRPr>
          </a:p>
          <a:p>
            <a:pPr marL="457200" lvl="0" indent="-292100" algn="l" rtl="0">
              <a:spcBef>
                <a:spcPts val="0"/>
              </a:spcBef>
              <a:spcAft>
                <a:spcPts val="0"/>
              </a:spcAft>
              <a:buSzPts val="1000"/>
              <a:buFont typeface="Georgia"/>
              <a:buAutoNum type="arabicPeriod"/>
            </a:pPr>
            <a:r>
              <a:rPr lang="en" sz="1000" b="1">
                <a:latin typeface="Georgia"/>
                <a:ea typeface="Georgia"/>
                <a:cs typeface="Georgia"/>
                <a:sym typeface="Georgia"/>
              </a:rPr>
              <a:t>Rule passion — faith — tradition — and all things with tempered reason.</a:t>
            </a:r>
            <a:endParaRPr sz="1000" b="1">
              <a:latin typeface="Georgia"/>
              <a:ea typeface="Georgia"/>
              <a:cs typeface="Georgia"/>
              <a:sym typeface="Georgia"/>
            </a:endParaRPr>
          </a:p>
          <a:p>
            <a:pPr marL="457200" lvl="0" indent="-292100" algn="l" rtl="0">
              <a:spcBef>
                <a:spcPts val="0"/>
              </a:spcBef>
              <a:spcAft>
                <a:spcPts val="0"/>
              </a:spcAft>
              <a:buSzPts val="1000"/>
              <a:buFont typeface="Georgia"/>
              <a:buAutoNum type="arabicPeriod"/>
            </a:pPr>
            <a:r>
              <a:rPr lang="en" sz="1000" b="1">
                <a:latin typeface="Georgia"/>
                <a:ea typeface="Georgia"/>
                <a:cs typeface="Georgia"/>
                <a:sym typeface="Georgia"/>
              </a:rPr>
              <a:t>Protect people and nations with fair laws and just courts.</a:t>
            </a:r>
            <a:endParaRPr sz="1000" b="1">
              <a:latin typeface="Georgia"/>
              <a:ea typeface="Georgia"/>
              <a:cs typeface="Georgia"/>
              <a:sym typeface="Georgia"/>
            </a:endParaRPr>
          </a:p>
          <a:p>
            <a:pPr marL="457200" lvl="0" indent="-292100" algn="l" rtl="0">
              <a:spcBef>
                <a:spcPts val="0"/>
              </a:spcBef>
              <a:spcAft>
                <a:spcPts val="0"/>
              </a:spcAft>
              <a:buSzPts val="1000"/>
              <a:buFont typeface="Georgia"/>
              <a:buAutoNum type="arabicPeriod"/>
            </a:pPr>
            <a:r>
              <a:rPr lang="en" sz="1000" b="1">
                <a:latin typeface="Georgia"/>
                <a:ea typeface="Georgia"/>
                <a:cs typeface="Georgia"/>
                <a:sym typeface="Georgia"/>
              </a:rPr>
              <a:t>Let all nations rule internally resolving external disputes in a world court.</a:t>
            </a:r>
            <a:endParaRPr sz="1000" b="1">
              <a:latin typeface="Georgia"/>
              <a:ea typeface="Georgia"/>
              <a:cs typeface="Georgia"/>
              <a:sym typeface="Georgia"/>
            </a:endParaRPr>
          </a:p>
          <a:p>
            <a:pPr marL="457200" lvl="0" indent="-292100" algn="l" rtl="0">
              <a:spcBef>
                <a:spcPts val="0"/>
              </a:spcBef>
              <a:spcAft>
                <a:spcPts val="0"/>
              </a:spcAft>
              <a:buSzPts val="1000"/>
              <a:buFont typeface="Georgia"/>
              <a:buAutoNum type="arabicPeriod"/>
            </a:pPr>
            <a:r>
              <a:rPr lang="en" sz="1000" b="1">
                <a:latin typeface="Georgia"/>
                <a:ea typeface="Georgia"/>
                <a:cs typeface="Georgia"/>
                <a:sym typeface="Georgia"/>
              </a:rPr>
              <a:t>Avoid petty laws and useless officials.</a:t>
            </a:r>
            <a:endParaRPr sz="1000" b="1">
              <a:latin typeface="Georgia"/>
              <a:ea typeface="Georgia"/>
              <a:cs typeface="Georgia"/>
              <a:sym typeface="Georgia"/>
            </a:endParaRPr>
          </a:p>
          <a:p>
            <a:pPr marL="457200" lvl="0" indent="-292100" algn="l" rtl="0">
              <a:spcBef>
                <a:spcPts val="0"/>
              </a:spcBef>
              <a:spcAft>
                <a:spcPts val="0"/>
              </a:spcAft>
              <a:buSzPts val="1000"/>
              <a:buFont typeface="Georgia"/>
              <a:buAutoNum type="arabicPeriod"/>
            </a:pPr>
            <a:r>
              <a:rPr lang="en" sz="1000" b="1">
                <a:latin typeface="Georgia"/>
                <a:ea typeface="Georgia"/>
                <a:cs typeface="Georgia"/>
                <a:sym typeface="Georgia"/>
              </a:rPr>
              <a:t>Balance personal rights with social duties.</a:t>
            </a:r>
            <a:endParaRPr sz="1000" b="1">
              <a:latin typeface="Georgia"/>
              <a:ea typeface="Georgia"/>
              <a:cs typeface="Georgia"/>
              <a:sym typeface="Georgia"/>
            </a:endParaRPr>
          </a:p>
          <a:p>
            <a:pPr marL="457200" lvl="0" indent="-292100" algn="l" rtl="0">
              <a:spcBef>
                <a:spcPts val="0"/>
              </a:spcBef>
              <a:spcAft>
                <a:spcPts val="0"/>
              </a:spcAft>
              <a:buSzPts val="1000"/>
              <a:buFont typeface="Georgia"/>
              <a:buAutoNum type="arabicPeriod"/>
            </a:pPr>
            <a:r>
              <a:rPr lang="en" sz="1000" b="1">
                <a:latin typeface="Georgia"/>
                <a:ea typeface="Georgia"/>
                <a:cs typeface="Georgia"/>
                <a:sym typeface="Georgia"/>
              </a:rPr>
              <a:t>Prize truth — beauty — love — seeking harmony with the infinite.</a:t>
            </a:r>
            <a:endParaRPr sz="1000" b="1">
              <a:latin typeface="Georgia"/>
              <a:ea typeface="Georgia"/>
              <a:cs typeface="Georgia"/>
              <a:sym typeface="Georgia"/>
            </a:endParaRPr>
          </a:p>
          <a:p>
            <a:pPr marL="457200" lvl="0" indent="-292100" algn="l" rtl="0">
              <a:spcBef>
                <a:spcPts val="0"/>
              </a:spcBef>
              <a:spcAft>
                <a:spcPts val="0"/>
              </a:spcAft>
              <a:buSzPts val="1000"/>
              <a:buFont typeface="Georgia"/>
              <a:buAutoNum type="arabicPeriod"/>
            </a:pPr>
            <a:r>
              <a:rPr lang="en" sz="1000" b="1">
                <a:latin typeface="Georgia"/>
                <a:ea typeface="Georgia"/>
                <a:cs typeface="Georgia"/>
                <a:sym typeface="Georgia"/>
              </a:rPr>
              <a:t>Be not a cancer on the earth — Leave room for nature — Leave room for nature.</a:t>
            </a:r>
            <a:endParaRPr sz="1000" b="1">
              <a:latin typeface="Georgia"/>
              <a:ea typeface="Georgia"/>
              <a:cs typeface="Georgia"/>
              <a:sym typeface="Georgia"/>
            </a:endParaRPr>
          </a:p>
        </p:txBody>
      </p:sp>
      <p:sp>
        <p:nvSpPr>
          <p:cNvPr id="322" name="Google Shape;322;p51"/>
          <p:cNvSpPr txBox="1"/>
          <p:nvPr/>
        </p:nvSpPr>
        <p:spPr>
          <a:xfrm>
            <a:off x="137150" y="3506325"/>
            <a:ext cx="8714100" cy="6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“The Georgia Guidestones is a granite monument erected in 1980 in </a:t>
            </a:r>
            <a:r>
              <a:rPr lang="en" sz="900" b="1" u="sng">
                <a:solidFill>
                  <a:schemeClr val="hlink"/>
                </a:solidFill>
                <a:latin typeface="Georgia"/>
                <a:ea typeface="Georgia"/>
                <a:cs typeface="Georgia"/>
                <a:sym typeface="Georgia"/>
                <a:hlinkClick r:id="rId4"/>
              </a:rPr>
              <a:t>Elbert County, Georgia</a:t>
            </a:r>
            <a:r>
              <a:rPr lang="en" sz="900" b="1">
                <a:latin typeface="Georgia"/>
                <a:ea typeface="Georgia"/>
                <a:cs typeface="Georgia"/>
                <a:sym typeface="Georgia"/>
              </a:rPr>
              <a:t>, in the United States. A set of ten guidelines is inscribed on the structure in eight modern languages, and a shorter message is inscribed at the top of the structure in four ancient language scripts: Babylonian, Classical Greek, Sanskrit, and Egyptian hieroglyphs. - </a:t>
            </a:r>
            <a:r>
              <a:rPr lang="en" sz="900" i="1">
                <a:latin typeface="Georgia"/>
                <a:ea typeface="Georgia"/>
                <a:cs typeface="Georgia"/>
                <a:sym typeface="Georgia"/>
              </a:rPr>
              <a:t>https://www.raptureready.com/2018/08/01/georgia-guide-stones-population-control-antichrist-geri-ungurean/</a:t>
            </a:r>
            <a:endParaRPr sz="900" i="1">
              <a:latin typeface="Georgia"/>
              <a:ea typeface="Georgia"/>
              <a:cs typeface="Georgia"/>
              <a:sym typeface="Georgia"/>
            </a:endParaRPr>
          </a:p>
        </p:txBody>
      </p:sp>
      <p:sp>
        <p:nvSpPr>
          <p:cNvPr id="323" name="Google Shape;323;p51"/>
          <p:cNvSpPr txBox="1"/>
          <p:nvPr/>
        </p:nvSpPr>
        <p:spPr>
          <a:xfrm>
            <a:off x="137150" y="4114800"/>
            <a:ext cx="8787300" cy="98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latin typeface="Georgia"/>
                <a:ea typeface="Georgia"/>
                <a:cs typeface="Georgia"/>
                <a:sym typeface="Georgia"/>
              </a:rPr>
              <a:t>The monument sits at the highest point in Elbert County and is oriented to track the sun's east-west migration year-round. On an equinox or solstice, visitors who stand at the west side of the "mail slot" are positioned to see the sun rise on the horizon. An eye-level hole drilled into the center support stone allows stargazers on the south side to locate Polaris, the North Star. A 7/8-inch hole drilled through the capstone focuses a sunbeam on the center column and at noon pinpoints the day of the year. </a:t>
            </a:r>
            <a:r>
              <a:rPr lang="en" sz="900" i="1">
                <a:latin typeface="Georgia"/>
                <a:ea typeface="Georgia"/>
                <a:cs typeface="Georgia"/>
                <a:sym typeface="Georgia"/>
              </a:rPr>
              <a:t>Text: Erik Malinowski; illustration: Steve Sanford - https://www.wired.com/2009/04/ff-guidestones/</a:t>
            </a:r>
            <a:endParaRPr sz="900" i="1">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p:nvPr/>
        </p:nvSpPr>
        <p:spPr>
          <a:xfrm>
            <a:off x="402325" y="404950"/>
            <a:ext cx="8467200" cy="44415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800">
                <a:latin typeface="Georgia"/>
                <a:ea typeface="Georgia"/>
                <a:cs typeface="Georgia"/>
                <a:sym typeface="Georgia"/>
              </a:rPr>
              <a:t>“Men often applaud an imitation and hiss at the real thing.” </a:t>
            </a:r>
            <a:endParaRPr sz="1800">
              <a:latin typeface="Georgia"/>
              <a:ea typeface="Georgia"/>
              <a:cs typeface="Georgia"/>
              <a:sym typeface="Georgia"/>
            </a:endParaRPr>
          </a:p>
          <a:p>
            <a:pPr marL="0" lvl="0" indent="0" algn="ctr" rtl="0">
              <a:lnSpc>
                <a:spcPct val="109090"/>
              </a:lnSpc>
              <a:spcBef>
                <a:spcPts val="1200"/>
              </a:spcBef>
              <a:spcAft>
                <a:spcPts val="0"/>
              </a:spcAft>
              <a:buNone/>
            </a:pPr>
            <a:r>
              <a:rPr lang="en" sz="1800" i="1">
                <a:latin typeface="Georgia"/>
                <a:ea typeface="Georgia"/>
                <a:cs typeface="Georgia"/>
                <a:sym typeface="Georgia"/>
              </a:rPr>
              <a:t>                                                                         Aesop</a:t>
            </a:r>
            <a:endParaRPr sz="1800" i="1">
              <a:latin typeface="Georgia"/>
              <a:ea typeface="Georgia"/>
              <a:cs typeface="Georgia"/>
              <a:sym typeface="Georgia"/>
            </a:endParaRPr>
          </a:p>
          <a:p>
            <a:pPr marL="0" lvl="0" indent="0" algn="ctr" rtl="0">
              <a:lnSpc>
                <a:spcPct val="109090"/>
              </a:lnSpc>
              <a:spcBef>
                <a:spcPts val="1200"/>
              </a:spcBef>
              <a:spcAft>
                <a:spcPts val="0"/>
              </a:spcAft>
              <a:buNone/>
            </a:pPr>
            <a:endParaRPr sz="1800"/>
          </a:p>
          <a:p>
            <a:pPr marL="0" lvl="0" indent="0" algn="ctr" rtl="0">
              <a:lnSpc>
                <a:spcPct val="109090"/>
              </a:lnSpc>
              <a:spcBef>
                <a:spcPts val="1200"/>
              </a:spcBef>
              <a:spcAft>
                <a:spcPts val="0"/>
              </a:spcAft>
              <a:buNone/>
            </a:pPr>
            <a:r>
              <a:rPr lang="en" sz="1800"/>
              <a:t>“</a:t>
            </a:r>
            <a:r>
              <a:rPr lang="en" sz="1800">
                <a:latin typeface="Georgia"/>
                <a:ea typeface="Georgia"/>
                <a:cs typeface="Georgia"/>
                <a:sym typeface="Georgia"/>
              </a:rPr>
              <a:t>Power is in tearing human minds to pieces and putting them together again in shapes of your own choosing.”</a:t>
            </a:r>
            <a:endParaRPr sz="1800">
              <a:latin typeface="Georgia"/>
              <a:ea typeface="Georgia"/>
              <a:cs typeface="Georgia"/>
              <a:sym typeface="Georgia"/>
            </a:endParaRPr>
          </a:p>
          <a:p>
            <a:pPr marL="0" lvl="0" indent="0" algn="ctr" rtl="0">
              <a:lnSpc>
                <a:spcPct val="109090"/>
              </a:lnSpc>
              <a:spcBef>
                <a:spcPts val="1200"/>
              </a:spcBef>
              <a:spcAft>
                <a:spcPts val="0"/>
              </a:spcAft>
              <a:buNone/>
            </a:pPr>
            <a:r>
              <a:rPr lang="en" sz="1800" i="1">
                <a:latin typeface="Georgia"/>
                <a:ea typeface="Georgia"/>
                <a:cs typeface="Georgia"/>
                <a:sym typeface="Georgia"/>
              </a:rPr>
              <a:t>                                                                                                    George Orwell-1984</a:t>
            </a:r>
            <a:endParaRPr sz="1800" i="1">
              <a:latin typeface="Georgia"/>
              <a:ea typeface="Georgia"/>
              <a:cs typeface="Georgia"/>
              <a:sym typeface="Georgia"/>
            </a:endParaRPr>
          </a:p>
          <a:p>
            <a:pPr marL="228600" lvl="0" indent="0" algn="ctr" rtl="0">
              <a:lnSpc>
                <a:spcPct val="109090"/>
              </a:lnSpc>
              <a:spcBef>
                <a:spcPts val="1200"/>
              </a:spcBef>
              <a:spcAft>
                <a:spcPts val="0"/>
              </a:spcAft>
              <a:buNone/>
            </a:pPr>
            <a:endParaRPr sz="1800"/>
          </a:p>
          <a:p>
            <a:pPr marL="0" lvl="0" indent="0" algn="ctr" rtl="0">
              <a:lnSpc>
                <a:spcPct val="109090"/>
              </a:lnSpc>
              <a:spcBef>
                <a:spcPts val="1200"/>
              </a:spcBef>
              <a:spcAft>
                <a:spcPts val="0"/>
              </a:spcAft>
              <a:buNone/>
            </a:pPr>
            <a:r>
              <a:rPr lang="en" sz="1800">
                <a:latin typeface="Georgia"/>
                <a:ea typeface="Georgia"/>
                <a:cs typeface="Georgia"/>
                <a:sym typeface="Georgia"/>
              </a:rPr>
              <a:t>“The devil can steal your soul and you won’t even feel it.</a:t>
            </a:r>
            <a:endParaRPr sz="1800">
              <a:latin typeface="Georgia"/>
              <a:ea typeface="Georgia"/>
              <a:cs typeface="Georgia"/>
              <a:sym typeface="Georgia"/>
            </a:endParaRPr>
          </a:p>
          <a:p>
            <a:pPr marL="0" lvl="0" indent="0" algn="ctr" rtl="0">
              <a:lnSpc>
                <a:spcPct val="109090"/>
              </a:lnSpc>
              <a:spcBef>
                <a:spcPts val="1200"/>
              </a:spcBef>
              <a:spcAft>
                <a:spcPts val="0"/>
              </a:spcAft>
              <a:buNone/>
            </a:pPr>
            <a:r>
              <a:rPr lang="en" sz="1800">
                <a:latin typeface="Georgia"/>
                <a:ea typeface="Georgia"/>
                <a:cs typeface="Georgia"/>
                <a:sym typeface="Georgia"/>
              </a:rPr>
              <a:t>                                                                             </a:t>
            </a:r>
            <a:r>
              <a:rPr lang="en" sz="1800" i="1">
                <a:latin typeface="Georgia"/>
                <a:ea typeface="Georgia"/>
                <a:cs typeface="Georgia"/>
                <a:sym typeface="Georgia"/>
              </a:rPr>
              <a:t>R.E.G.</a:t>
            </a:r>
            <a:endParaRPr sz="1800" i="1">
              <a:latin typeface="Georgia"/>
              <a:ea typeface="Georgia"/>
              <a:cs typeface="Georgia"/>
              <a:sym typeface="Georgia"/>
            </a:endParaRPr>
          </a:p>
          <a:p>
            <a:pPr marL="228600" lvl="0" indent="0" algn="l" rtl="0">
              <a:lnSpc>
                <a:spcPct val="109090"/>
              </a:lnSpc>
              <a:spcBef>
                <a:spcPts val="1200"/>
              </a:spcBef>
              <a:spcAft>
                <a:spcPts val="0"/>
              </a:spcAft>
              <a:buNone/>
            </a:pP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2"/>
          <p:cNvSpPr txBox="1"/>
          <p:nvPr/>
        </p:nvSpPr>
        <p:spPr>
          <a:xfrm>
            <a:off x="777250" y="841250"/>
            <a:ext cx="7699200" cy="237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500"/>
              </a:spcAft>
              <a:buNone/>
            </a:pPr>
            <a:r>
              <a:rPr lang="en" sz="2400" b="1">
                <a:solidFill>
                  <a:srgbClr val="CC0000"/>
                </a:solidFill>
              </a:rPr>
              <a:t>Micah 5:13</a:t>
            </a:r>
            <a:r>
              <a:rPr lang="en" sz="2400"/>
              <a:t>  Thy graven images also will I cut off, and thy standing images out of the midst of thee; and thou shalt no more worship the work of thine hands.</a:t>
            </a: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3"/>
          <p:cNvSpPr txBox="1"/>
          <p:nvPr/>
        </p:nvSpPr>
        <p:spPr>
          <a:xfrm>
            <a:off x="155450" y="420625"/>
            <a:ext cx="8833200" cy="43524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900" b="1">
                <a:latin typeface="Georgia"/>
                <a:ea typeface="Georgia"/>
                <a:cs typeface="Georgia"/>
                <a:sym typeface="Georgia"/>
              </a:rPr>
              <a:t>While many theologians and end time scholars see Babylonian of old being restored and coming back we must remember that the Babylon of old which is located in modern day Iraq about 53 miles South of Bagdad does not meet the criteria for the modern Babylon geographically speaking.</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OLD BABYLON</a:t>
            </a:r>
            <a:endParaRPr sz="900" b="1">
              <a:latin typeface="Georgia"/>
              <a:ea typeface="Georgia"/>
              <a:cs typeface="Georgia"/>
              <a:sym typeface="Georgia"/>
            </a:endParaRPr>
          </a:p>
          <a:p>
            <a:pPr marL="0" lvl="0" indent="0" algn="l" rtl="0">
              <a:spcBef>
                <a:spcPts val="0"/>
              </a:spcBef>
              <a:spcAft>
                <a:spcPts val="0"/>
              </a:spcAft>
              <a:buNone/>
            </a:pPr>
            <a:r>
              <a:rPr lang="en" sz="900">
                <a:latin typeface="Georgia"/>
                <a:ea typeface="Georgia"/>
                <a:cs typeface="Georgia"/>
                <a:sym typeface="Georgia"/>
              </a:rPr>
              <a:t> </a:t>
            </a:r>
            <a:endParaRPr sz="900">
              <a:latin typeface="Georgia"/>
              <a:ea typeface="Georgia"/>
              <a:cs typeface="Georgia"/>
              <a:sym typeface="Georgia"/>
            </a:endParaRPr>
          </a:p>
          <a:p>
            <a:pPr marL="0" lvl="0" indent="0" algn="l" rtl="0">
              <a:spcBef>
                <a:spcPts val="0"/>
              </a:spcBef>
              <a:spcAft>
                <a:spcPts val="0"/>
              </a:spcAft>
              <a:buNone/>
            </a:pPr>
            <a:r>
              <a:rPr lang="en" sz="900" b="1">
                <a:solidFill>
                  <a:srgbClr val="FF0000"/>
                </a:solidFill>
                <a:latin typeface="Georgia"/>
                <a:ea typeface="Georgia"/>
                <a:cs typeface="Georgia"/>
                <a:sym typeface="Georgia"/>
              </a:rPr>
              <a:t>*</a:t>
            </a:r>
            <a:r>
              <a:rPr lang="en" sz="900" b="1">
                <a:latin typeface="Georgia"/>
                <a:ea typeface="Georgia"/>
                <a:cs typeface="Georgia"/>
                <a:sym typeface="Georgia"/>
              </a:rPr>
              <a:t> Has no deep sea ports and except for the Tigris and Euphrates no other major water ways except the Persian Gulf. </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solidFill>
                  <a:srgbClr val="FF0000"/>
                </a:solidFill>
                <a:latin typeface="Georgia"/>
                <a:ea typeface="Georgia"/>
                <a:cs typeface="Georgia"/>
                <a:sym typeface="Georgia"/>
              </a:rPr>
              <a:t>*</a:t>
            </a:r>
            <a:r>
              <a:rPr lang="en" sz="900" b="1">
                <a:latin typeface="Georgia"/>
                <a:ea typeface="Georgia"/>
                <a:cs typeface="Georgia"/>
                <a:sym typeface="Georgia"/>
              </a:rPr>
              <a:t>Remember Revelation 1:1  </a:t>
            </a:r>
            <a:r>
              <a:rPr lang="en" sz="900" b="1" i="1">
                <a:latin typeface="Georgia"/>
                <a:ea typeface="Georgia"/>
                <a:cs typeface="Georgia"/>
                <a:sym typeface="Georgia"/>
              </a:rPr>
              <a:t>The Revelation of Jesus Christ, which God gave unto him, to shew unto his servants things which </a:t>
            </a:r>
            <a:r>
              <a:rPr lang="en" sz="900" b="1" i="1" u="sng">
                <a:latin typeface="Georgia"/>
                <a:ea typeface="Georgia"/>
                <a:cs typeface="Georgia"/>
                <a:sym typeface="Georgia"/>
              </a:rPr>
              <a:t>must shortly come to pass;</a:t>
            </a:r>
            <a:r>
              <a:rPr lang="en" sz="900" b="1" i="1">
                <a:latin typeface="Georgia"/>
                <a:ea typeface="Georgia"/>
                <a:cs typeface="Georgia"/>
                <a:sym typeface="Georgia"/>
              </a:rPr>
              <a:t> and he sent and signified it by his angel unto his servant John: </a:t>
            </a:r>
            <a:r>
              <a:rPr lang="en" sz="900" b="1">
                <a:latin typeface="Georgia"/>
                <a:ea typeface="Georgia"/>
                <a:cs typeface="Georgia"/>
                <a:sym typeface="Georgia"/>
              </a:rPr>
              <a:t>in which the prophecies spoken of by John are yet future. The Babylon, that great city in Revelation Ch. 18 and all its characteristics are yet future to the time John wrote the Book of Revelation. </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a:solidFill>
                  <a:srgbClr val="FF0000"/>
                </a:solidFill>
                <a:latin typeface="Georgia"/>
                <a:ea typeface="Georgia"/>
                <a:cs typeface="Georgia"/>
                <a:sym typeface="Georgia"/>
              </a:rPr>
              <a:t>* </a:t>
            </a:r>
            <a:r>
              <a:rPr lang="en" sz="900" b="1">
                <a:latin typeface="Georgia"/>
                <a:ea typeface="Georgia"/>
                <a:cs typeface="Georgia"/>
                <a:sym typeface="Georgia"/>
              </a:rPr>
              <a:t>The Babylon, that great city in Revelation Ch. 18 and all its characteristics are yet future to the time John wrote the Book of Revelation. </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solidFill>
                  <a:srgbClr val="FF0000"/>
                </a:solidFill>
                <a:latin typeface="Georgia"/>
                <a:ea typeface="Georgia"/>
                <a:cs typeface="Georgia"/>
                <a:sym typeface="Georgia"/>
              </a:rPr>
              <a:t>* </a:t>
            </a:r>
            <a:r>
              <a:rPr lang="en" sz="900" b="1">
                <a:latin typeface="Georgia"/>
                <a:ea typeface="Georgia"/>
                <a:cs typeface="Georgia"/>
                <a:sym typeface="Georgia"/>
              </a:rPr>
              <a:t>Consider that in Revelation 18:2 Babylon is twice fallen “Babylon the great is fallen, is fallen,” the Babylon of old has fallen and will not be re-established; and there is yet I believe a Babylon to fall in the future. </a:t>
            </a: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Sadly America I believe fits the characteristics both spiritually and geographically; she is not called by her national name but by her spiritual name “That Great City” - New York. </a:t>
            </a: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4"/>
          <p:cNvSpPr txBox="1"/>
          <p:nvPr/>
        </p:nvSpPr>
        <p:spPr>
          <a:xfrm>
            <a:off x="137175" y="294900"/>
            <a:ext cx="8741700" cy="45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Old Babylon cont’d</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Isaiah 13:17  </a:t>
            </a:r>
            <a:r>
              <a:rPr lang="en" sz="1000">
                <a:latin typeface="Georgia"/>
                <a:ea typeface="Georgia"/>
                <a:cs typeface="Georgia"/>
                <a:sym typeface="Georgia"/>
              </a:rPr>
              <a:t>Behold, I will stir up the Medes against them, which shall not regard silver; and </a:t>
            </a:r>
            <a:r>
              <a:rPr lang="en" sz="1000" i="1">
                <a:solidFill>
                  <a:srgbClr val="545454"/>
                </a:solidFill>
                <a:latin typeface="Georgia"/>
                <a:ea typeface="Georgia"/>
                <a:cs typeface="Georgia"/>
                <a:sym typeface="Georgia"/>
              </a:rPr>
              <a:t>as for</a:t>
            </a:r>
            <a:r>
              <a:rPr lang="en" sz="1000">
                <a:latin typeface="Georgia"/>
                <a:ea typeface="Georgia"/>
                <a:cs typeface="Georgia"/>
                <a:sym typeface="Georgia"/>
              </a:rPr>
              <a:t> gold, they shall not delight in it.</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Isaiah 13:18  </a:t>
            </a:r>
            <a:r>
              <a:rPr lang="en" sz="1000" b="1" i="1">
                <a:solidFill>
                  <a:srgbClr val="545454"/>
                </a:solidFill>
                <a:latin typeface="Georgia"/>
                <a:ea typeface="Georgia"/>
                <a:cs typeface="Georgia"/>
                <a:sym typeface="Georgia"/>
              </a:rPr>
              <a:t>T</a:t>
            </a:r>
            <a:r>
              <a:rPr lang="en" sz="1000" i="1">
                <a:solidFill>
                  <a:srgbClr val="545454"/>
                </a:solidFill>
                <a:latin typeface="Georgia"/>
                <a:ea typeface="Georgia"/>
                <a:cs typeface="Georgia"/>
                <a:sym typeface="Georgia"/>
              </a:rPr>
              <a:t>heir</a:t>
            </a:r>
            <a:r>
              <a:rPr lang="en" sz="1000">
                <a:latin typeface="Georgia"/>
                <a:ea typeface="Georgia"/>
                <a:cs typeface="Georgia"/>
                <a:sym typeface="Georgia"/>
              </a:rPr>
              <a:t> bows also shall dash the young men to pieces; and they shall have no pity on the fruit of the womb; their eye shall not spare children.</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Isaiah 13:19  </a:t>
            </a:r>
            <a:r>
              <a:rPr lang="en" sz="1000">
                <a:latin typeface="Georgia"/>
                <a:ea typeface="Georgia"/>
                <a:cs typeface="Georgia"/>
                <a:sym typeface="Georgia"/>
              </a:rPr>
              <a:t>And Babylon, the glory of kingdoms, the beauty of the Chaldees' excellency, shall be as when God overthrew Sodom and Gomorrah.</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Isaiah 13:20 </a:t>
            </a:r>
            <a:r>
              <a:rPr lang="en" sz="1000" b="1">
                <a:solidFill>
                  <a:srgbClr val="CC0000"/>
                </a:solidFill>
                <a:latin typeface="Georgia"/>
                <a:ea typeface="Georgia"/>
                <a:cs typeface="Georgia"/>
                <a:sym typeface="Georgia"/>
              </a:rPr>
              <a:t> </a:t>
            </a:r>
            <a:r>
              <a:rPr lang="en" sz="1000">
                <a:latin typeface="Georgia"/>
                <a:ea typeface="Georgia"/>
                <a:cs typeface="Georgia"/>
                <a:sym typeface="Georgia"/>
              </a:rPr>
              <a:t>It shall never be inhabited, neither shall it be dwelt in from generation to generation: neither shall the Arabian pitch tent there; neither shall the shepherds make their fold there.</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The above scripture shows that Babylon has already fallen once by the hand of the Medes; never to rise again. The end times Babylon will fall as well and will also never rise again. Just as God’s word has ordained Babylon will be twice fallen.</a:t>
            </a:r>
            <a:endParaRPr sz="1000" b="1">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5"/>
          <p:cNvSpPr txBox="1"/>
          <p:nvPr/>
        </p:nvSpPr>
        <p:spPr>
          <a:xfrm>
            <a:off x="182875" y="557775"/>
            <a:ext cx="8705100" cy="40419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200" b="1">
                <a:latin typeface="Georgia"/>
                <a:ea typeface="Georgia"/>
                <a:cs typeface="Georgia"/>
                <a:sym typeface="Georgia"/>
              </a:rPr>
              <a:t>America Is Slipping Away </a:t>
            </a:r>
            <a:endParaRPr sz="1200" b="1">
              <a:latin typeface="Georgia"/>
              <a:ea typeface="Georgia"/>
              <a:cs typeface="Georgia"/>
              <a:sym typeface="Georgia"/>
            </a:endParaRPr>
          </a:p>
          <a:p>
            <a:pPr marL="0" lvl="0" indent="0" algn="ctr"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In 2010 the United States was the largest Christian nation with 11.2% of world Christian population. </a:t>
            </a:r>
            <a:r>
              <a:rPr lang="en" sz="900" i="1" u="sng">
                <a:solidFill>
                  <a:schemeClr val="hlink"/>
                </a:solidFill>
                <a:latin typeface="Georgia"/>
                <a:ea typeface="Georgia"/>
                <a:cs typeface="Georgia"/>
                <a:sym typeface="Georgia"/>
                <a:hlinkClick r:id="rId3"/>
              </a:rPr>
              <a:t>https://www.pewforum.org/2015/04/02/christians/pf_15-04-02_projectionstables63/</a:t>
            </a:r>
            <a:endParaRPr sz="900" i="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How many are truly born again? Only God knows.</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With the rapture of the church the population in the United States will be decimated and what restraint the church and the Christian population had on America will be removed; </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Babylon will manifest greater than ever under the rule of the Antichrist; regardless of where his geographical seat of power is; for he will be a world-wide dictator. </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Maybe America is indeed mentioned in the Bible in the end times; but just not the way the bible scholars think – “Babylon the great is fallen, is fallen.” How great and tragic the fall of the once mighty that had risen so high.</a:t>
            </a: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900">
              <a:latin typeface="Georgia"/>
              <a:ea typeface="Georgia"/>
              <a:cs typeface="Georgia"/>
              <a:sym typeface="Georgia"/>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6"/>
          <p:cNvSpPr txBox="1"/>
          <p:nvPr/>
        </p:nvSpPr>
        <p:spPr>
          <a:xfrm>
            <a:off x="228600" y="1483650"/>
            <a:ext cx="87690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700" b="1">
                <a:latin typeface="Impact"/>
                <a:ea typeface="Impact"/>
                <a:cs typeface="Impact"/>
                <a:sym typeface="Impact"/>
              </a:rPr>
              <a:t>THE MAN OF SIN</a:t>
            </a:r>
            <a:endParaRPr sz="6700" b="1">
              <a:latin typeface="Impact"/>
              <a:ea typeface="Impact"/>
              <a:cs typeface="Impact"/>
              <a:sym typeface="Impac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7"/>
          <p:cNvSpPr txBox="1"/>
          <p:nvPr/>
        </p:nvSpPr>
        <p:spPr>
          <a:xfrm>
            <a:off x="1938600" y="402175"/>
            <a:ext cx="5266800" cy="34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Georgia"/>
                <a:ea typeface="Georgia"/>
                <a:cs typeface="Georgia"/>
                <a:sym typeface="Georgia"/>
              </a:rPr>
              <a:t>The Counterfeit christ</a:t>
            </a:r>
            <a:endParaRPr sz="1200" b="1">
              <a:latin typeface="Georgia"/>
              <a:ea typeface="Georgia"/>
              <a:cs typeface="Georgia"/>
              <a:sym typeface="Georgia"/>
            </a:endParaRPr>
          </a:p>
        </p:txBody>
      </p:sp>
      <p:sp>
        <p:nvSpPr>
          <p:cNvPr id="354" name="Google Shape;354;p57"/>
          <p:cNvSpPr txBox="1"/>
          <p:nvPr/>
        </p:nvSpPr>
        <p:spPr>
          <a:xfrm>
            <a:off x="185475" y="854625"/>
            <a:ext cx="8353500" cy="41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i="1">
                <a:latin typeface="Georgia"/>
                <a:ea typeface="Georgia"/>
                <a:cs typeface="Georgia"/>
                <a:sym typeface="Georgia"/>
              </a:rPr>
              <a:t>JESUS CAME IN HIS FATHER’S NAME</a:t>
            </a:r>
            <a:r>
              <a:rPr lang="en" sz="900" b="1">
                <a:latin typeface="Georgia"/>
                <a:ea typeface="Georgia"/>
                <a:cs typeface="Georgia"/>
                <a:sym typeface="Georgia"/>
              </a:rPr>
              <a:t>:  John 5:43  </a:t>
            </a:r>
            <a:r>
              <a:rPr lang="en" sz="900">
                <a:solidFill>
                  <a:srgbClr val="DA3737"/>
                </a:solidFill>
                <a:latin typeface="Georgia"/>
                <a:ea typeface="Georgia"/>
                <a:cs typeface="Georgia"/>
                <a:sym typeface="Georgia"/>
              </a:rPr>
              <a:t>I am come in my Father's name, and ye receive me not: if another shall come in his own name, him ye will receive.</a:t>
            </a:r>
            <a:endParaRPr sz="900">
              <a:solidFill>
                <a:srgbClr val="DA3737"/>
              </a:solidFill>
              <a:latin typeface="Georgia"/>
              <a:ea typeface="Georgia"/>
              <a:cs typeface="Georgia"/>
              <a:sym typeface="Georgia"/>
            </a:endParaRPr>
          </a:p>
          <a:p>
            <a:pPr marL="0" lvl="0" indent="0" algn="l" rtl="0">
              <a:spcBef>
                <a:spcPts val="0"/>
              </a:spcBef>
              <a:spcAft>
                <a:spcPts val="0"/>
              </a:spcAft>
              <a:buNone/>
            </a:pPr>
            <a:endParaRPr sz="900">
              <a:solidFill>
                <a:srgbClr val="DA3737"/>
              </a:solidFill>
              <a:latin typeface="Georgia"/>
              <a:ea typeface="Georgia"/>
              <a:cs typeface="Georgia"/>
              <a:sym typeface="Georgia"/>
            </a:endParaRPr>
          </a:p>
          <a:p>
            <a:pPr marL="457200" lvl="0" indent="-285750" algn="l" rtl="0">
              <a:spcBef>
                <a:spcPts val="0"/>
              </a:spcBef>
              <a:spcAft>
                <a:spcPts val="0"/>
              </a:spcAft>
              <a:buSzPts val="900"/>
              <a:buFont typeface="Georgia"/>
              <a:buChar char="●"/>
            </a:pPr>
            <a:r>
              <a:rPr lang="en" sz="900" b="1">
                <a:latin typeface="Georgia"/>
                <a:ea typeface="Georgia"/>
                <a:cs typeface="Georgia"/>
                <a:sym typeface="Georgia"/>
              </a:rPr>
              <a:t> Antichrist comes in his own name</a:t>
            </a:r>
            <a:endParaRPr sz="900" b="1">
              <a:latin typeface="Georgia"/>
              <a:ea typeface="Georgia"/>
              <a:cs typeface="Georgia"/>
              <a:sym typeface="Georgia"/>
            </a:endParaRPr>
          </a:p>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r>
              <a:rPr lang="en" sz="900" b="1" i="1">
                <a:latin typeface="Georgia"/>
                <a:ea typeface="Georgia"/>
                <a:cs typeface="Georgia"/>
                <a:sym typeface="Georgia"/>
              </a:rPr>
              <a:t>JESUS CAME DOWN FROM HEAVEN</a:t>
            </a:r>
            <a:r>
              <a:rPr lang="en" sz="900" b="1">
                <a:latin typeface="Georgia"/>
                <a:ea typeface="Georgia"/>
                <a:cs typeface="Georgia"/>
                <a:sym typeface="Georgia"/>
              </a:rPr>
              <a:t>: </a:t>
            </a:r>
            <a:r>
              <a:rPr lang="en" sz="900" b="1"/>
              <a:t>J</a:t>
            </a:r>
            <a:r>
              <a:rPr lang="en" sz="900" b="1">
                <a:latin typeface="Georgia"/>
                <a:ea typeface="Georgia"/>
                <a:cs typeface="Georgia"/>
                <a:sym typeface="Georgia"/>
              </a:rPr>
              <a:t>ohn 6:38</a:t>
            </a:r>
            <a:r>
              <a:rPr lang="en" sz="900">
                <a:latin typeface="Georgia"/>
                <a:ea typeface="Georgia"/>
                <a:cs typeface="Georgia"/>
                <a:sym typeface="Georgia"/>
              </a:rPr>
              <a:t>  </a:t>
            </a:r>
            <a:r>
              <a:rPr lang="en" sz="900">
                <a:solidFill>
                  <a:srgbClr val="DA3737"/>
                </a:solidFill>
                <a:latin typeface="Georgia"/>
                <a:ea typeface="Georgia"/>
                <a:cs typeface="Georgia"/>
                <a:sym typeface="Georgia"/>
              </a:rPr>
              <a:t>F</a:t>
            </a:r>
            <a:r>
              <a:rPr lang="en" sz="900" b="1">
                <a:solidFill>
                  <a:srgbClr val="DA3737"/>
                </a:solidFill>
                <a:latin typeface="Georgia"/>
                <a:ea typeface="Georgia"/>
                <a:cs typeface="Georgia"/>
                <a:sym typeface="Georgia"/>
              </a:rPr>
              <a:t>or I came down from heaven, not to do mine own will, but the will of him that sent me.</a:t>
            </a:r>
            <a:endParaRPr sz="900" b="1">
              <a:solidFill>
                <a:srgbClr val="DA3737"/>
              </a:solidFill>
              <a:latin typeface="Georgia"/>
              <a:ea typeface="Georgia"/>
              <a:cs typeface="Georgia"/>
              <a:sym typeface="Georgia"/>
            </a:endParaRPr>
          </a:p>
          <a:p>
            <a:pPr marL="0" lvl="0" indent="0" algn="l" rtl="0">
              <a:spcBef>
                <a:spcPts val="0"/>
              </a:spcBef>
              <a:spcAft>
                <a:spcPts val="0"/>
              </a:spcAft>
              <a:buNone/>
            </a:pPr>
            <a:endParaRPr sz="900">
              <a:solidFill>
                <a:srgbClr val="DA3737"/>
              </a:solidFill>
              <a:latin typeface="Georgia"/>
              <a:ea typeface="Georgia"/>
              <a:cs typeface="Georgia"/>
              <a:sym typeface="Georgia"/>
            </a:endParaRPr>
          </a:p>
          <a:p>
            <a:pPr marL="457200" lvl="0" indent="-285750" algn="l" rtl="0">
              <a:spcBef>
                <a:spcPts val="0"/>
              </a:spcBef>
              <a:spcAft>
                <a:spcPts val="0"/>
              </a:spcAft>
              <a:buSzPts val="900"/>
              <a:buFont typeface="Georgia"/>
              <a:buChar char="●"/>
            </a:pPr>
            <a:r>
              <a:rPr lang="en" sz="900" b="1" i="1">
                <a:latin typeface="Georgia"/>
                <a:ea typeface="Georgia"/>
                <a:cs typeface="Georgia"/>
                <a:sym typeface="Georgia"/>
              </a:rPr>
              <a:t>Antichrist ascends from the bottomless pit</a:t>
            </a:r>
            <a:r>
              <a:rPr lang="en" sz="900" b="1">
                <a:latin typeface="Georgia"/>
                <a:ea typeface="Georgia"/>
                <a:cs typeface="Georgia"/>
                <a:sym typeface="Georgia"/>
              </a:rPr>
              <a:t>: Revelation 11:7</a:t>
            </a:r>
            <a:r>
              <a:rPr lang="en" sz="900">
                <a:latin typeface="Georgia"/>
                <a:ea typeface="Georgia"/>
                <a:cs typeface="Georgia"/>
                <a:sym typeface="Georgia"/>
              </a:rPr>
              <a:t>  </a:t>
            </a:r>
            <a:r>
              <a:rPr lang="en" sz="900" b="1">
                <a:latin typeface="Georgia"/>
                <a:ea typeface="Georgia"/>
                <a:cs typeface="Georgia"/>
                <a:sym typeface="Georgia"/>
              </a:rPr>
              <a:t>And when they shall have finished their testimony, the beast that ascendeth out of the bottomless pit shall make war against them, and shall overcome them, and kill them.</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i="1">
                <a:latin typeface="Georgia"/>
                <a:ea typeface="Georgia"/>
                <a:cs typeface="Georgia"/>
                <a:sym typeface="Georgia"/>
              </a:rPr>
              <a:t>JESUS EMPTIED HIMSELF OF GLORY</a:t>
            </a:r>
            <a:r>
              <a:rPr lang="en" sz="900" b="1">
                <a:latin typeface="Georgia"/>
                <a:ea typeface="Georgia"/>
                <a:cs typeface="Georgia"/>
                <a:sym typeface="Georgia"/>
              </a:rPr>
              <a:t>: Philippians 2:7  But made himself of no reputation, and took upon him the form of a servant, and was made in the likeness of men:</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457200" lvl="0" indent="-285750" algn="l" rtl="0">
              <a:spcBef>
                <a:spcPts val="0"/>
              </a:spcBef>
              <a:spcAft>
                <a:spcPts val="0"/>
              </a:spcAft>
              <a:buSzPts val="900"/>
              <a:buFont typeface="Georgia"/>
              <a:buChar char="●"/>
            </a:pPr>
            <a:r>
              <a:rPr lang="en" sz="900" b="1">
                <a:latin typeface="Georgia"/>
                <a:ea typeface="Georgia"/>
                <a:cs typeface="Georgia"/>
                <a:sym typeface="Georgia"/>
              </a:rPr>
              <a:t>Antichrist embodies the pride of the devil</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i="1">
                <a:latin typeface="Georgia"/>
                <a:ea typeface="Georgia"/>
                <a:cs typeface="Georgia"/>
                <a:sym typeface="Georgia"/>
              </a:rPr>
              <a:t>JESUS LIVED IN ABSOLUTE DEPENDENCE UPON GOD</a:t>
            </a:r>
            <a:r>
              <a:rPr lang="en" sz="900" b="1">
                <a:latin typeface="Georgia"/>
                <a:ea typeface="Georgia"/>
                <a:cs typeface="Georgia"/>
                <a:sym typeface="Georgia"/>
              </a:rPr>
              <a:t>: John 8:28  Then said Jesus unto them, </a:t>
            </a:r>
            <a:r>
              <a:rPr lang="en" sz="900" b="1">
                <a:solidFill>
                  <a:srgbClr val="DA3737"/>
                </a:solidFill>
                <a:latin typeface="Georgia"/>
                <a:ea typeface="Georgia"/>
                <a:cs typeface="Georgia"/>
                <a:sym typeface="Georgia"/>
              </a:rPr>
              <a:t>When ye have lifted up the Son of man, then shall ye know that I am</a:t>
            </a:r>
            <a:r>
              <a:rPr lang="en" sz="900" b="1">
                <a:latin typeface="Georgia"/>
                <a:ea typeface="Georgia"/>
                <a:cs typeface="Georgia"/>
                <a:sym typeface="Georgia"/>
              </a:rPr>
              <a:t> </a:t>
            </a:r>
            <a:r>
              <a:rPr lang="en" sz="900" b="1" i="1">
                <a:solidFill>
                  <a:srgbClr val="757575"/>
                </a:solidFill>
                <a:latin typeface="Georgia"/>
                <a:ea typeface="Georgia"/>
                <a:cs typeface="Georgia"/>
                <a:sym typeface="Georgia"/>
              </a:rPr>
              <a:t>he,</a:t>
            </a:r>
            <a:r>
              <a:rPr lang="en" sz="900" b="1">
                <a:latin typeface="Georgia"/>
                <a:ea typeface="Georgia"/>
                <a:cs typeface="Georgia"/>
                <a:sym typeface="Georgia"/>
              </a:rPr>
              <a:t> </a:t>
            </a:r>
            <a:r>
              <a:rPr lang="en" sz="900" b="1">
                <a:solidFill>
                  <a:srgbClr val="DA3737"/>
                </a:solidFill>
                <a:latin typeface="Georgia"/>
                <a:ea typeface="Georgia"/>
                <a:cs typeface="Georgia"/>
                <a:sym typeface="Georgia"/>
              </a:rPr>
              <a:t>and</a:t>
            </a:r>
            <a:r>
              <a:rPr lang="en" sz="900" b="1">
                <a:latin typeface="Georgia"/>
                <a:ea typeface="Georgia"/>
                <a:cs typeface="Georgia"/>
                <a:sym typeface="Georgia"/>
              </a:rPr>
              <a:t> </a:t>
            </a:r>
            <a:r>
              <a:rPr lang="en" sz="900" b="1" i="1">
                <a:solidFill>
                  <a:srgbClr val="757575"/>
                </a:solidFill>
                <a:latin typeface="Georgia"/>
                <a:ea typeface="Georgia"/>
                <a:cs typeface="Georgia"/>
                <a:sym typeface="Georgia"/>
              </a:rPr>
              <a:t>that</a:t>
            </a:r>
            <a:r>
              <a:rPr lang="en" sz="900" b="1">
                <a:latin typeface="Georgia"/>
                <a:ea typeface="Georgia"/>
                <a:cs typeface="Georgia"/>
                <a:sym typeface="Georgia"/>
              </a:rPr>
              <a:t> </a:t>
            </a:r>
            <a:r>
              <a:rPr lang="en" sz="900" b="1">
                <a:solidFill>
                  <a:srgbClr val="DA3737"/>
                </a:solidFill>
                <a:latin typeface="Georgia"/>
                <a:ea typeface="Georgia"/>
                <a:cs typeface="Georgia"/>
                <a:sym typeface="Georgia"/>
              </a:rPr>
              <a:t>I do nothing of myself; but as my Father hath taught me, I speak these things.</a:t>
            </a:r>
            <a:endParaRPr sz="900" b="1">
              <a:solidFill>
                <a:srgbClr val="DA3737"/>
              </a:solidFill>
              <a:latin typeface="Georgia"/>
              <a:ea typeface="Georgia"/>
              <a:cs typeface="Georgia"/>
              <a:sym typeface="Georgia"/>
            </a:endParaRPr>
          </a:p>
          <a:p>
            <a:pPr marL="0" lvl="0" indent="0" algn="l" rtl="0">
              <a:spcBef>
                <a:spcPts val="0"/>
              </a:spcBef>
              <a:spcAft>
                <a:spcPts val="0"/>
              </a:spcAft>
              <a:buNone/>
            </a:pPr>
            <a:endParaRPr sz="900" b="1">
              <a:solidFill>
                <a:srgbClr val="DA3737"/>
              </a:solidFill>
              <a:latin typeface="Georgia"/>
              <a:ea typeface="Georgia"/>
              <a:cs typeface="Georgia"/>
              <a:sym typeface="Georgia"/>
            </a:endParaRPr>
          </a:p>
          <a:p>
            <a:pPr marL="457200" lvl="0" indent="-285750" algn="l" rtl="0">
              <a:spcBef>
                <a:spcPts val="0"/>
              </a:spcBef>
              <a:spcAft>
                <a:spcPts val="0"/>
              </a:spcAft>
              <a:buSzPts val="900"/>
              <a:buFont typeface="Georgia"/>
              <a:buChar char="●"/>
            </a:pPr>
            <a:r>
              <a:rPr lang="en" sz="900" b="1" i="1">
                <a:latin typeface="Georgia"/>
                <a:ea typeface="Georgia"/>
                <a:cs typeface="Georgia"/>
                <a:sym typeface="Georgia"/>
              </a:rPr>
              <a:t>ANTICHRIST OPPOSES AND EXALTS HIMSELF ABOVE THE TRUE GOD</a:t>
            </a:r>
            <a:r>
              <a:rPr lang="en" sz="900" b="1">
                <a:latin typeface="Georgia"/>
                <a:ea typeface="Georgia"/>
                <a:cs typeface="Georgia"/>
                <a:sym typeface="Georgia"/>
              </a:rPr>
              <a:t>: 2 Thessalonians 2:4  Who opposeth and exalteth himself above all that is called God, or that is worshipped; so that he as God sitteth in the temple of God, shewing himself that he is God.</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i="1">
                <a:latin typeface="Georgia"/>
                <a:ea typeface="Georgia"/>
                <a:cs typeface="Georgia"/>
                <a:sym typeface="Georgia"/>
              </a:rPr>
              <a:t>JESUS REFUSED HONOR FROM MEN</a:t>
            </a:r>
            <a:r>
              <a:rPr lang="en" sz="900" b="1">
                <a:latin typeface="Georgia"/>
                <a:ea typeface="Georgia"/>
                <a:cs typeface="Georgia"/>
                <a:sym typeface="Georgia"/>
              </a:rPr>
              <a:t>: John 5:41  I receive not honour from men.</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457200" lvl="0" indent="-285750" algn="l" rtl="0">
              <a:spcBef>
                <a:spcPts val="0"/>
              </a:spcBef>
              <a:spcAft>
                <a:spcPts val="0"/>
              </a:spcAft>
              <a:buSzPts val="900"/>
              <a:buFont typeface="Georgia"/>
              <a:buChar char="●"/>
            </a:pPr>
            <a:r>
              <a:rPr lang="en" sz="900" b="1">
                <a:latin typeface="Georgia"/>
                <a:ea typeface="Georgia"/>
                <a:cs typeface="Georgia"/>
                <a:sym typeface="Georgia"/>
              </a:rPr>
              <a:t>Antichrist deeply desires the homage of men</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ctr" rtl="0">
              <a:lnSpc>
                <a:spcPct val="109090"/>
              </a:lnSpc>
              <a:spcBef>
                <a:spcPts val="1200"/>
              </a:spcBef>
              <a:spcAft>
                <a:spcPts val="0"/>
              </a:spcAft>
              <a:buNone/>
            </a:pPr>
            <a:r>
              <a:rPr lang="en" sz="900" b="1">
                <a:latin typeface="Georgia"/>
                <a:ea typeface="Georgia"/>
                <a:cs typeface="Georgia"/>
                <a:sym typeface="Georgia"/>
              </a:rPr>
              <a:t>How evident it is once one looks upon the characteristics of this pseudo Christ; he embodies everything that the true Christ does not. </a:t>
            </a:r>
            <a:endParaRPr sz="900" b="1">
              <a:latin typeface="Georgia"/>
              <a:ea typeface="Georgia"/>
              <a:cs typeface="Georgia"/>
              <a:sym typeface="Georgia"/>
            </a:endParaRPr>
          </a:p>
          <a:p>
            <a:pPr marL="0" lvl="0" indent="0" algn="ctr" rtl="0">
              <a:spcBef>
                <a:spcPts val="30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8"/>
          <p:cNvSpPr txBox="1"/>
          <p:nvPr/>
        </p:nvSpPr>
        <p:spPr>
          <a:xfrm>
            <a:off x="240725" y="362425"/>
            <a:ext cx="8261400" cy="2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Georgia"/>
                <a:ea typeface="Georgia"/>
                <a:cs typeface="Georgia"/>
                <a:sym typeface="Georgia"/>
              </a:rPr>
              <a:t>The Counterfeit god &amp; Counterfeit kingdom</a:t>
            </a:r>
            <a:endParaRPr sz="1200" b="1">
              <a:latin typeface="Georgia"/>
              <a:ea typeface="Georgia"/>
              <a:cs typeface="Georgia"/>
              <a:sym typeface="Georgia"/>
            </a:endParaRPr>
          </a:p>
        </p:txBody>
      </p:sp>
      <p:sp>
        <p:nvSpPr>
          <p:cNvPr id="360" name="Google Shape;360;p58"/>
          <p:cNvSpPr txBox="1"/>
          <p:nvPr/>
        </p:nvSpPr>
        <p:spPr>
          <a:xfrm>
            <a:off x="240725" y="699300"/>
            <a:ext cx="8261400" cy="42537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Christ soweth Good Seed - Matthew 13:24</a:t>
            </a:r>
            <a:r>
              <a:rPr lang="en" sz="1000" b="1" i="1">
                <a:latin typeface="Georgia"/>
                <a:ea typeface="Georgia"/>
                <a:cs typeface="Georgia"/>
                <a:sym typeface="Georgia"/>
              </a:rPr>
              <a:t>  </a:t>
            </a:r>
            <a:r>
              <a:rPr lang="en" sz="1000">
                <a:latin typeface="Georgia"/>
                <a:ea typeface="Georgia"/>
                <a:cs typeface="Georgia"/>
                <a:sym typeface="Georgia"/>
              </a:rPr>
              <a:t>Another parable put he forth unto them, saying, </a:t>
            </a:r>
            <a:r>
              <a:rPr lang="en" sz="1000">
                <a:solidFill>
                  <a:srgbClr val="BF3030"/>
                </a:solidFill>
                <a:latin typeface="Georgia"/>
                <a:ea typeface="Georgia"/>
                <a:cs typeface="Georgia"/>
                <a:sym typeface="Georgia"/>
              </a:rPr>
              <a:t>The kingdom of heaven is likened unto a man which sowed good seed in his field:</a:t>
            </a:r>
            <a:endParaRPr sz="1000">
              <a:solidFill>
                <a:srgbClr val="BF303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Lucifer (the enemy) sows ‘tares’</a:t>
            </a:r>
            <a:r>
              <a:rPr lang="en" sz="1000" b="1" i="1">
                <a:latin typeface="Georgia"/>
                <a:ea typeface="Georgia"/>
                <a:cs typeface="Georgia"/>
                <a:sym typeface="Georgia"/>
              </a:rPr>
              <a:t> </a:t>
            </a:r>
            <a:r>
              <a:rPr lang="en" sz="1000" b="1">
                <a:latin typeface="Georgia"/>
                <a:ea typeface="Georgia"/>
                <a:cs typeface="Georgia"/>
                <a:sym typeface="Georgia"/>
              </a:rPr>
              <a:t>Matthew 13:25 </a:t>
            </a:r>
            <a:r>
              <a:rPr lang="en" sz="1000">
                <a:solidFill>
                  <a:srgbClr val="CC0000"/>
                </a:solidFill>
                <a:latin typeface="Georgia"/>
                <a:ea typeface="Georgia"/>
                <a:cs typeface="Georgia"/>
                <a:sym typeface="Georgia"/>
              </a:rPr>
              <a:t>But</a:t>
            </a:r>
            <a:r>
              <a:rPr lang="en" sz="1000">
                <a:solidFill>
                  <a:srgbClr val="FF0000"/>
                </a:solidFill>
                <a:latin typeface="Georgia"/>
                <a:ea typeface="Georgia"/>
                <a:cs typeface="Georgia"/>
                <a:sym typeface="Georgia"/>
              </a:rPr>
              <a:t> </a:t>
            </a:r>
            <a:r>
              <a:rPr lang="en" sz="1000">
                <a:solidFill>
                  <a:srgbClr val="BF3030"/>
                </a:solidFill>
                <a:latin typeface="Georgia"/>
                <a:ea typeface="Georgia"/>
                <a:cs typeface="Georgia"/>
                <a:sym typeface="Georgia"/>
              </a:rPr>
              <a:t>while men slept, his enemy came and sowed tares among the wheat, and went his way.</a:t>
            </a:r>
            <a:endParaRPr sz="1000">
              <a:solidFill>
                <a:srgbClr val="BF3030"/>
              </a:solidFill>
              <a:latin typeface="Georgia"/>
              <a:ea typeface="Georgia"/>
              <a:cs typeface="Georgia"/>
              <a:sym typeface="Georgia"/>
            </a:endParaRPr>
          </a:p>
          <a:p>
            <a:pPr marL="0" lvl="0" indent="0" algn="l" rtl="0">
              <a:lnSpc>
                <a:spcPct val="109090"/>
              </a:lnSpc>
              <a:spcBef>
                <a:spcPts val="1200"/>
              </a:spcBef>
              <a:spcAft>
                <a:spcPts val="0"/>
              </a:spcAft>
              <a:buNone/>
            </a:pPr>
            <a:r>
              <a:rPr lang="en" sz="700">
                <a:latin typeface="Georgia"/>
                <a:ea typeface="Georgia"/>
                <a:cs typeface="Georgia"/>
                <a:sym typeface="Georgia"/>
              </a:rPr>
              <a:t>Notice in</a:t>
            </a:r>
            <a:r>
              <a:rPr lang="en" sz="700" i="1">
                <a:latin typeface="Georgia"/>
                <a:ea typeface="Georgia"/>
                <a:cs typeface="Georgia"/>
                <a:sym typeface="Georgia"/>
              </a:rPr>
              <a:t> </a:t>
            </a:r>
            <a:r>
              <a:rPr lang="en" sz="700" b="1" i="1">
                <a:latin typeface="Georgia"/>
                <a:ea typeface="Georgia"/>
                <a:cs typeface="Georgia"/>
                <a:sym typeface="Georgia"/>
              </a:rPr>
              <a:t>Matthew. 13:25</a:t>
            </a:r>
            <a:r>
              <a:rPr lang="en" sz="700" b="1">
                <a:latin typeface="Georgia"/>
                <a:ea typeface="Georgia"/>
                <a:cs typeface="Georgia"/>
                <a:sym typeface="Georgia"/>
              </a:rPr>
              <a:t> </a:t>
            </a:r>
            <a:r>
              <a:rPr lang="en" sz="700">
                <a:latin typeface="Georgia"/>
                <a:ea typeface="Georgia"/>
                <a:cs typeface="Georgia"/>
                <a:sym typeface="Georgia"/>
              </a:rPr>
              <a:t>that it is while “men slept” that the enemy came, and today many sleep with eyes wide open, blind to the reality of the LORD Jesus Christ; and are deceived by the god of this world (the devil, Satan, Lucifer) and the false teachers that have subtly take over the pulpits of many churches and deceiving many with a false gospel. </a:t>
            </a:r>
            <a:r>
              <a:rPr lang="en" sz="700" b="1">
                <a:latin typeface="Georgia"/>
                <a:ea typeface="Georgia"/>
                <a:cs typeface="Georgia"/>
                <a:sym typeface="Georgia"/>
              </a:rPr>
              <a:t>2 Corinthians 4:4</a:t>
            </a:r>
            <a:r>
              <a:rPr lang="en" sz="700" b="1" i="1">
                <a:latin typeface="Georgia"/>
                <a:ea typeface="Georgia"/>
                <a:cs typeface="Georgia"/>
                <a:sym typeface="Georgia"/>
              </a:rPr>
              <a:t>  </a:t>
            </a:r>
            <a:r>
              <a:rPr lang="en" sz="700" i="1">
                <a:latin typeface="Georgia"/>
                <a:ea typeface="Georgia"/>
                <a:cs typeface="Georgia"/>
                <a:sym typeface="Georgia"/>
              </a:rPr>
              <a:t>In whom the god of this world hath blinded the minds of them which believe not, lest the light of the glorious gospel of Christ, who is the image of God, should shine unto them.  </a:t>
            </a:r>
            <a:r>
              <a:rPr lang="en" sz="700" b="1" i="1">
                <a:latin typeface="Georgia"/>
                <a:ea typeface="Georgia"/>
                <a:cs typeface="Georgia"/>
                <a:sym typeface="Georgia"/>
              </a:rPr>
              <a:t>Jude 1:4</a:t>
            </a:r>
            <a:r>
              <a:rPr lang="en" sz="700" i="1">
                <a:latin typeface="Georgia"/>
                <a:ea typeface="Georgia"/>
                <a:cs typeface="Georgia"/>
                <a:sym typeface="Georgia"/>
              </a:rPr>
              <a:t>  For there are certain men crept in unawares, who were before of old ordained to this condemnation, ungodly men, turning the grace of our God into lasciviousness, and denying the only Lord God, and our Lord Jesus Christ.</a:t>
            </a:r>
            <a:endParaRPr sz="700" i="1">
              <a:latin typeface="Georgia"/>
              <a:ea typeface="Georgia"/>
              <a:cs typeface="Georgia"/>
              <a:sym typeface="Georgia"/>
            </a:endParaRPr>
          </a:p>
          <a:p>
            <a:pPr marL="0" lvl="0" indent="0" algn="l" rtl="0">
              <a:lnSpc>
                <a:spcPct val="109090"/>
              </a:lnSpc>
              <a:spcBef>
                <a:spcPts val="1200"/>
              </a:spcBef>
              <a:spcAft>
                <a:spcPts val="0"/>
              </a:spcAft>
              <a:buNone/>
            </a:pPr>
            <a:r>
              <a:rPr lang="en" sz="700">
                <a:latin typeface="Georgia"/>
                <a:ea typeface="Georgia"/>
                <a:cs typeface="Georgia"/>
                <a:sym typeface="Georgia"/>
              </a:rPr>
              <a:t>Children of God, Children of the devil- </a:t>
            </a:r>
            <a:r>
              <a:rPr lang="en" sz="700" b="1">
                <a:latin typeface="Georgia"/>
                <a:ea typeface="Georgia"/>
                <a:cs typeface="Georgia"/>
                <a:sym typeface="Georgia"/>
              </a:rPr>
              <a:t>Genesis 3:15</a:t>
            </a:r>
            <a:r>
              <a:rPr lang="en" sz="700" b="1" i="1">
                <a:latin typeface="Georgia"/>
                <a:ea typeface="Georgia"/>
                <a:cs typeface="Georgia"/>
                <a:sym typeface="Georgia"/>
              </a:rPr>
              <a:t> </a:t>
            </a:r>
            <a:r>
              <a:rPr lang="en" sz="700" i="1">
                <a:latin typeface="Georgia"/>
                <a:ea typeface="Georgia"/>
                <a:cs typeface="Georgia"/>
                <a:sym typeface="Georgia"/>
              </a:rPr>
              <a:t> And I will put enmity between thee and the woman, and between </a:t>
            </a:r>
            <a:r>
              <a:rPr lang="en" sz="700" i="1" u="sng">
                <a:latin typeface="Georgia"/>
                <a:ea typeface="Georgia"/>
                <a:cs typeface="Georgia"/>
                <a:sym typeface="Georgia"/>
              </a:rPr>
              <a:t>thy seed </a:t>
            </a:r>
            <a:r>
              <a:rPr lang="en" sz="700" i="1">
                <a:latin typeface="Georgia"/>
                <a:ea typeface="Georgia"/>
                <a:cs typeface="Georgia"/>
                <a:sym typeface="Georgia"/>
              </a:rPr>
              <a:t>and </a:t>
            </a:r>
            <a:r>
              <a:rPr lang="en" sz="700" i="1" u="sng">
                <a:latin typeface="Georgia"/>
                <a:ea typeface="Georgia"/>
                <a:cs typeface="Georgia"/>
                <a:sym typeface="Georgia"/>
              </a:rPr>
              <a:t>her seed</a:t>
            </a:r>
            <a:r>
              <a:rPr lang="en" sz="700" i="1">
                <a:latin typeface="Georgia"/>
                <a:ea typeface="Georgia"/>
                <a:cs typeface="Georgia"/>
                <a:sym typeface="Georgia"/>
              </a:rPr>
              <a:t>; it shall bruise thy head, and thou shalt bruise his heel.</a:t>
            </a:r>
            <a:endParaRPr sz="700" i="1">
              <a:latin typeface="Georgia"/>
              <a:ea typeface="Georgia"/>
              <a:cs typeface="Georgia"/>
              <a:sym typeface="Georgia"/>
            </a:endParaRPr>
          </a:p>
          <a:p>
            <a:pPr marL="0" lvl="0" indent="0" algn="l" rtl="0">
              <a:lnSpc>
                <a:spcPct val="109090"/>
              </a:lnSpc>
              <a:spcBef>
                <a:spcPts val="1000"/>
              </a:spcBef>
              <a:spcAft>
                <a:spcPts val="0"/>
              </a:spcAft>
              <a:buNone/>
            </a:pPr>
            <a:r>
              <a:rPr lang="en" sz="700">
                <a:latin typeface="Georgia"/>
                <a:ea typeface="Georgia"/>
                <a:cs typeface="Georgia"/>
                <a:sym typeface="Georgia"/>
              </a:rPr>
              <a:t>Zera</a:t>
            </a:r>
            <a:r>
              <a:rPr lang="en" sz="700">
                <a:solidFill>
                  <a:srgbClr val="3054BF"/>
                </a:solidFill>
                <a:latin typeface="Georgia"/>
                <a:ea typeface="Georgia"/>
                <a:cs typeface="Georgia"/>
                <a:sym typeface="Georgia"/>
              </a:rPr>
              <a:t> </a:t>
            </a:r>
            <a:r>
              <a:rPr lang="en" sz="700" i="1">
                <a:latin typeface="Georgia"/>
                <a:ea typeface="Georgia"/>
                <a:cs typeface="Georgia"/>
                <a:sym typeface="Georgia"/>
              </a:rPr>
              <a:t>zeh'-rah</a:t>
            </a:r>
            <a:endParaRPr sz="700" i="1">
              <a:latin typeface="Georgia"/>
              <a:ea typeface="Georgia"/>
              <a:cs typeface="Georgia"/>
              <a:sym typeface="Georgia"/>
            </a:endParaRPr>
          </a:p>
          <a:p>
            <a:pPr marL="0" lvl="0" indent="0" algn="l" rtl="0">
              <a:lnSpc>
                <a:spcPct val="109090"/>
              </a:lnSpc>
              <a:spcBef>
                <a:spcPts val="600"/>
              </a:spcBef>
              <a:spcAft>
                <a:spcPts val="0"/>
              </a:spcAft>
              <a:buNone/>
            </a:pPr>
            <a:r>
              <a:rPr lang="en" sz="700">
                <a:latin typeface="Georgia"/>
                <a:ea typeface="Georgia"/>
                <a:cs typeface="Georgia"/>
                <a:sym typeface="Georgia"/>
              </a:rPr>
              <a:t>From Strong’s H2232; </a:t>
            </a:r>
            <a:r>
              <a:rPr lang="en" sz="700" i="1">
                <a:latin typeface="Georgia"/>
                <a:ea typeface="Georgia"/>
                <a:cs typeface="Georgia"/>
                <a:sym typeface="Georgia"/>
              </a:rPr>
              <a:t>seed</a:t>
            </a:r>
            <a:r>
              <a:rPr lang="en" sz="700">
                <a:latin typeface="Georgia"/>
                <a:ea typeface="Georgia"/>
                <a:cs typeface="Georgia"/>
                <a:sym typeface="Georgia"/>
              </a:rPr>
              <a:t>; figuratively </a:t>
            </a:r>
            <a:r>
              <a:rPr lang="en" sz="700" i="1">
                <a:latin typeface="Georgia"/>
                <a:ea typeface="Georgia"/>
                <a:cs typeface="Georgia"/>
                <a:sym typeface="Georgia"/>
              </a:rPr>
              <a:t>fruit</a:t>
            </a:r>
            <a:r>
              <a:rPr lang="en" sz="700">
                <a:latin typeface="Georgia"/>
                <a:ea typeface="Georgia"/>
                <a:cs typeface="Georgia"/>
                <a:sym typeface="Georgia"/>
              </a:rPr>
              <a:t>, </a:t>
            </a:r>
            <a:r>
              <a:rPr lang="en" sz="700" i="1">
                <a:latin typeface="Georgia"/>
                <a:ea typeface="Georgia"/>
                <a:cs typeface="Georgia"/>
                <a:sym typeface="Georgia"/>
              </a:rPr>
              <a:t>plant</a:t>
            </a:r>
            <a:r>
              <a:rPr lang="en" sz="700">
                <a:latin typeface="Georgia"/>
                <a:ea typeface="Georgia"/>
                <a:cs typeface="Georgia"/>
                <a:sym typeface="Georgia"/>
              </a:rPr>
              <a:t>, </a:t>
            </a:r>
            <a:r>
              <a:rPr lang="en" sz="700" i="1">
                <a:latin typeface="Georgia"/>
                <a:ea typeface="Georgia"/>
                <a:cs typeface="Georgia"/>
                <a:sym typeface="Georgia"/>
              </a:rPr>
              <a:t>sowing time</a:t>
            </a:r>
            <a:r>
              <a:rPr lang="en" sz="700">
                <a:latin typeface="Georgia"/>
                <a:ea typeface="Georgia"/>
                <a:cs typeface="Georgia"/>
                <a:sym typeface="Georgia"/>
              </a:rPr>
              <a:t>, </a:t>
            </a:r>
            <a:r>
              <a:rPr lang="en" sz="700" i="1">
                <a:latin typeface="Georgia"/>
                <a:ea typeface="Georgia"/>
                <a:cs typeface="Georgia"/>
                <a:sym typeface="Georgia"/>
              </a:rPr>
              <a:t>posterity: - </a:t>
            </a:r>
            <a:r>
              <a:rPr lang="en" sz="700">
                <a:latin typeface="Georgia"/>
                <a:ea typeface="Georgia"/>
                <a:cs typeface="Georgia"/>
                <a:sym typeface="Georgia"/>
              </a:rPr>
              <a:t> X carnally, child, fruitful, seed (-time), sowing-time.</a:t>
            </a:r>
            <a:endParaRPr sz="700">
              <a:latin typeface="Georgia"/>
              <a:ea typeface="Georgia"/>
              <a:cs typeface="Georgia"/>
              <a:sym typeface="Georgia"/>
            </a:endParaRPr>
          </a:p>
          <a:p>
            <a:pPr marL="0" lvl="0" indent="0" algn="l" rtl="0">
              <a:lnSpc>
                <a:spcPct val="109090"/>
              </a:lnSpc>
              <a:spcBef>
                <a:spcPts val="600"/>
              </a:spcBef>
              <a:spcAft>
                <a:spcPts val="0"/>
              </a:spcAft>
              <a:buNone/>
            </a:pPr>
            <a:r>
              <a:rPr lang="en" sz="700">
                <a:latin typeface="Georgia"/>
                <a:ea typeface="Georgia"/>
                <a:cs typeface="Georgia"/>
                <a:sym typeface="Georgia"/>
              </a:rPr>
              <a:t>It is interesting to note that the word ‘seed’ in </a:t>
            </a:r>
            <a:r>
              <a:rPr lang="en" sz="700" b="1">
                <a:latin typeface="Georgia"/>
                <a:ea typeface="Georgia"/>
                <a:cs typeface="Georgia"/>
                <a:sym typeface="Georgia"/>
              </a:rPr>
              <a:t>Genesis 3:15</a:t>
            </a:r>
            <a:r>
              <a:rPr lang="en" sz="700">
                <a:latin typeface="Georgia"/>
                <a:ea typeface="Georgia"/>
                <a:cs typeface="Georgia"/>
                <a:sym typeface="Georgia"/>
              </a:rPr>
              <a:t> is the same Hebrew word Zeh’-rah used for both “her seed” (Jesus the Christ) and for “thy seed” (the devil) and note below that the ‘children’ of both the kingdom and of the wicked one uses the same Greek word ‘uihos’ to describe them</a:t>
            </a:r>
            <a:endParaRPr sz="700">
              <a:latin typeface="Georgia"/>
              <a:ea typeface="Georgia"/>
              <a:cs typeface="Georgia"/>
              <a:sym typeface="Georgia"/>
            </a:endParaRPr>
          </a:p>
          <a:p>
            <a:pPr marL="0" lvl="0" indent="0" algn="l" rtl="0">
              <a:lnSpc>
                <a:spcPct val="109090"/>
              </a:lnSpc>
              <a:spcBef>
                <a:spcPts val="600"/>
              </a:spcBef>
              <a:spcAft>
                <a:spcPts val="0"/>
              </a:spcAft>
              <a:buNone/>
            </a:pPr>
            <a:r>
              <a:rPr lang="en" sz="700" b="1">
                <a:latin typeface="Georgia"/>
                <a:ea typeface="Georgia"/>
                <a:cs typeface="Georgia"/>
                <a:sym typeface="Georgia"/>
              </a:rPr>
              <a:t>Matthew 13:38</a:t>
            </a:r>
            <a:r>
              <a:rPr lang="en" sz="700">
                <a:latin typeface="Georgia"/>
                <a:ea typeface="Georgia"/>
                <a:cs typeface="Georgia"/>
                <a:sym typeface="Georgia"/>
              </a:rPr>
              <a:t>  </a:t>
            </a:r>
            <a:r>
              <a:rPr lang="en" sz="700">
                <a:solidFill>
                  <a:srgbClr val="BF3030"/>
                </a:solidFill>
                <a:latin typeface="Georgia"/>
                <a:ea typeface="Georgia"/>
                <a:cs typeface="Georgia"/>
                <a:sym typeface="Georgia"/>
              </a:rPr>
              <a:t>The field is the world; the good seed are the children of the kingdom; but the tares are the children of the wicked</a:t>
            </a:r>
            <a:r>
              <a:rPr lang="en" sz="700">
                <a:latin typeface="Georgia"/>
                <a:ea typeface="Georgia"/>
                <a:cs typeface="Georgia"/>
                <a:sym typeface="Georgia"/>
              </a:rPr>
              <a:t> </a:t>
            </a:r>
            <a:r>
              <a:rPr lang="en" sz="700" i="1">
                <a:solidFill>
                  <a:srgbClr val="545454"/>
                </a:solidFill>
                <a:latin typeface="Georgia"/>
                <a:ea typeface="Georgia"/>
                <a:cs typeface="Georgia"/>
                <a:sym typeface="Georgia"/>
              </a:rPr>
              <a:t>one;</a:t>
            </a:r>
            <a:endParaRPr sz="700" i="1">
              <a:solidFill>
                <a:srgbClr val="545454"/>
              </a:solidFill>
              <a:latin typeface="Georgia"/>
              <a:ea typeface="Georgia"/>
              <a:cs typeface="Georgia"/>
              <a:sym typeface="Georgia"/>
            </a:endParaRPr>
          </a:p>
          <a:p>
            <a:pPr marL="0" lvl="0" indent="0" algn="l" rtl="0">
              <a:lnSpc>
                <a:spcPct val="109090"/>
              </a:lnSpc>
              <a:spcBef>
                <a:spcPts val="600"/>
              </a:spcBef>
              <a:spcAft>
                <a:spcPts val="0"/>
              </a:spcAft>
              <a:buNone/>
            </a:pPr>
            <a:r>
              <a:rPr lang="en" sz="700">
                <a:latin typeface="Times New Roman"/>
                <a:ea typeface="Times New Roman"/>
                <a:cs typeface="Times New Roman"/>
                <a:sym typeface="Times New Roman"/>
              </a:rPr>
              <a:t>Uihos</a:t>
            </a:r>
            <a:r>
              <a:rPr lang="en" sz="700">
                <a:latin typeface="Georgia"/>
                <a:ea typeface="Georgia"/>
                <a:cs typeface="Georgia"/>
                <a:sym typeface="Georgia"/>
              </a:rPr>
              <a:t> ‘</a:t>
            </a:r>
            <a:r>
              <a:rPr lang="en" sz="700" i="1">
                <a:latin typeface="Georgia"/>
                <a:ea typeface="Georgia"/>
                <a:cs typeface="Georgia"/>
                <a:sym typeface="Georgia"/>
              </a:rPr>
              <a:t>hwee-os'</a:t>
            </a:r>
            <a:endParaRPr sz="700" i="1">
              <a:latin typeface="Georgia"/>
              <a:ea typeface="Georgia"/>
              <a:cs typeface="Georgia"/>
              <a:sym typeface="Georgia"/>
            </a:endParaRPr>
          </a:p>
          <a:p>
            <a:pPr marL="0" lvl="0" indent="0" algn="l" rtl="0">
              <a:lnSpc>
                <a:spcPct val="109090"/>
              </a:lnSpc>
              <a:spcBef>
                <a:spcPts val="600"/>
              </a:spcBef>
              <a:spcAft>
                <a:spcPts val="0"/>
              </a:spcAft>
              <a:buNone/>
            </a:pPr>
            <a:r>
              <a:rPr lang="en" sz="700">
                <a:latin typeface="Georgia"/>
                <a:ea typeface="Georgia"/>
                <a:cs typeface="Georgia"/>
                <a:sym typeface="Georgia"/>
              </a:rPr>
              <a:t>Apparently a primary word; a “son” (sometimes of animals), used very widely of immediate, remote or figurative kinship: - child, foal, son.</a:t>
            </a:r>
            <a:endParaRPr sz="700">
              <a:latin typeface="Georgia"/>
              <a:ea typeface="Georgia"/>
              <a:cs typeface="Georgia"/>
              <a:sym typeface="Georgia"/>
            </a:endParaRPr>
          </a:p>
          <a:p>
            <a:pPr marL="0" lvl="0" indent="0" algn="l" rtl="0">
              <a:lnSpc>
                <a:spcPct val="109090"/>
              </a:lnSpc>
              <a:spcBef>
                <a:spcPts val="1200"/>
              </a:spcBef>
              <a:spcAft>
                <a:spcPts val="0"/>
              </a:spcAft>
              <a:buNone/>
            </a:pPr>
            <a:r>
              <a:rPr lang="en" sz="700">
                <a:latin typeface="Georgia"/>
                <a:ea typeface="Georgia"/>
                <a:cs typeface="Georgia"/>
                <a:sym typeface="Georgia"/>
              </a:rPr>
              <a:t>TSK Cross References  Genesis 3:15</a:t>
            </a:r>
            <a:endParaRPr sz="700">
              <a:latin typeface="Georgia"/>
              <a:ea typeface="Georgia"/>
              <a:cs typeface="Georgia"/>
              <a:sym typeface="Georgia"/>
            </a:endParaRPr>
          </a:p>
          <a:p>
            <a:pPr marL="0" lvl="0" indent="0" algn="l" rtl="0">
              <a:lnSpc>
                <a:spcPct val="109090"/>
              </a:lnSpc>
              <a:spcBef>
                <a:spcPts val="1200"/>
              </a:spcBef>
              <a:spcAft>
                <a:spcPts val="0"/>
              </a:spcAft>
              <a:buNone/>
            </a:pPr>
            <a:r>
              <a:rPr lang="en" sz="700" b="1">
                <a:latin typeface="Georgia"/>
                <a:ea typeface="Georgia"/>
                <a:cs typeface="Georgia"/>
                <a:sym typeface="Georgia"/>
              </a:rPr>
              <a:t>thy seed:</a:t>
            </a:r>
            <a:r>
              <a:rPr lang="en" sz="700">
                <a:latin typeface="Georgia"/>
                <a:ea typeface="Georgia"/>
                <a:cs typeface="Georgia"/>
                <a:sym typeface="Georgia"/>
              </a:rPr>
              <a:t> </a:t>
            </a:r>
            <a:r>
              <a:rPr lang="en" sz="700" u="sng">
                <a:latin typeface="Georgia"/>
                <a:ea typeface="Georgia"/>
                <a:cs typeface="Georgia"/>
                <a:sym typeface="Georgia"/>
              </a:rPr>
              <a:t>Mat_3:7</a:t>
            </a:r>
            <a:r>
              <a:rPr lang="en" sz="700">
                <a:latin typeface="Georgia"/>
                <a:ea typeface="Georgia"/>
                <a:cs typeface="Georgia"/>
                <a:sym typeface="Georgia"/>
              </a:rPr>
              <a:t>, </a:t>
            </a:r>
            <a:r>
              <a:rPr lang="en" sz="700" u="sng">
                <a:latin typeface="Georgia"/>
                <a:ea typeface="Georgia"/>
                <a:cs typeface="Georgia"/>
                <a:sym typeface="Georgia"/>
              </a:rPr>
              <a:t>Mat_12:34</a:t>
            </a:r>
            <a:r>
              <a:rPr lang="en" sz="700">
                <a:latin typeface="Georgia"/>
                <a:ea typeface="Georgia"/>
                <a:cs typeface="Georgia"/>
                <a:sym typeface="Georgia"/>
              </a:rPr>
              <a:t>, </a:t>
            </a:r>
            <a:r>
              <a:rPr lang="en" sz="700" u="sng">
                <a:latin typeface="Georgia"/>
                <a:ea typeface="Georgia"/>
                <a:cs typeface="Georgia"/>
                <a:sym typeface="Georgia"/>
              </a:rPr>
              <a:t>Mat_13:38</a:t>
            </a:r>
            <a:r>
              <a:rPr lang="en" sz="700">
                <a:latin typeface="Georgia"/>
                <a:ea typeface="Georgia"/>
                <a:cs typeface="Georgia"/>
                <a:sym typeface="Georgia"/>
              </a:rPr>
              <a:t>, </a:t>
            </a:r>
            <a:r>
              <a:rPr lang="en" sz="700" u="sng">
                <a:latin typeface="Georgia"/>
                <a:ea typeface="Georgia"/>
                <a:cs typeface="Georgia"/>
                <a:sym typeface="Georgia"/>
              </a:rPr>
              <a:t>Mat_23:33</a:t>
            </a:r>
            <a:r>
              <a:rPr lang="en" sz="700">
                <a:latin typeface="Georgia"/>
                <a:ea typeface="Georgia"/>
                <a:cs typeface="Georgia"/>
                <a:sym typeface="Georgia"/>
              </a:rPr>
              <a:t>; </a:t>
            </a:r>
            <a:r>
              <a:rPr lang="en" sz="700" u="sng">
                <a:latin typeface="Georgia"/>
                <a:ea typeface="Georgia"/>
                <a:cs typeface="Georgia"/>
                <a:sym typeface="Georgia"/>
              </a:rPr>
              <a:t>Joh_8:44</a:t>
            </a:r>
            <a:r>
              <a:rPr lang="en" sz="700">
                <a:latin typeface="Georgia"/>
                <a:ea typeface="Georgia"/>
                <a:cs typeface="Georgia"/>
                <a:sym typeface="Georgia"/>
              </a:rPr>
              <a:t>; </a:t>
            </a:r>
            <a:r>
              <a:rPr lang="en" sz="700" u="sng">
                <a:latin typeface="Georgia"/>
                <a:ea typeface="Georgia"/>
                <a:cs typeface="Georgia"/>
                <a:sym typeface="Georgia"/>
              </a:rPr>
              <a:t>Act_13:10</a:t>
            </a:r>
            <a:r>
              <a:rPr lang="en" sz="700">
                <a:latin typeface="Georgia"/>
                <a:ea typeface="Georgia"/>
                <a:cs typeface="Georgia"/>
                <a:sym typeface="Georgia"/>
              </a:rPr>
              <a:t>; </a:t>
            </a:r>
            <a:r>
              <a:rPr lang="en" sz="700" u="sng">
                <a:latin typeface="Georgia"/>
                <a:ea typeface="Georgia"/>
                <a:cs typeface="Georgia"/>
                <a:sym typeface="Georgia"/>
              </a:rPr>
              <a:t>1Jn_3:8</a:t>
            </a:r>
            <a:r>
              <a:rPr lang="en" sz="700">
                <a:latin typeface="Georgia"/>
                <a:ea typeface="Georgia"/>
                <a:cs typeface="Georgia"/>
                <a:sym typeface="Georgia"/>
              </a:rPr>
              <a:t>, </a:t>
            </a:r>
            <a:r>
              <a:rPr lang="en" sz="700" u="sng">
                <a:latin typeface="Georgia"/>
                <a:ea typeface="Georgia"/>
                <a:cs typeface="Georgia"/>
                <a:sym typeface="Georgia"/>
              </a:rPr>
              <a:t>1Jn_3:10</a:t>
            </a:r>
            <a:endParaRPr sz="700" u="sng">
              <a:latin typeface="Georgia"/>
              <a:ea typeface="Georgia"/>
              <a:cs typeface="Georgia"/>
              <a:sym typeface="Georgia"/>
            </a:endParaRPr>
          </a:p>
          <a:p>
            <a:pPr marL="0" lvl="0" indent="0" algn="l" rtl="0">
              <a:lnSpc>
                <a:spcPct val="109090"/>
              </a:lnSpc>
              <a:spcBef>
                <a:spcPts val="1200"/>
              </a:spcBef>
              <a:spcAft>
                <a:spcPts val="0"/>
              </a:spcAft>
              <a:buNone/>
            </a:pPr>
            <a:r>
              <a:rPr lang="en" sz="700" b="1">
                <a:latin typeface="Georgia"/>
                <a:ea typeface="Georgia"/>
                <a:cs typeface="Georgia"/>
                <a:sym typeface="Georgia"/>
              </a:rPr>
              <a:t>her seed:</a:t>
            </a:r>
            <a:r>
              <a:rPr lang="en" sz="700">
                <a:latin typeface="Georgia"/>
                <a:ea typeface="Georgia"/>
                <a:cs typeface="Georgia"/>
                <a:sym typeface="Georgia"/>
              </a:rPr>
              <a:t> </a:t>
            </a:r>
            <a:r>
              <a:rPr lang="en" sz="700" u="sng">
                <a:latin typeface="Georgia"/>
                <a:ea typeface="Georgia"/>
                <a:cs typeface="Georgia"/>
                <a:sym typeface="Georgia"/>
              </a:rPr>
              <a:t>Psa_132:11</a:t>
            </a:r>
            <a:r>
              <a:rPr lang="en" sz="700">
                <a:latin typeface="Georgia"/>
                <a:ea typeface="Georgia"/>
                <a:cs typeface="Georgia"/>
                <a:sym typeface="Georgia"/>
              </a:rPr>
              <a:t>; </a:t>
            </a:r>
            <a:r>
              <a:rPr lang="en" sz="700" u="sng">
                <a:latin typeface="Georgia"/>
                <a:ea typeface="Georgia"/>
                <a:cs typeface="Georgia"/>
                <a:sym typeface="Georgia"/>
              </a:rPr>
              <a:t>Isa_7:14</a:t>
            </a:r>
            <a:r>
              <a:rPr lang="en" sz="700">
                <a:latin typeface="Georgia"/>
                <a:ea typeface="Georgia"/>
                <a:cs typeface="Georgia"/>
                <a:sym typeface="Georgia"/>
              </a:rPr>
              <a:t>; </a:t>
            </a:r>
            <a:r>
              <a:rPr lang="en" sz="700" u="sng">
                <a:latin typeface="Georgia"/>
                <a:ea typeface="Georgia"/>
                <a:cs typeface="Georgia"/>
                <a:sym typeface="Georgia"/>
              </a:rPr>
              <a:t>Jer_31:22</a:t>
            </a:r>
            <a:r>
              <a:rPr lang="en" sz="700">
                <a:latin typeface="Georgia"/>
                <a:ea typeface="Georgia"/>
                <a:cs typeface="Georgia"/>
                <a:sym typeface="Georgia"/>
              </a:rPr>
              <a:t>; </a:t>
            </a:r>
            <a:r>
              <a:rPr lang="en" sz="700" u="sng">
                <a:latin typeface="Georgia"/>
                <a:ea typeface="Georgia"/>
                <a:cs typeface="Georgia"/>
                <a:sym typeface="Georgia"/>
              </a:rPr>
              <a:t>Mic_5:3</a:t>
            </a:r>
            <a:r>
              <a:rPr lang="en" sz="700">
                <a:latin typeface="Georgia"/>
                <a:ea typeface="Georgia"/>
                <a:cs typeface="Georgia"/>
                <a:sym typeface="Georgia"/>
              </a:rPr>
              <a:t>; </a:t>
            </a:r>
            <a:r>
              <a:rPr lang="en" sz="700" u="sng">
                <a:latin typeface="Georgia"/>
                <a:ea typeface="Georgia"/>
                <a:cs typeface="Georgia"/>
                <a:sym typeface="Georgia"/>
              </a:rPr>
              <a:t>Mat_1:23</a:t>
            </a:r>
            <a:r>
              <a:rPr lang="en" sz="700">
                <a:latin typeface="Georgia"/>
                <a:ea typeface="Georgia"/>
                <a:cs typeface="Georgia"/>
                <a:sym typeface="Georgia"/>
              </a:rPr>
              <a:t>, </a:t>
            </a:r>
            <a:r>
              <a:rPr lang="en" sz="700" u="sng">
                <a:latin typeface="Georgia"/>
                <a:ea typeface="Georgia"/>
                <a:cs typeface="Georgia"/>
                <a:sym typeface="Georgia"/>
              </a:rPr>
              <a:t>Mat_1:25</a:t>
            </a:r>
            <a:r>
              <a:rPr lang="en" sz="700">
                <a:latin typeface="Georgia"/>
                <a:ea typeface="Georgia"/>
                <a:cs typeface="Georgia"/>
                <a:sym typeface="Georgia"/>
              </a:rPr>
              <a:t>; </a:t>
            </a:r>
            <a:r>
              <a:rPr lang="en" sz="700" u="sng">
                <a:latin typeface="Georgia"/>
                <a:ea typeface="Georgia"/>
                <a:cs typeface="Georgia"/>
                <a:sym typeface="Georgia"/>
              </a:rPr>
              <a:t>Luk_1:31-35</a:t>
            </a:r>
            <a:r>
              <a:rPr lang="en" sz="700">
                <a:latin typeface="Georgia"/>
                <a:ea typeface="Georgia"/>
                <a:cs typeface="Georgia"/>
                <a:sym typeface="Georgia"/>
              </a:rPr>
              <a:t>, </a:t>
            </a:r>
            <a:r>
              <a:rPr lang="en" sz="700" u="sng">
                <a:latin typeface="Georgia"/>
                <a:ea typeface="Georgia"/>
                <a:cs typeface="Georgia"/>
                <a:sym typeface="Georgia"/>
              </a:rPr>
              <a:t>Luk_1:76</a:t>
            </a:r>
            <a:r>
              <a:rPr lang="en" sz="700">
                <a:latin typeface="Georgia"/>
                <a:ea typeface="Georgia"/>
                <a:cs typeface="Georgia"/>
                <a:sym typeface="Georgia"/>
              </a:rPr>
              <a:t>; </a:t>
            </a:r>
            <a:r>
              <a:rPr lang="en" sz="700" u="sng">
                <a:latin typeface="Georgia"/>
                <a:ea typeface="Georgia"/>
                <a:cs typeface="Georgia"/>
                <a:sym typeface="Georgia"/>
              </a:rPr>
              <a:t>Gal_4:4</a:t>
            </a:r>
            <a:endParaRPr sz="700" u="sng">
              <a:latin typeface="Georgia"/>
              <a:ea typeface="Georgia"/>
              <a:cs typeface="Georgia"/>
              <a:sym typeface="Georgia"/>
            </a:endParaRPr>
          </a:p>
          <a:p>
            <a:pPr marL="0" lvl="0" indent="0" algn="l" rtl="0">
              <a:lnSpc>
                <a:spcPct val="109090"/>
              </a:lnSpc>
              <a:spcBef>
                <a:spcPts val="1200"/>
              </a:spcBef>
              <a:spcAft>
                <a:spcPts val="0"/>
              </a:spcAft>
              <a:buNone/>
            </a:pPr>
            <a:r>
              <a:rPr lang="en" sz="700">
                <a:latin typeface="Georgia"/>
                <a:ea typeface="Georgia"/>
                <a:cs typeface="Georgia"/>
                <a:sym typeface="Georgia"/>
              </a:rPr>
              <a:t>There appears to be a seed of God and a seed of the devil. Both appear to have posterity.</a:t>
            </a:r>
            <a:endParaRPr sz="700">
              <a:latin typeface="Georgia"/>
              <a:ea typeface="Georgia"/>
              <a:cs typeface="Georgia"/>
              <a:sym typeface="Georgia"/>
            </a:endParaRPr>
          </a:p>
          <a:p>
            <a:pPr marL="0" lvl="0" indent="0" algn="l" rtl="0">
              <a:lnSpc>
                <a:spcPct val="109090"/>
              </a:lnSpc>
              <a:spcBef>
                <a:spcPts val="1200"/>
              </a:spcBef>
              <a:spcAft>
                <a:spcPts val="1000"/>
              </a:spcAft>
              <a:buNone/>
            </a:pPr>
            <a:endParaRPr sz="1000" b="1">
              <a:latin typeface="Georgia"/>
              <a:ea typeface="Georgia"/>
              <a:cs typeface="Georgia"/>
              <a:sym typeface="Georg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9"/>
          <p:cNvSpPr txBox="1"/>
          <p:nvPr/>
        </p:nvSpPr>
        <p:spPr>
          <a:xfrm>
            <a:off x="185850" y="724825"/>
            <a:ext cx="8372700" cy="39588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God works in His children - Philippians 2:13</a:t>
            </a:r>
            <a:r>
              <a:rPr lang="en" sz="1000" b="1" i="1">
                <a:latin typeface="Georgia"/>
                <a:ea typeface="Georgia"/>
                <a:cs typeface="Georgia"/>
                <a:sym typeface="Georgia"/>
              </a:rPr>
              <a:t>  </a:t>
            </a:r>
            <a:r>
              <a:rPr lang="en" sz="1000">
                <a:latin typeface="Georgia"/>
                <a:ea typeface="Georgia"/>
                <a:cs typeface="Georgia"/>
                <a:sym typeface="Georgia"/>
              </a:rPr>
              <a:t>For it is God which worketh in you both to will and to do of </a:t>
            </a:r>
            <a:r>
              <a:rPr lang="en" sz="1000">
                <a:solidFill>
                  <a:srgbClr val="545454"/>
                </a:solidFill>
                <a:latin typeface="Georgia"/>
                <a:ea typeface="Georgia"/>
                <a:cs typeface="Georgia"/>
                <a:sym typeface="Georgia"/>
              </a:rPr>
              <a:t>his</a:t>
            </a:r>
            <a:r>
              <a:rPr lang="en" sz="1000">
                <a:latin typeface="Georgia"/>
                <a:ea typeface="Georgia"/>
                <a:cs typeface="Georgia"/>
                <a:sym typeface="Georgia"/>
              </a:rPr>
              <a:t> good pleasure.</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works in his children </a:t>
            </a:r>
            <a:r>
              <a:rPr lang="en" sz="1000" b="1">
                <a:latin typeface="Georgia"/>
                <a:ea typeface="Georgia"/>
                <a:cs typeface="Georgia"/>
                <a:sym typeface="Georgia"/>
              </a:rPr>
              <a:t>– Ephesians 2:2</a:t>
            </a:r>
            <a:r>
              <a:rPr lang="en" sz="1000" b="1" i="1">
                <a:latin typeface="Georgia"/>
                <a:ea typeface="Georgia"/>
                <a:cs typeface="Georgia"/>
                <a:sym typeface="Georgia"/>
              </a:rPr>
              <a:t>  </a:t>
            </a:r>
            <a:r>
              <a:rPr lang="en" sz="1000">
                <a:latin typeface="Georgia"/>
                <a:ea typeface="Georgia"/>
                <a:cs typeface="Georgia"/>
                <a:sym typeface="Georgia"/>
              </a:rPr>
              <a:t>Wherein in time past ye walked according to the course of this world, according to the prince of the power of the air, the spirit that now worketh in the children of disobedience: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God has His Gospel –Romans 1:16</a:t>
            </a:r>
            <a:r>
              <a:rPr lang="en" sz="1000" b="1" i="1">
                <a:latin typeface="Georgia"/>
                <a:ea typeface="Georgia"/>
                <a:cs typeface="Georgia"/>
                <a:sym typeface="Georgia"/>
              </a:rPr>
              <a:t>  </a:t>
            </a:r>
            <a:r>
              <a:rPr lang="en" sz="1000">
                <a:latin typeface="Georgia"/>
                <a:ea typeface="Georgia"/>
                <a:cs typeface="Georgia"/>
                <a:sym typeface="Georgia"/>
              </a:rPr>
              <a:t>For I am not ashamed of the gospel of Christ: for it is the power of God unto salvation to every one that believeth; to the Jew first, and also to the Greek.</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has his gospel </a:t>
            </a:r>
            <a:r>
              <a:rPr lang="en" sz="1000" b="1">
                <a:latin typeface="Georgia"/>
                <a:ea typeface="Georgia"/>
                <a:cs typeface="Georgia"/>
                <a:sym typeface="Georgia"/>
              </a:rPr>
              <a:t>– Galatians 1:6</a:t>
            </a:r>
            <a:r>
              <a:rPr lang="en" sz="1000" b="1" i="1">
                <a:latin typeface="Georgia"/>
                <a:ea typeface="Georgia"/>
                <a:cs typeface="Georgia"/>
                <a:sym typeface="Georgia"/>
              </a:rPr>
              <a:t>  </a:t>
            </a:r>
            <a:r>
              <a:rPr lang="en" sz="1000">
                <a:latin typeface="Georgia"/>
                <a:ea typeface="Georgia"/>
                <a:cs typeface="Georgia"/>
                <a:sym typeface="Georgia"/>
              </a:rPr>
              <a:t>I marvel that ye are so soon removed from him that called you into the grace of Christ unto another gospel: 7  Which is not another; but there be some that trouble you, and would pervert the gospel of Christ.</a:t>
            </a:r>
            <a:r>
              <a:rPr lang="en" sz="1000" b="1">
                <a:latin typeface="Georgia"/>
                <a:ea typeface="Georgia"/>
                <a:cs typeface="Georgia"/>
                <a:sym typeface="Georgia"/>
              </a:rPr>
              <a:t> </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Christ has Apostles – Mark 3:13  </a:t>
            </a:r>
            <a:r>
              <a:rPr lang="en" sz="1000">
                <a:latin typeface="Georgia"/>
                <a:ea typeface="Georgia"/>
                <a:cs typeface="Georgia"/>
                <a:sym typeface="Georgia"/>
              </a:rPr>
              <a:t>And he goeth up into a mountain, and calleth </a:t>
            </a:r>
            <a:r>
              <a:rPr lang="en" sz="1000">
                <a:solidFill>
                  <a:srgbClr val="545454"/>
                </a:solidFill>
                <a:latin typeface="Georgia"/>
                <a:ea typeface="Georgia"/>
                <a:cs typeface="Georgia"/>
                <a:sym typeface="Georgia"/>
              </a:rPr>
              <a:t>unto him</a:t>
            </a:r>
            <a:r>
              <a:rPr lang="en" sz="1000">
                <a:latin typeface="Georgia"/>
                <a:ea typeface="Georgia"/>
                <a:cs typeface="Georgia"/>
                <a:sym typeface="Georgia"/>
              </a:rPr>
              <a:t> whom he would: and they came unto him. 14  And he ordained twelve, that they should be with him, and that he might send them forth to preach,</a:t>
            </a:r>
            <a:r>
              <a:rPr lang="en" sz="1000" b="1">
                <a:latin typeface="Georgia"/>
                <a:ea typeface="Georgia"/>
                <a:cs typeface="Georgia"/>
                <a:sym typeface="Georgia"/>
              </a:rPr>
              <a:t> </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has apostles</a:t>
            </a:r>
            <a:r>
              <a:rPr lang="en" sz="1000" b="1">
                <a:latin typeface="Georgia"/>
                <a:ea typeface="Georgia"/>
                <a:cs typeface="Georgia"/>
                <a:sym typeface="Georgia"/>
              </a:rPr>
              <a:t> – 2 Corinthians 11:13</a:t>
            </a:r>
            <a:r>
              <a:rPr lang="en" sz="1000" i="1">
                <a:latin typeface="Georgia"/>
                <a:ea typeface="Georgia"/>
                <a:cs typeface="Georgia"/>
                <a:sym typeface="Georgia"/>
              </a:rPr>
              <a:t>  </a:t>
            </a:r>
            <a:r>
              <a:rPr lang="en" sz="1000">
                <a:latin typeface="Georgia"/>
                <a:ea typeface="Georgia"/>
                <a:cs typeface="Georgia"/>
                <a:sym typeface="Georgia"/>
              </a:rPr>
              <a:t>For such </a:t>
            </a:r>
            <a:r>
              <a:rPr lang="en" sz="1000">
                <a:solidFill>
                  <a:srgbClr val="545454"/>
                </a:solidFill>
                <a:latin typeface="Georgia"/>
                <a:ea typeface="Georgia"/>
                <a:cs typeface="Georgia"/>
                <a:sym typeface="Georgia"/>
              </a:rPr>
              <a:t>are</a:t>
            </a:r>
            <a:r>
              <a:rPr lang="en" sz="1000">
                <a:latin typeface="Georgia"/>
                <a:ea typeface="Georgia"/>
                <a:cs typeface="Georgia"/>
                <a:sym typeface="Georgia"/>
              </a:rPr>
              <a:t> false apostles, deceitful workers, transforming themselves into the apostles of Christ. 14  And no marvel; for Satan himself is transformed into an angel of light.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The deep things of God - 1 Corinthians 2:10</a:t>
            </a:r>
            <a:r>
              <a:rPr lang="en" sz="1000" i="1">
                <a:latin typeface="Georgia"/>
                <a:ea typeface="Georgia"/>
                <a:cs typeface="Georgia"/>
                <a:sym typeface="Georgia"/>
              </a:rPr>
              <a:t>  </a:t>
            </a:r>
            <a:r>
              <a:rPr lang="en" sz="1000">
                <a:latin typeface="Georgia"/>
                <a:ea typeface="Georgia"/>
                <a:cs typeface="Georgia"/>
                <a:sym typeface="Georgia"/>
              </a:rPr>
              <a:t>But God hath revealed </a:t>
            </a:r>
            <a:r>
              <a:rPr lang="en" sz="1000">
                <a:solidFill>
                  <a:srgbClr val="545454"/>
                </a:solidFill>
                <a:latin typeface="Georgia"/>
                <a:ea typeface="Georgia"/>
                <a:cs typeface="Georgia"/>
                <a:sym typeface="Georgia"/>
              </a:rPr>
              <a:t>them</a:t>
            </a:r>
            <a:r>
              <a:rPr lang="en" sz="1000">
                <a:latin typeface="Georgia"/>
                <a:ea typeface="Georgia"/>
                <a:cs typeface="Georgia"/>
                <a:sym typeface="Georgia"/>
              </a:rPr>
              <a:t> unto us by his Spirit: for the Spirit searcheth all things, yea, the deep things of God.</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The depths of Satan </a:t>
            </a:r>
            <a:r>
              <a:rPr lang="en" sz="1000" b="1">
                <a:latin typeface="Georgia"/>
                <a:ea typeface="Georgia"/>
                <a:cs typeface="Georgia"/>
                <a:sym typeface="Georgia"/>
              </a:rPr>
              <a:t>- Revelation 2:24</a:t>
            </a:r>
            <a:r>
              <a:rPr lang="en" sz="1000" b="1" i="1">
                <a:latin typeface="Georgia"/>
                <a:ea typeface="Georgia"/>
                <a:cs typeface="Georgia"/>
                <a:sym typeface="Georgia"/>
              </a:rPr>
              <a:t>  </a:t>
            </a:r>
            <a:r>
              <a:rPr lang="en" sz="1000">
                <a:solidFill>
                  <a:srgbClr val="BF3030"/>
                </a:solidFill>
                <a:latin typeface="Georgia"/>
                <a:ea typeface="Georgia"/>
                <a:cs typeface="Georgia"/>
                <a:sym typeface="Georgia"/>
              </a:rPr>
              <a:t>But unto you I say, and unto the rest in Thyatira, as many as have not this doctrine, and which have not known the depths of Satan, as they speak; I will put upon you none other burden.</a:t>
            </a:r>
            <a:endParaRPr sz="1000">
              <a:solidFill>
                <a:srgbClr val="BF3030"/>
              </a:solidFill>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1000"/>
              </a:spcAft>
              <a:buNone/>
            </a:pPr>
            <a:endParaRPr sz="1000">
              <a:latin typeface="Georgia"/>
              <a:ea typeface="Georgia"/>
              <a:cs typeface="Georgia"/>
              <a:sym typeface="Georgia"/>
            </a:endParaRPr>
          </a:p>
        </p:txBody>
      </p:sp>
      <p:sp>
        <p:nvSpPr>
          <p:cNvPr id="366" name="Google Shape;366;p59"/>
          <p:cNvSpPr txBox="1"/>
          <p:nvPr/>
        </p:nvSpPr>
        <p:spPr>
          <a:xfrm>
            <a:off x="185850" y="304650"/>
            <a:ext cx="53526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Counterfeit god &amp; Counterfeit kingdom</a:t>
            </a:r>
            <a:endParaRPr sz="1000" b="1">
              <a:latin typeface="Georgia"/>
              <a:ea typeface="Georgia"/>
              <a:cs typeface="Georgia"/>
              <a:sym typeface="Georgi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0"/>
          <p:cNvSpPr txBox="1"/>
          <p:nvPr/>
        </p:nvSpPr>
        <p:spPr>
          <a:xfrm>
            <a:off x="146300" y="201175"/>
            <a:ext cx="42702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Counterfeit god &amp; Counterfeit kingdom</a:t>
            </a:r>
            <a:endParaRPr sz="10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372" name="Google Shape;372;p60"/>
          <p:cNvSpPr txBox="1"/>
          <p:nvPr/>
        </p:nvSpPr>
        <p:spPr>
          <a:xfrm>
            <a:off x="146300" y="530275"/>
            <a:ext cx="8778300" cy="41514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God seals His servants - Revelation 7:3</a:t>
            </a:r>
            <a:r>
              <a:rPr lang="en" sz="1000" b="1" i="1">
                <a:latin typeface="Georgia"/>
                <a:ea typeface="Georgia"/>
                <a:cs typeface="Georgia"/>
                <a:sym typeface="Georgia"/>
              </a:rPr>
              <a:t>  </a:t>
            </a:r>
            <a:r>
              <a:rPr lang="en" sz="1000">
                <a:latin typeface="Georgia"/>
                <a:ea typeface="Georgia"/>
                <a:cs typeface="Georgia"/>
                <a:sym typeface="Georgia"/>
              </a:rPr>
              <a:t>Saying, Hurt not the earth, neither the sea, nor the trees, till we have sealed the servants of our God in their foreheads.</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marks his followers</a:t>
            </a:r>
            <a:r>
              <a:rPr lang="en" sz="1000" b="1">
                <a:latin typeface="Georgia"/>
                <a:ea typeface="Georgia"/>
                <a:cs typeface="Georgia"/>
                <a:sym typeface="Georgia"/>
              </a:rPr>
              <a:t> - Revelation 13:16</a:t>
            </a:r>
            <a:r>
              <a:rPr lang="en" sz="1000" b="1" i="1">
                <a:latin typeface="Georgia"/>
                <a:ea typeface="Georgia"/>
                <a:cs typeface="Georgia"/>
                <a:sym typeface="Georgia"/>
              </a:rPr>
              <a:t>  </a:t>
            </a:r>
            <a:r>
              <a:rPr lang="en" sz="1000">
                <a:latin typeface="Georgia"/>
                <a:ea typeface="Georgia"/>
                <a:cs typeface="Georgia"/>
                <a:sym typeface="Georgia"/>
              </a:rPr>
              <a:t>And he causeth all, both small and great, rich and poor, free and bond, to receive a mark in their right hand, or in their foreheads:</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God has worshippers - John 4:23</a:t>
            </a:r>
            <a:r>
              <a:rPr lang="en" sz="1000" b="1" i="1">
                <a:latin typeface="Georgia"/>
                <a:ea typeface="Georgia"/>
                <a:cs typeface="Georgia"/>
                <a:sym typeface="Georgia"/>
              </a:rPr>
              <a:t>  </a:t>
            </a:r>
            <a:r>
              <a:rPr lang="en" sz="1000">
                <a:solidFill>
                  <a:srgbClr val="BF3030"/>
                </a:solidFill>
                <a:latin typeface="Georgia"/>
                <a:ea typeface="Georgia"/>
                <a:cs typeface="Georgia"/>
                <a:sym typeface="Georgia"/>
              </a:rPr>
              <a:t>But the hour cometh, and now is, when the true worshippers shall worship the Father in spirit and in truth: for the Father seeketh such to worship him.</a:t>
            </a:r>
            <a:endParaRPr sz="1000">
              <a:solidFill>
                <a:srgbClr val="BF303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has worshippers </a:t>
            </a:r>
            <a:r>
              <a:rPr lang="en" sz="1000" b="1" i="1">
                <a:latin typeface="Georgia"/>
                <a:ea typeface="Georgia"/>
                <a:cs typeface="Georgia"/>
                <a:sym typeface="Georgia"/>
              </a:rPr>
              <a:t>- </a:t>
            </a:r>
            <a:r>
              <a:rPr lang="en" sz="1000" b="1">
                <a:latin typeface="Georgia"/>
                <a:ea typeface="Georgia"/>
                <a:cs typeface="Georgia"/>
                <a:sym typeface="Georgia"/>
              </a:rPr>
              <a:t>Revelation 13:4</a:t>
            </a:r>
            <a:r>
              <a:rPr lang="en" sz="1000" b="1" i="1">
                <a:latin typeface="Georgia"/>
                <a:ea typeface="Georgia"/>
                <a:cs typeface="Georgia"/>
                <a:sym typeface="Georgia"/>
              </a:rPr>
              <a:t>  </a:t>
            </a:r>
            <a:r>
              <a:rPr lang="en" sz="1000">
                <a:latin typeface="Georgia"/>
                <a:ea typeface="Georgia"/>
                <a:cs typeface="Georgia"/>
                <a:sym typeface="Georgia"/>
              </a:rPr>
              <a:t>And they worshipped the dragon which gave power unto the beast: and they worshipped the beast, saying, Who </a:t>
            </a:r>
            <a:r>
              <a:rPr lang="en" sz="1000">
                <a:solidFill>
                  <a:srgbClr val="545454"/>
                </a:solidFill>
                <a:latin typeface="Georgia"/>
                <a:ea typeface="Georgia"/>
                <a:cs typeface="Georgia"/>
                <a:sym typeface="Georgia"/>
              </a:rPr>
              <a:t>is</a:t>
            </a:r>
            <a:r>
              <a:rPr lang="en" sz="1000">
                <a:latin typeface="Georgia"/>
                <a:ea typeface="Georgia"/>
                <a:cs typeface="Georgia"/>
                <a:sym typeface="Georgia"/>
              </a:rPr>
              <a:t> like unto the beast? who is able to make war with him?</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Christ quoted scripture - Matthew 4:4</a:t>
            </a:r>
            <a:r>
              <a:rPr lang="en" sz="1000" b="1" i="1">
                <a:latin typeface="Georgia"/>
                <a:ea typeface="Georgia"/>
                <a:cs typeface="Georgia"/>
                <a:sym typeface="Georgia"/>
              </a:rPr>
              <a:t>  </a:t>
            </a:r>
            <a:r>
              <a:rPr lang="en" sz="1000">
                <a:latin typeface="Georgia"/>
                <a:ea typeface="Georgia"/>
                <a:cs typeface="Georgia"/>
                <a:sym typeface="Georgia"/>
              </a:rPr>
              <a:t>But he answered and said, </a:t>
            </a:r>
            <a:r>
              <a:rPr lang="en" sz="1000">
                <a:solidFill>
                  <a:srgbClr val="BF3030"/>
                </a:solidFill>
                <a:latin typeface="Georgia"/>
                <a:ea typeface="Georgia"/>
                <a:cs typeface="Georgia"/>
                <a:sym typeface="Georgia"/>
              </a:rPr>
              <a:t>It is written, Man shall not live by bread alone, but by every word that proceedeth out of the mouth of God. </a:t>
            </a:r>
            <a:r>
              <a:rPr lang="en" sz="1000">
                <a:latin typeface="Georgia"/>
                <a:ea typeface="Georgia"/>
                <a:cs typeface="Georgia"/>
                <a:sym typeface="Georgia"/>
              </a:rPr>
              <a:t>(Deu. 8:3)</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mis-quoted scripture </a:t>
            </a:r>
            <a:r>
              <a:rPr lang="en" sz="1000" b="1">
                <a:latin typeface="Georgia"/>
                <a:ea typeface="Georgia"/>
                <a:cs typeface="Georgia"/>
                <a:sym typeface="Georgia"/>
              </a:rPr>
              <a:t>- Matthew 4:6</a:t>
            </a:r>
            <a:r>
              <a:rPr lang="en" sz="1000" b="1" i="1">
                <a:latin typeface="Georgia"/>
                <a:ea typeface="Georgia"/>
                <a:cs typeface="Georgia"/>
                <a:sym typeface="Georgia"/>
              </a:rPr>
              <a:t> </a:t>
            </a:r>
            <a:r>
              <a:rPr lang="en" sz="1000" i="1">
                <a:latin typeface="Georgia"/>
                <a:ea typeface="Georgia"/>
                <a:cs typeface="Georgia"/>
                <a:sym typeface="Georgia"/>
              </a:rPr>
              <a:t> </a:t>
            </a:r>
            <a:r>
              <a:rPr lang="en" sz="1000">
                <a:latin typeface="Georgia"/>
                <a:ea typeface="Georgia"/>
                <a:cs typeface="Georgia"/>
                <a:sym typeface="Georgia"/>
              </a:rPr>
              <a:t>And saith unto him, If thou be the Son of God, cast thyself down: for it is written, He shall give his angels charge concerning thee: and in </a:t>
            </a:r>
            <a:r>
              <a:rPr lang="en" sz="1000">
                <a:solidFill>
                  <a:srgbClr val="545454"/>
                </a:solidFill>
                <a:latin typeface="Georgia"/>
                <a:ea typeface="Georgia"/>
                <a:cs typeface="Georgia"/>
                <a:sym typeface="Georgia"/>
              </a:rPr>
              <a:t>their</a:t>
            </a:r>
            <a:r>
              <a:rPr lang="en" sz="1000">
                <a:latin typeface="Georgia"/>
                <a:ea typeface="Georgia"/>
                <a:cs typeface="Georgia"/>
                <a:sym typeface="Georgia"/>
              </a:rPr>
              <a:t> hands they shall bear thee up, lest at any time thou dash thy foot against a stone. (Psa 91:11,12)</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900" b="1" i="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373" name="Google Shape;373;p60"/>
          <p:cNvSpPr/>
          <p:nvPr/>
        </p:nvSpPr>
        <p:spPr>
          <a:xfrm>
            <a:off x="498350" y="3712450"/>
            <a:ext cx="80742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1000"/>
              </a:spcAft>
              <a:buNone/>
            </a:pPr>
            <a:r>
              <a:rPr lang="en" sz="900" b="1">
                <a:latin typeface="Georgia"/>
                <a:ea typeface="Georgia"/>
                <a:cs typeface="Georgia"/>
                <a:sym typeface="Georgia"/>
              </a:rPr>
              <a:t>Satan is so corrupt and evil that he is incapable of the utterance of the true Word of God. The truth of God’s word are anathema to him for he is a liar and incapable of speaking truth.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txBox="1"/>
          <p:nvPr/>
        </p:nvSpPr>
        <p:spPr>
          <a:xfrm>
            <a:off x="128000" y="246900"/>
            <a:ext cx="30084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a:t>
            </a:r>
            <a:r>
              <a:rPr lang="en" sz="1000" b="1">
                <a:latin typeface="Georgia"/>
                <a:ea typeface="Georgia"/>
                <a:cs typeface="Georgia"/>
                <a:sym typeface="Georgia"/>
              </a:rPr>
              <a:t>he Counterfeit god &amp; Counterfeit kingdom</a:t>
            </a:r>
            <a:endParaRPr sz="1000" b="1">
              <a:latin typeface="Georgia"/>
              <a:ea typeface="Georgia"/>
              <a:cs typeface="Georgia"/>
              <a:sym typeface="Georgia"/>
            </a:endParaRPr>
          </a:p>
        </p:txBody>
      </p:sp>
      <p:sp>
        <p:nvSpPr>
          <p:cNvPr id="379" name="Google Shape;379;p61"/>
          <p:cNvSpPr txBox="1"/>
          <p:nvPr/>
        </p:nvSpPr>
        <p:spPr>
          <a:xfrm>
            <a:off x="178350" y="740675"/>
            <a:ext cx="8787300" cy="40506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Christ the light of the world - John 8:12</a:t>
            </a:r>
            <a:r>
              <a:rPr lang="en" sz="1000" b="1" i="1">
                <a:latin typeface="Georgia"/>
                <a:ea typeface="Georgia"/>
                <a:cs typeface="Georgia"/>
                <a:sym typeface="Georgia"/>
              </a:rPr>
              <a:t>  </a:t>
            </a:r>
            <a:r>
              <a:rPr lang="en" sz="1000">
                <a:latin typeface="Georgia"/>
                <a:ea typeface="Georgia"/>
                <a:cs typeface="Georgia"/>
                <a:sym typeface="Georgia"/>
              </a:rPr>
              <a:t>Then spake Jesus again unto them, saying, </a:t>
            </a:r>
            <a:r>
              <a:rPr lang="en" sz="1000">
                <a:solidFill>
                  <a:srgbClr val="BF3030"/>
                </a:solidFill>
                <a:latin typeface="Georgia"/>
                <a:ea typeface="Georgia"/>
                <a:cs typeface="Georgia"/>
                <a:sym typeface="Georgia"/>
              </a:rPr>
              <a:t>I am the light of the world: he that followeth me shall not walk in darkness, but shall have the light of life.</a:t>
            </a:r>
            <a:endParaRPr sz="1000">
              <a:solidFill>
                <a:srgbClr val="BF303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transformed into and angel of light </a:t>
            </a:r>
            <a:r>
              <a:rPr lang="en" sz="1000" b="1">
                <a:latin typeface="Georgia"/>
                <a:ea typeface="Georgia"/>
                <a:cs typeface="Georgia"/>
                <a:sym typeface="Georgia"/>
              </a:rPr>
              <a:t>- 2 Corinthians 11:14  </a:t>
            </a:r>
            <a:r>
              <a:rPr lang="en" sz="1000">
                <a:latin typeface="Georgia"/>
                <a:ea typeface="Georgia"/>
                <a:cs typeface="Georgia"/>
                <a:sym typeface="Georgia"/>
              </a:rPr>
              <a:t>And no marvel; for Satan himself is transformed into an angel of light.</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Christ the lion of the tribe of Judah</a:t>
            </a:r>
            <a:r>
              <a:rPr lang="en" sz="900" b="1">
                <a:latin typeface="Georgia"/>
                <a:ea typeface="Georgia"/>
                <a:cs typeface="Georgia"/>
                <a:sym typeface="Georgia"/>
              </a:rPr>
              <a:t> - </a:t>
            </a:r>
            <a:r>
              <a:rPr lang="en" sz="1000" b="1">
                <a:latin typeface="Georgia"/>
                <a:ea typeface="Georgia"/>
                <a:cs typeface="Georgia"/>
                <a:sym typeface="Georgia"/>
              </a:rPr>
              <a:t>Revelation 5:5</a:t>
            </a:r>
            <a:r>
              <a:rPr lang="en" sz="1000" b="1" i="1">
                <a:latin typeface="Georgia"/>
                <a:ea typeface="Georgia"/>
                <a:cs typeface="Georgia"/>
                <a:sym typeface="Georgia"/>
              </a:rPr>
              <a:t>  </a:t>
            </a:r>
            <a:r>
              <a:rPr lang="en" sz="1000">
                <a:latin typeface="Georgia"/>
                <a:ea typeface="Georgia"/>
                <a:cs typeface="Georgia"/>
                <a:sym typeface="Georgia"/>
              </a:rPr>
              <a:t>And one of the elders saith unto me, Weep not: behold, the Lion of the tribe of Juda, the Root of David, hath prevailed to open the book, and to loose the seven seals thereof.</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a roaring lion </a:t>
            </a:r>
            <a:r>
              <a:rPr lang="en" sz="1000" b="1">
                <a:latin typeface="Georgia"/>
                <a:ea typeface="Georgia"/>
                <a:cs typeface="Georgia"/>
                <a:sym typeface="Georgia"/>
              </a:rPr>
              <a:t>- 1 Peter 5:8</a:t>
            </a:r>
            <a:r>
              <a:rPr lang="en" sz="1000" b="1" i="1">
                <a:latin typeface="Georgia"/>
                <a:ea typeface="Georgia"/>
                <a:cs typeface="Georgia"/>
                <a:sym typeface="Georgia"/>
              </a:rPr>
              <a:t>  B</a:t>
            </a:r>
            <a:r>
              <a:rPr lang="en" sz="1000">
                <a:latin typeface="Georgia"/>
                <a:ea typeface="Georgia"/>
                <a:cs typeface="Georgia"/>
                <a:sym typeface="Georgia"/>
              </a:rPr>
              <a:t>e sober, be vigilant; because your adversary the devil, as a roaring lion, walketh about, seeking whom he may devour:</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Christ has his angels - Matthew 24:31</a:t>
            </a:r>
            <a:r>
              <a:rPr lang="en" sz="1000" b="1" i="1">
                <a:latin typeface="Georgia"/>
                <a:ea typeface="Georgia"/>
                <a:cs typeface="Georgia"/>
                <a:sym typeface="Georgia"/>
              </a:rPr>
              <a:t>  </a:t>
            </a:r>
            <a:r>
              <a:rPr lang="en" sz="1000">
                <a:solidFill>
                  <a:srgbClr val="BF3030"/>
                </a:solidFill>
                <a:latin typeface="Georgia"/>
                <a:ea typeface="Georgia"/>
                <a:cs typeface="Georgia"/>
                <a:sym typeface="Georgia"/>
              </a:rPr>
              <a:t>And he shall send his angels with a great sound of a trumpet, and they shall gather together his elect from the four winds, from one end of heaven to the other.</a:t>
            </a:r>
            <a:endParaRPr sz="1000">
              <a:solidFill>
                <a:srgbClr val="BF303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has his angels </a:t>
            </a:r>
            <a:r>
              <a:rPr lang="en" sz="1000" b="1">
                <a:latin typeface="Georgia"/>
                <a:ea typeface="Georgia"/>
                <a:cs typeface="Georgia"/>
                <a:sym typeface="Georgia"/>
              </a:rPr>
              <a:t>- Matthew 25:41</a:t>
            </a:r>
            <a:r>
              <a:rPr lang="en" sz="1000" b="1" i="1">
                <a:latin typeface="Georgia"/>
                <a:ea typeface="Georgia"/>
                <a:cs typeface="Georgia"/>
                <a:sym typeface="Georgia"/>
              </a:rPr>
              <a:t>  </a:t>
            </a:r>
            <a:r>
              <a:rPr lang="en" sz="1000">
                <a:solidFill>
                  <a:srgbClr val="BF3030"/>
                </a:solidFill>
                <a:latin typeface="Georgia"/>
                <a:ea typeface="Georgia"/>
                <a:cs typeface="Georgia"/>
                <a:sym typeface="Georgia"/>
              </a:rPr>
              <a:t>Then shall he say also unto them on the left hand, Depart from me, ye cursed, into everlasting fire, prepared for the devil and his angels:</a:t>
            </a:r>
            <a:endParaRPr sz="1000">
              <a:solidFill>
                <a:srgbClr val="BF3030"/>
              </a:solidFill>
              <a:latin typeface="Georgia"/>
              <a:ea typeface="Georgia"/>
              <a:cs typeface="Georgia"/>
              <a:sym typeface="Georgia"/>
            </a:endParaRPr>
          </a:p>
          <a:p>
            <a:pPr marL="0" lvl="0" indent="0" algn="l" rtl="0">
              <a:lnSpc>
                <a:spcPct val="109090"/>
              </a:lnSpc>
              <a:spcBef>
                <a:spcPts val="1200"/>
              </a:spcBef>
              <a:spcAft>
                <a:spcPts val="1000"/>
              </a:spcAft>
              <a:buNone/>
            </a:pPr>
            <a:endParaRPr sz="1000" b="1">
              <a:latin typeface="Georgia"/>
              <a:ea typeface="Georgia"/>
              <a:cs typeface="Georgia"/>
              <a:sym typeface="Georgia"/>
            </a:endParaRPr>
          </a:p>
        </p:txBody>
      </p:sp>
      <p:sp>
        <p:nvSpPr>
          <p:cNvPr id="380" name="Google Shape;380;p61"/>
          <p:cNvSpPr/>
          <p:nvPr/>
        </p:nvSpPr>
        <p:spPr>
          <a:xfrm>
            <a:off x="283475" y="1728200"/>
            <a:ext cx="8247900" cy="8871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Christ is the true light. Lucifer disguises himself as light, but there is no light in him. Lucifer the ‘light bringer’ is but a counterfeit that brings forth a counterfeit enlightenment which only darkens the intellect and gives a false reality and illusion that will bring sure destruction upon those who believe it. </a:t>
            </a:r>
            <a:endParaRPr sz="900" b="1">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p:nvPr/>
        </p:nvSpPr>
        <p:spPr>
          <a:xfrm>
            <a:off x="326550" y="261250"/>
            <a:ext cx="8490900" cy="4441200"/>
          </a:xfrm>
          <a:prstGeom prst="rect">
            <a:avLst/>
          </a:prstGeom>
          <a:noFill/>
          <a:ln>
            <a:noFill/>
          </a:ln>
        </p:spPr>
        <p:txBody>
          <a:bodyPr spcFirstLastPara="1" wrap="square" lIns="91425" tIns="91425" rIns="91425" bIns="91425" anchor="t" anchorCtr="0">
            <a:noAutofit/>
          </a:bodyPr>
          <a:lstStyle/>
          <a:p>
            <a:pPr marL="25400" marR="25400" lvl="0" indent="0" algn="ctr" rtl="0">
              <a:lnSpc>
                <a:spcPct val="115000"/>
              </a:lnSpc>
              <a:spcBef>
                <a:spcPts val="500"/>
              </a:spcBef>
              <a:spcAft>
                <a:spcPts val="0"/>
              </a:spcAft>
              <a:buNone/>
            </a:pPr>
            <a:r>
              <a:rPr lang="en" b="1"/>
              <a:t>1</a:t>
            </a:r>
            <a:r>
              <a:rPr lang="en" sz="1700">
                <a:latin typeface="Georgia"/>
                <a:ea typeface="Georgia"/>
                <a:cs typeface="Georgia"/>
                <a:sym typeface="Georgia"/>
              </a:rPr>
              <a:t>Thessalonians 5</a:t>
            </a:r>
            <a:endParaRPr sz="1700">
              <a:latin typeface="Georgia"/>
              <a:ea typeface="Georgia"/>
              <a:cs typeface="Georgia"/>
              <a:sym typeface="Georgia"/>
            </a:endParaRPr>
          </a:p>
          <a:p>
            <a:pPr marL="0" marR="25400" lvl="0" indent="0" algn="l" rtl="0">
              <a:lnSpc>
                <a:spcPct val="115000"/>
              </a:lnSpc>
              <a:spcBef>
                <a:spcPts val="500"/>
              </a:spcBef>
              <a:spcAft>
                <a:spcPts val="0"/>
              </a:spcAft>
              <a:buNone/>
            </a:pPr>
            <a:r>
              <a:rPr lang="en" sz="1700">
                <a:latin typeface="Georgia"/>
                <a:ea typeface="Georgia"/>
                <a:cs typeface="Georgia"/>
                <a:sym typeface="Georgia"/>
              </a:rPr>
              <a:t>   1  But of the times and the seasons, brethren, ye have no need that I write unto you.</a:t>
            </a:r>
            <a:endParaRPr sz="1700">
              <a:latin typeface="Georgia"/>
              <a:ea typeface="Georgia"/>
              <a:cs typeface="Georgia"/>
              <a:sym typeface="Georgia"/>
            </a:endParaRPr>
          </a:p>
          <a:p>
            <a:pPr marL="0" lvl="0" indent="0" algn="ctr" rtl="0">
              <a:spcBef>
                <a:spcPts val="500"/>
              </a:spcBef>
              <a:spcAft>
                <a:spcPts val="0"/>
              </a:spcAft>
              <a:buNone/>
            </a:pPr>
            <a:r>
              <a:rPr lang="en" sz="1700">
                <a:latin typeface="Georgia"/>
                <a:ea typeface="Georgia"/>
                <a:cs typeface="Georgia"/>
                <a:sym typeface="Georgia"/>
              </a:rPr>
              <a:t>2  For yourselves know perfectly that the day of the Lord so cometh as a thief in the night.</a:t>
            </a:r>
            <a:endParaRPr sz="1700">
              <a:latin typeface="Georgia"/>
              <a:ea typeface="Georgia"/>
              <a:cs typeface="Georgia"/>
              <a:sym typeface="Georgia"/>
            </a:endParaRPr>
          </a:p>
          <a:p>
            <a:pPr marL="0" lvl="0" indent="0" algn="ctr" rtl="0">
              <a:spcBef>
                <a:spcPts val="0"/>
              </a:spcBef>
              <a:spcAft>
                <a:spcPts val="0"/>
              </a:spcAft>
              <a:buNone/>
            </a:pPr>
            <a:r>
              <a:rPr lang="en" sz="1700">
                <a:latin typeface="Georgia"/>
                <a:ea typeface="Georgia"/>
                <a:cs typeface="Georgia"/>
                <a:sym typeface="Georgia"/>
              </a:rPr>
              <a:t>3  For when they shall say, Peace and safety; then sudden destruction cometh upon them, as travail upon a woman with child; and they shall not escape.</a:t>
            </a:r>
            <a:endParaRPr sz="1700">
              <a:latin typeface="Georgia"/>
              <a:ea typeface="Georgia"/>
              <a:cs typeface="Georgia"/>
              <a:sym typeface="Georgia"/>
            </a:endParaRPr>
          </a:p>
          <a:p>
            <a:pPr marL="0" lvl="0" indent="0" algn="ctr" rtl="0">
              <a:spcBef>
                <a:spcPts val="0"/>
              </a:spcBef>
              <a:spcAft>
                <a:spcPts val="0"/>
              </a:spcAft>
              <a:buNone/>
            </a:pPr>
            <a:r>
              <a:rPr lang="en" sz="1700">
                <a:latin typeface="Georgia"/>
                <a:ea typeface="Georgia"/>
                <a:cs typeface="Georgia"/>
                <a:sym typeface="Georgia"/>
              </a:rPr>
              <a:t>4  But ye, brethren, are not in darkness, that that day should overtake you as a thief.</a:t>
            </a:r>
            <a:endParaRPr sz="1700">
              <a:latin typeface="Georgia"/>
              <a:ea typeface="Georgia"/>
              <a:cs typeface="Georgia"/>
              <a:sym typeface="Georgia"/>
            </a:endParaRPr>
          </a:p>
          <a:p>
            <a:pPr marL="0" lvl="0" indent="0" algn="ctr" rtl="0">
              <a:spcBef>
                <a:spcPts val="0"/>
              </a:spcBef>
              <a:spcAft>
                <a:spcPts val="0"/>
              </a:spcAft>
              <a:buNone/>
            </a:pPr>
            <a:r>
              <a:rPr lang="en" sz="1700">
                <a:latin typeface="Georgia"/>
                <a:ea typeface="Georgia"/>
                <a:cs typeface="Georgia"/>
                <a:sym typeface="Georgia"/>
              </a:rPr>
              <a:t> 5  Ye are all the children of light, and the children of the day: we are not of the night, nor of darkness.</a:t>
            </a:r>
            <a:endParaRPr sz="1700">
              <a:latin typeface="Georgia"/>
              <a:ea typeface="Georgia"/>
              <a:cs typeface="Georgia"/>
              <a:sym typeface="Georgia"/>
            </a:endParaRPr>
          </a:p>
          <a:p>
            <a:pPr marL="0" lvl="0" indent="0" algn="ctr" rtl="0">
              <a:spcBef>
                <a:spcPts val="0"/>
              </a:spcBef>
              <a:spcAft>
                <a:spcPts val="0"/>
              </a:spcAft>
              <a:buNone/>
            </a:pPr>
            <a:r>
              <a:rPr lang="en" sz="1700">
                <a:latin typeface="Georgia"/>
                <a:ea typeface="Georgia"/>
                <a:cs typeface="Georgia"/>
                <a:sym typeface="Georgia"/>
              </a:rPr>
              <a:t>6  Therefore let us not sleep, as do others; but let us watch and be sober.</a:t>
            </a:r>
            <a:endParaRPr sz="1700">
              <a:latin typeface="Georgia"/>
              <a:ea typeface="Georgia"/>
              <a:cs typeface="Georgia"/>
              <a:sym typeface="Georgia"/>
            </a:endParaRPr>
          </a:p>
          <a:p>
            <a:pPr marL="0" lvl="0" indent="0" algn="ctr" rtl="0">
              <a:spcBef>
                <a:spcPts val="0"/>
              </a:spcBef>
              <a:spcAft>
                <a:spcPts val="0"/>
              </a:spcAft>
              <a:buNone/>
            </a:pPr>
            <a:r>
              <a:rPr lang="en" sz="1700">
                <a:latin typeface="Georgia"/>
                <a:ea typeface="Georgia"/>
                <a:cs typeface="Georgia"/>
                <a:sym typeface="Georgia"/>
              </a:rPr>
              <a:t> 7  For they that sleep sleep in the night; and they that be drunken are drunken in the night.</a:t>
            </a:r>
            <a:endParaRPr sz="1700">
              <a:latin typeface="Georgia"/>
              <a:ea typeface="Georgia"/>
              <a:cs typeface="Georgia"/>
              <a:sym typeface="Georgia"/>
            </a:endParaRPr>
          </a:p>
          <a:p>
            <a:pPr marL="0" lvl="0" indent="0" algn="ctr" rtl="0">
              <a:spcBef>
                <a:spcPts val="0"/>
              </a:spcBef>
              <a:spcAft>
                <a:spcPts val="0"/>
              </a:spcAft>
              <a:buNone/>
            </a:pPr>
            <a:r>
              <a:rPr lang="en" sz="1700">
                <a:latin typeface="Georgia"/>
                <a:ea typeface="Georgia"/>
                <a:cs typeface="Georgia"/>
                <a:sym typeface="Georgia"/>
              </a:rPr>
              <a:t> 8  But let us, who are of the day, be sober, putting on the breastplate of faith and love; and for an helmet, the hope of salvation.</a:t>
            </a:r>
            <a:endParaRPr sz="1700">
              <a:latin typeface="Georgia"/>
              <a:ea typeface="Georgia"/>
              <a:cs typeface="Georgia"/>
              <a:sym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2"/>
          <p:cNvSpPr txBox="1"/>
          <p:nvPr/>
        </p:nvSpPr>
        <p:spPr>
          <a:xfrm>
            <a:off x="164575" y="219450"/>
            <a:ext cx="3200400" cy="4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Counterfeit god &amp; Counterfeit kingdom</a:t>
            </a:r>
            <a:endParaRPr sz="1000" b="1">
              <a:latin typeface="Georgia"/>
              <a:ea typeface="Georgia"/>
              <a:cs typeface="Georgia"/>
              <a:sym typeface="Georgia"/>
            </a:endParaRPr>
          </a:p>
        </p:txBody>
      </p:sp>
      <p:sp>
        <p:nvSpPr>
          <p:cNvPr id="386" name="Google Shape;386;p62"/>
          <p:cNvSpPr txBox="1"/>
          <p:nvPr/>
        </p:nvSpPr>
        <p:spPr>
          <a:xfrm>
            <a:off x="187500" y="621750"/>
            <a:ext cx="8769000" cy="42978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Christ worked miracles </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So will Satan and antichrist</a:t>
            </a:r>
            <a:r>
              <a:rPr lang="en" sz="1000" b="1">
                <a:latin typeface="Georgia"/>
                <a:ea typeface="Georgia"/>
                <a:cs typeface="Georgia"/>
                <a:sym typeface="Georgia"/>
              </a:rPr>
              <a:t> - 2 Thessalonians 2:9</a:t>
            </a:r>
            <a:r>
              <a:rPr lang="en" sz="1000" b="1" i="1">
                <a:latin typeface="Georgia"/>
                <a:ea typeface="Georgia"/>
                <a:cs typeface="Georgia"/>
                <a:sym typeface="Georgia"/>
              </a:rPr>
              <a:t>  </a:t>
            </a:r>
            <a:r>
              <a:rPr lang="en" sz="1000">
                <a:solidFill>
                  <a:srgbClr val="545454"/>
                </a:solidFill>
                <a:latin typeface="Georgia"/>
                <a:ea typeface="Georgia"/>
                <a:cs typeface="Georgia"/>
                <a:sym typeface="Georgia"/>
              </a:rPr>
              <a:t>Even him,</a:t>
            </a:r>
            <a:r>
              <a:rPr lang="en" sz="1000">
                <a:latin typeface="Georgia"/>
                <a:ea typeface="Georgia"/>
                <a:cs typeface="Georgia"/>
                <a:sym typeface="Georgia"/>
              </a:rPr>
              <a:t> whose coming is after the working of Satan with all power and signs and lying wonders,</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Christ is seated upon a throne - Colossians 3:1</a:t>
            </a:r>
            <a:r>
              <a:rPr lang="en" sz="1000" b="1" i="1">
                <a:latin typeface="Georgia"/>
                <a:ea typeface="Georgia"/>
                <a:cs typeface="Georgia"/>
                <a:sym typeface="Georgia"/>
              </a:rPr>
              <a:t> </a:t>
            </a:r>
            <a:r>
              <a:rPr lang="en" sz="1000">
                <a:latin typeface="Georgia"/>
                <a:ea typeface="Georgia"/>
                <a:cs typeface="Georgia"/>
                <a:sym typeface="Georgia"/>
              </a:rPr>
              <a:t>If ye then be risen with Christ, seek those things which are above, where Christ sitteth on the right hand of God.; </a:t>
            </a:r>
            <a:r>
              <a:rPr lang="en" sz="1000" b="1">
                <a:latin typeface="Georgia"/>
                <a:ea typeface="Georgia"/>
                <a:cs typeface="Georgia"/>
                <a:sym typeface="Georgia"/>
              </a:rPr>
              <a:t>Hebrews 1:3 </a:t>
            </a:r>
            <a:r>
              <a:rPr lang="en" sz="1000">
                <a:latin typeface="Georgia"/>
                <a:ea typeface="Georgia"/>
                <a:cs typeface="Georgia"/>
                <a:sym typeface="Georgia"/>
              </a:rPr>
              <a:t>Who being the brightness of </a:t>
            </a:r>
            <a:r>
              <a:rPr lang="en" sz="1000">
                <a:solidFill>
                  <a:srgbClr val="545454"/>
                </a:solidFill>
                <a:latin typeface="Georgia"/>
                <a:ea typeface="Georgia"/>
                <a:cs typeface="Georgia"/>
                <a:sym typeface="Georgia"/>
              </a:rPr>
              <a:t>his</a:t>
            </a:r>
            <a:r>
              <a:rPr lang="en" sz="1000">
                <a:latin typeface="Georgia"/>
                <a:ea typeface="Georgia"/>
                <a:cs typeface="Georgia"/>
                <a:sym typeface="Georgia"/>
              </a:rPr>
              <a:t> glory, and the express image of his person, and upholding all things by the word of his power, when he had by himself purged our sins, sat down on the right hand of the Majesty on high;</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So is Satan - </a:t>
            </a:r>
            <a:r>
              <a:rPr lang="en" sz="1000" b="1">
                <a:latin typeface="Georgia"/>
                <a:ea typeface="Georgia"/>
                <a:cs typeface="Georgia"/>
                <a:sym typeface="Georgia"/>
              </a:rPr>
              <a:t>Revelation 2:13</a:t>
            </a:r>
            <a:r>
              <a:rPr lang="en" sz="1000" b="1" i="1">
                <a:latin typeface="Georgia"/>
                <a:ea typeface="Georgia"/>
                <a:cs typeface="Georgia"/>
                <a:sym typeface="Georgia"/>
              </a:rPr>
              <a:t>  </a:t>
            </a:r>
            <a:r>
              <a:rPr lang="en" sz="1000">
                <a:solidFill>
                  <a:srgbClr val="BF3030"/>
                </a:solidFill>
                <a:latin typeface="Georgia"/>
                <a:ea typeface="Georgia"/>
                <a:cs typeface="Georgia"/>
                <a:sym typeface="Georgia"/>
              </a:rPr>
              <a:t>I know thy works, and where thou dwellest,</a:t>
            </a:r>
            <a:r>
              <a:rPr lang="en" sz="1000">
                <a:latin typeface="Georgia"/>
                <a:ea typeface="Georgia"/>
                <a:cs typeface="Georgia"/>
                <a:sym typeface="Georgia"/>
              </a:rPr>
              <a:t> </a:t>
            </a:r>
            <a:r>
              <a:rPr lang="en" sz="1000">
                <a:solidFill>
                  <a:srgbClr val="545454"/>
                </a:solidFill>
                <a:latin typeface="Georgia"/>
                <a:ea typeface="Georgia"/>
                <a:cs typeface="Georgia"/>
                <a:sym typeface="Georgia"/>
              </a:rPr>
              <a:t>even</a:t>
            </a:r>
            <a:r>
              <a:rPr lang="en" sz="1000">
                <a:latin typeface="Georgia"/>
                <a:ea typeface="Georgia"/>
                <a:cs typeface="Georgia"/>
                <a:sym typeface="Georgia"/>
              </a:rPr>
              <a:t> </a:t>
            </a:r>
            <a:r>
              <a:rPr lang="en" sz="1000">
                <a:solidFill>
                  <a:srgbClr val="BF3030"/>
                </a:solidFill>
                <a:latin typeface="Georgia"/>
                <a:ea typeface="Georgia"/>
                <a:cs typeface="Georgia"/>
                <a:sym typeface="Georgia"/>
              </a:rPr>
              <a:t>where Satan's seat</a:t>
            </a:r>
            <a:r>
              <a:rPr lang="en" sz="1000">
                <a:latin typeface="Georgia"/>
                <a:ea typeface="Georgia"/>
                <a:cs typeface="Georgia"/>
                <a:sym typeface="Georgia"/>
              </a:rPr>
              <a:t> </a:t>
            </a:r>
            <a:r>
              <a:rPr lang="en" sz="1000">
                <a:solidFill>
                  <a:srgbClr val="545454"/>
                </a:solidFill>
                <a:latin typeface="Georgia"/>
                <a:ea typeface="Georgia"/>
                <a:cs typeface="Georgia"/>
                <a:sym typeface="Georgia"/>
              </a:rPr>
              <a:t>is:</a:t>
            </a:r>
            <a:r>
              <a:rPr lang="en" sz="1000">
                <a:latin typeface="Georgia"/>
                <a:ea typeface="Georgia"/>
                <a:cs typeface="Georgia"/>
                <a:sym typeface="Georgia"/>
              </a:rPr>
              <a:t> </a:t>
            </a:r>
            <a:r>
              <a:rPr lang="en" sz="1000">
                <a:solidFill>
                  <a:srgbClr val="BF3030"/>
                </a:solidFill>
                <a:latin typeface="Georgia"/>
                <a:ea typeface="Georgia"/>
                <a:cs typeface="Georgia"/>
                <a:sym typeface="Georgia"/>
              </a:rPr>
              <a:t>and thou holdest fast my name, and hast not denied my faith, even in those days wherein Antipas</a:t>
            </a:r>
            <a:r>
              <a:rPr lang="en" sz="1000">
                <a:latin typeface="Georgia"/>
                <a:ea typeface="Georgia"/>
                <a:cs typeface="Georgia"/>
                <a:sym typeface="Georgia"/>
              </a:rPr>
              <a:t> </a:t>
            </a:r>
            <a:r>
              <a:rPr lang="en" sz="1000">
                <a:solidFill>
                  <a:srgbClr val="545454"/>
                </a:solidFill>
                <a:latin typeface="Georgia"/>
                <a:ea typeface="Georgia"/>
                <a:cs typeface="Georgia"/>
                <a:sym typeface="Georgia"/>
              </a:rPr>
              <a:t>was</a:t>
            </a:r>
            <a:r>
              <a:rPr lang="en" sz="1000">
                <a:latin typeface="Georgia"/>
                <a:ea typeface="Georgia"/>
                <a:cs typeface="Georgia"/>
                <a:sym typeface="Georgia"/>
              </a:rPr>
              <a:t> </a:t>
            </a:r>
            <a:r>
              <a:rPr lang="en" sz="1000">
                <a:solidFill>
                  <a:srgbClr val="BF3030"/>
                </a:solidFill>
                <a:latin typeface="Georgia"/>
                <a:ea typeface="Georgia"/>
                <a:cs typeface="Georgia"/>
                <a:sym typeface="Georgia"/>
              </a:rPr>
              <a:t>my faithful martyr, who was slain among you, where Satan dwelleth.</a:t>
            </a:r>
            <a:endParaRPr sz="1000">
              <a:solidFill>
                <a:srgbClr val="BF303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Christ has His church </a:t>
            </a:r>
            <a:r>
              <a:rPr lang="en" sz="1000" b="1" i="1">
                <a:latin typeface="Georgia"/>
                <a:ea typeface="Georgia"/>
                <a:cs typeface="Georgia"/>
                <a:sym typeface="Georgia"/>
              </a:rPr>
              <a:t>- </a:t>
            </a:r>
            <a:r>
              <a:rPr lang="en" sz="1000" b="1">
                <a:latin typeface="Georgia"/>
                <a:ea typeface="Georgia"/>
                <a:cs typeface="Georgia"/>
                <a:sym typeface="Georgia"/>
              </a:rPr>
              <a:t>Matthew 16:18</a:t>
            </a:r>
            <a:r>
              <a:rPr lang="en" sz="1000" b="1" i="1">
                <a:latin typeface="Georgia"/>
                <a:ea typeface="Georgia"/>
                <a:cs typeface="Georgia"/>
                <a:sym typeface="Georgia"/>
              </a:rPr>
              <a:t>  </a:t>
            </a:r>
            <a:r>
              <a:rPr lang="en" sz="1000" i="1">
                <a:solidFill>
                  <a:srgbClr val="BF3030"/>
                </a:solidFill>
                <a:latin typeface="Georgia"/>
                <a:ea typeface="Georgia"/>
                <a:cs typeface="Georgia"/>
                <a:sym typeface="Georgia"/>
              </a:rPr>
              <a:t>A</a:t>
            </a:r>
            <a:r>
              <a:rPr lang="en" sz="1000">
                <a:solidFill>
                  <a:srgbClr val="BF3030"/>
                </a:solidFill>
                <a:latin typeface="Georgia"/>
                <a:ea typeface="Georgia"/>
                <a:cs typeface="Georgia"/>
                <a:sym typeface="Georgia"/>
              </a:rPr>
              <a:t>nd I say also unto thee, That thou art Peter, and upon this rock I will build my church; and the gates of hell shall not prevail against it.</a:t>
            </a:r>
            <a:r>
              <a:rPr lang="en" sz="1000">
                <a:latin typeface="Georgia"/>
                <a:ea typeface="Georgia"/>
                <a:cs typeface="Georgia"/>
                <a:sym typeface="Georgia"/>
              </a:rPr>
              <a:t>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has a synagogue </a:t>
            </a:r>
            <a:r>
              <a:rPr lang="en" sz="1000" b="1">
                <a:latin typeface="Georgia"/>
                <a:ea typeface="Georgia"/>
                <a:cs typeface="Georgia"/>
                <a:sym typeface="Georgia"/>
              </a:rPr>
              <a:t>- Revelation 2:9</a:t>
            </a:r>
            <a:r>
              <a:rPr lang="en" sz="1000" b="1" i="1">
                <a:latin typeface="Georgia"/>
                <a:ea typeface="Georgia"/>
                <a:cs typeface="Georgia"/>
                <a:sym typeface="Georgia"/>
              </a:rPr>
              <a:t>  </a:t>
            </a:r>
            <a:r>
              <a:rPr lang="en" sz="1000">
                <a:solidFill>
                  <a:srgbClr val="BF3030"/>
                </a:solidFill>
                <a:latin typeface="Georgia"/>
                <a:ea typeface="Georgia"/>
                <a:cs typeface="Georgia"/>
                <a:sym typeface="Georgia"/>
              </a:rPr>
              <a:t>I know thy works, and tribulation, and poverty, (but thou art rich) and</a:t>
            </a:r>
            <a:r>
              <a:rPr lang="en" sz="1000">
                <a:latin typeface="Georgia"/>
                <a:ea typeface="Georgia"/>
                <a:cs typeface="Georgia"/>
                <a:sym typeface="Georgia"/>
              </a:rPr>
              <a:t> </a:t>
            </a:r>
            <a:r>
              <a:rPr lang="en" sz="1000">
                <a:solidFill>
                  <a:srgbClr val="545454"/>
                </a:solidFill>
                <a:latin typeface="Georgia"/>
                <a:ea typeface="Georgia"/>
                <a:cs typeface="Georgia"/>
                <a:sym typeface="Georgia"/>
              </a:rPr>
              <a:t>I know</a:t>
            </a:r>
            <a:r>
              <a:rPr lang="en" sz="1000">
                <a:latin typeface="Georgia"/>
                <a:ea typeface="Georgia"/>
                <a:cs typeface="Georgia"/>
                <a:sym typeface="Georgia"/>
              </a:rPr>
              <a:t> </a:t>
            </a:r>
            <a:r>
              <a:rPr lang="en" sz="1000">
                <a:solidFill>
                  <a:srgbClr val="BF3030"/>
                </a:solidFill>
                <a:latin typeface="Georgia"/>
                <a:ea typeface="Georgia"/>
                <a:cs typeface="Georgia"/>
                <a:sym typeface="Georgia"/>
              </a:rPr>
              <a:t>the blasphemy of them which say they are Jews, and are not, but</a:t>
            </a:r>
            <a:r>
              <a:rPr lang="en" sz="1000">
                <a:latin typeface="Georgia"/>
                <a:ea typeface="Georgia"/>
                <a:cs typeface="Georgia"/>
                <a:sym typeface="Georgia"/>
              </a:rPr>
              <a:t> </a:t>
            </a:r>
            <a:r>
              <a:rPr lang="en" sz="1000">
                <a:solidFill>
                  <a:srgbClr val="545454"/>
                </a:solidFill>
                <a:latin typeface="Georgia"/>
                <a:ea typeface="Georgia"/>
                <a:cs typeface="Georgia"/>
                <a:sym typeface="Georgia"/>
              </a:rPr>
              <a:t>are</a:t>
            </a:r>
            <a:r>
              <a:rPr lang="en" sz="1000">
                <a:latin typeface="Georgia"/>
                <a:ea typeface="Georgia"/>
                <a:cs typeface="Georgia"/>
                <a:sym typeface="Georgia"/>
              </a:rPr>
              <a:t> </a:t>
            </a:r>
            <a:r>
              <a:rPr lang="en" sz="1000">
                <a:solidFill>
                  <a:srgbClr val="BF3030"/>
                </a:solidFill>
                <a:latin typeface="Georgia"/>
                <a:ea typeface="Georgia"/>
                <a:cs typeface="Georgia"/>
                <a:sym typeface="Georgia"/>
              </a:rPr>
              <a:t>the synagogue of Satan.</a:t>
            </a:r>
            <a:endParaRPr sz="1000">
              <a:solidFill>
                <a:srgbClr val="BF303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Christ has His bride - 2 Corinthians 11:2</a:t>
            </a:r>
            <a:r>
              <a:rPr lang="en" sz="1000" b="1" i="1">
                <a:latin typeface="Georgia"/>
                <a:ea typeface="Georgia"/>
                <a:cs typeface="Georgia"/>
                <a:sym typeface="Georgia"/>
              </a:rPr>
              <a:t>  </a:t>
            </a:r>
            <a:r>
              <a:rPr lang="en" sz="1000">
                <a:latin typeface="Georgia"/>
                <a:ea typeface="Georgia"/>
                <a:cs typeface="Georgia"/>
                <a:sym typeface="Georgia"/>
              </a:rPr>
              <a:t>For I am jealous over you with godly jealousy: for I have espoused you to one husband, that I may present </a:t>
            </a:r>
            <a:r>
              <a:rPr lang="en" sz="1000">
                <a:solidFill>
                  <a:srgbClr val="545454"/>
                </a:solidFill>
                <a:latin typeface="Georgia"/>
                <a:ea typeface="Georgia"/>
                <a:cs typeface="Georgia"/>
                <a:sym typeface="Georgia"/>
              </a:rPr>
              <a:t>you as</a:t>
            </a:r>
            <a:r>
              <a:rPr lang="en" sz="1000">
                <a:latin typeface="Georgia"/>
                <a:ea typeface="Georgia"/>
                <a:cs typeface="Georgia"/>
                <a:sym typeface="Georgia"/>
              </a:rPr>
              <a:t> a chaste virgin to Christ.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has his whore </a:t>
            </a:r>
            <a:r>
              <a:rPr lang="en" sz="1000" b="1">
                <a:latin typeface="Georgia"/>
                <a:ea typeface="Georgia"/>
                <a:cs typeface="Georgia"/>
                <a:sym typeface="Georgia"/>
              </a:rPr>
              <a:t>- Revelation 17:16</a:t>
            </a:r>
            <a:r>
              <a:rPr lang="en" sz="1000" b="1" i="1">
                <a:latin typeface="Georgia"/>
                <a:ea typeface="Georgia"/>
                <a:cs typeface="Georgia"/>
                <a:sym typeface="Georgia"/>
              </a:rPr>
              <a:t>  </a:t>
            </a:r>
            <a:r>
              <a:rPr lang="en" sz="1000">
                <a:latin typeface="Georgia"/>
                <a:ea typeface="Georgia"/>
                <a:cs typeface="Georgia"/>
                <a:sym typeface="Georgia"/>
              </a:rPr>
              <a:t>And the ten horns which thou sawest upon the beast, these shall hate the whore, and shall make her desolate and naked, and shall eat her flesh, and burn her with fire.</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3"/>
          <p:cNvSpPr txBox="1"/>
          <p:nvPr/>
        </p:nvSpPr>
        <p:spPr>
          <a:xfrm>
            <a:off x="155450" y="219475"/>
            <a:ext cx="3620700" cy="4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Counterfeit god &amp; Counterfeit kingdom</a:t>
            </a:r>
            <a:endParaRPr sz="1000">
              <a:latin typeface="Lato"/>
              <a:ea typeface="Lato"/>
              <a:cs typeface="Lato"/>
              <a:sym typeface="Lato"/>
            </a:endParaRPr>
          </a:p>
        </p:txBody>
      </p:sp>
      <p:sp>
        <p:nvSpPr>
          <p:cNvPr id="392" name="Google Shape;392;p63"/>
          <p:cNvSpPr txBox="1"/>
          <p:nvPr/>
        </p:nvSpPr>
        <p:spPr>
          <a:xfrm>
            <a:off x="201175" y="667675"/>
            <a:ext cx="8650200" cy="41604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Christ has His vine - John 15:5</a:t>
            </a:r>
            <a:r>
              <a:rPr lang="en" sz="1000" b="1" i="1">
                <a:latin typeface="Georgia"/>
                <a:ea typeface="Georgia"/>
                <a:cs typeface="Georgia"/>
                <a:sym typeface="Georgia"/>
              </a:rPr>
              <a:t> </a:t>
            </a:r>
            <a:r>
              <a:rPr lang="en" sz="1000">
                <a:solidFill>
                  <a:srgbClr val="CC0000"/>
                </a:solidFill>
                <a:latin typeface="Georgia"/>
                <a:ea typeface="Georgia"/>
                <a:cs typeface="Georgia"/>
                <a:sym typeface="Georgia"/>
              </a:rPr>
              <a:t>I</a:t>
            </a:r>
            <a:r>
              <a:rPr lang="en" sz="1000">
                <a:solidFill>
                  <a:srgbClr val="C00000"/>
                </a:solidFill>
                <a:latin typeface="Georgia"/>
                <a:ea typeface="Georgia"/>
                <a:cs typeface="Georgia"/>
                <a:sym typeface="Georgia"/>
              </a:rPr>
              <a:t> </a:t>
            </a:r>
            <a:r>
              <a:rPr lang="en" sz="1000">
                <a:solidFill>
                  <a:srgbClr val="BF3030"/>
                </a:solidFill>
                <a:latin typeface="Georgia"/>
                <a:ea typeface="Georgia"/>
                <a:cs typeface="Georgia"/>
                <a:sym typeface="Georgia"/>
              </a:rPr>
              <a:t>am the vine, ye</a:t>
            </a:r>
            <a:r>
              <a:rPr lang="en" sz="1000">
                <a:latin typeface="Georgia"/>
                <a:ea typeface="Georgia"/>
                <a:cs typeface="Georgia"/>
                <a:sym typeface="Georgia"/>
              </a:rPr>
              <a:t> </a:t>
            </a:r>
            <a:r>
              <a:rPr lang="en" sz="1000">
                <a:solidFill>
                  <a:srgbClr val="545454"/>
                </a:solidFill>
                <a:latin typeface="Georgia"/>
                <a:ea typeface="Georgia"/>
                <a:cs typeface="Georgia"/>
                <a:sym typeface="Georgia"/>
              </a:rPr>
              <a:t>are</a:t>
            </a:r>
            <a:r>
              <a:rPr lang="en" sz="1000">
                <a:latin typeface="Georgia"/>
                <a:ea typeface="Georgia"/>
                <a:cs typeface="Georgia"/>
                <a:sym typeface="Georgia"/>
              </a:rPr>
              <a:t> </a:t>
            </a:r>
            <a:r>
              <a:rPr lang="en" sz="1000">
                <a:solidFill>
                  <a:srgbClr val="BF3030"/>
                </a:solidFill>
                <a:latin typeface="Georgia"/>
                <a:ea typeface="Georgia"/>
                <a:cs typeface="Georgia"/>
                <a:sym typeface="Georgia"/>
              </a:rPr>
              <a:t>the branches: He that abideth in me, and I in him, the same bringeth forth much fruit: for without me ye can do nothing.</a:t>
            </a:r>
            <a:endParaRPr sz="1000">
              <a:solidFill>
                <a:srgbClr val="BF303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has his vine </a:t>
            </a:r>
            <a:r>
              <a:rPr lang="en" sz="1000" b="1">
                <a:latin typeface="Georgia"/>
                <a:ea typeface="Georgia"/>
                <a:cs typeface="Georgia"/>
                <a:sym typeface="Georgia"/>
              </a:rPr>
              <a:t>- Revelation 14:19</a:t>
            </a:r>
            <a:r>
              <a:rPr lang="en" sz="1000" b="1" i="1">
                <a:latin typeface="Georgia"/>
                <a:ea typeface="Georgia"/>
                <a:cs typeface="Georgia"/>
                <a:sym typeface="Georgia"/>
              </a:rPr>
              <a:t>  </a:t>
            </a:r>
            <a:r>
              <a:rPr lang="en" sz="1000">
                <a:latin typeface="Georgia"/>
                <a:ea typeface="Georgia"/>
                <a:cs typeface="Georgia"/>
                <a:sym typeface="Georgia"/>
              </a:rPr>
              <a:t>And the angel thrust in his sickle into the earth, and gathered the vine of the earth, and cast </a:t>
            </a:r>
            <a:r>
              <a:rPr lang="en" sz="1000">
                <a:solidFill>
                  <a:srgbClr val="545454"/>
                </a:solidFill>
                <a:latin typeface="Georgia"/>
                <a:ea typeface="Georgia"/>
                <a:cs typeface="Georgia"/>
                <a:sym typeface="Georgia"/>
              </a:rPr>
              <a:t>it</a:t>
            </a:r>
            <a:r>
              <a:rPr lang="en" sz="1000">
                <a:latin typeface="Georgia"/>
                <a:ea typeface="Georgia"/>
                <a:cs typeface="Georgia"/>
                <a:sym typeface="Georgia"/>
              </a:rPr>
              <a:t> into the great winepress of the wrath of God.</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God has a city, New Jerusalem - Revelation 21:2</a:t>
            </a:r>
            <a:r>
              <a:rPr lang="en" sz="1000" b="1" i="1">
                <a:latin typeface="Georgia"/>
                <a:ea typeface="Georgia"/>
                <a:cs typeface="Georgia"/>
                <a:sym typeface="Georgia"/>
              </a:rPr>
              <a:t>  </a:t>
            </a:r>
            <a:r>
              <a:rPr lang="en" sz="1000" i="1">
                <a:latin typeface="Georgia"/>
                <a:ea typeface="Georgia"/>
                <a:cs typeface="Georgia"/>
                <a:sym typeface="Georgia"/>
              </a:rPr>
              <a:t>A</a:t>
            </a:r>
            <a:r>
              <a:rPr lang="en" sz="1000">
                <a:latin typeface="Georgia"/>
                <a:ea typeface="Georgia"/>
                <a:cs typeface="Georgia"/>
                <a:sym typeface="Georgia"/>
              </a:rPr>
              <a:t>nd I John saw the holy city, new Jerusalem, coming down from God out of heaven, prepared as a bride adorned for her husband.</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has a city, Babylon </a:t>
            </a:r>
            <a:r>
              <a:rPr lang="en" sz="1000" b="1">
                <a:latin typeface="Georgia"/>
                <a:ea typeface="Georgia"/>
                <a:cs typeface="Georgia"/>
                <a:sym typeface="Georgia"/>
              </a:rPr>
              <a:t>- Revelation 17:5  </a:t>
            </a:r>
            <a:r>
              <a:rPr lang="en" sz="1000">
                <a:latin typeface="Georgia"/>
                <a:ea typeface="Georgia"/>
                <a:cs typeface="Georgia"/>
                <a:sym typeface="Georgia"/>
              </a:rPr>
              <a:t>And upon her forehead </a:t>
            </a:r>
            <a:r>
              <a:rPr lang="en" sz="1000">
                <a:solidFill>
                  <a:srgbClr val="545454"/>
                </a:solidFill>
                <a:latin typeface="Georgia"/>
                <a:ea typeface="Georgia"/>
                <a:cs typeface="Georgia"/>
                <a:sym typeface="Georgia"/>
              </a:rPr>
              <a:t>was</a:t>
            </a:r>
            <a:r>
              <a:rPr lang="en" sz="1000">
                <a:latin typeface="Georgia"/>
                <a:ea typeface="Georgia"/>
                <a:cs typeface="Georgia"/>
                <a:sym typeface="Georgia"/>
              </a:rPr>
              <a:t> a name written, MYSTERY, BABYLON THE GREAT, THE MOTHER OF HARLOTS AND ABOMINATIONS OF THE EARTH.</a:t>
            </a:r>
            <a:r>
              <a:rPr lang="en" sz="1000">
                <a:solidFill>
                  <a:srgbClr val="208080"/>
                </a:solidFill>
                <a:latin typeface="Georgia"/>
                <a:ea typeface="Georgia"/>
                <a:cs typeface="Georgia"/>
                <a:sym typeface="Georgia"/>
              </a:rPr>
              <a:t> </a:t>
            </a:r>
            <a:r>
              <a:rPr lang="en" sz="1000" b="1">
                <a:latin typeface="Georgia"/>
                <a:ea typeface="Georgia"/>
                <a:cs typeface="Georgia"/>
                <a:sym typeface="Georgia"/>
              </a:rPr>
              <a:t>Revelation 18:12  </a:t>
            </a:r>
            <a:r>
              <a:rPr lang="en" sz="1000">
                <a:latin typeface="Georgia"/>
                <a:ea typeface="Georgia"/>
                <a:cs typeface="Georgia"/>
                <a:sym typeface="Georgia"/>
              </a:rPr>
              <a:t>The merchandise of gold, and silver, and precious stones, and of pearls, and fine linen, and purple, and silk, and scarlet, and all thyine wood, and all manner vessels of ivory, and all manner vessels of most precious wood, and of brass, and iron, and marble; </a:t>
            </a:r>
            <a:r>
              <a:rPr lang="en" sz="1000" b="1">
                <a:latin typeface="Georgia"/>
                <a:ea typeface="Georgia"/>
                <a:cs typeface="Georgia"/>
                <a:sym typeface="Georgia"/>
              </a:rPr>
              <a:t>Revelation 18:21  </a:t>
            </a:r>
            <a:r>
              <a:rPr lang="en" sz="1000">
                <a:latin typeface="Georgia"/>
                <a:ea typeface="Georgia"/>
                <a:cs typeface="Georgia"/>
                <a:sym typeface="Georgia"/>
              </a:rPr>
              <a:t>And a mighty angel took up a stone like a great millstone, and cast </a:t>
            </a:r>
            <a:r>
              <a:rPr lang="en" sz="1000">
                <a:solidFill>
                  <a:srgbClr val="545454"/>
                </a:solidFill>
                <a:latin typeface="Georgia"/>
                <a:ea typeface="Georgia"/>
                <a:cs typeface="Georgia"/>
                <a:sym typeface="Georgia"/>
              </a:rPr>
              <a:t>it</a:t>
            </a:r>
            <a:r>
              <a:rPr lang="en" sz="1000">
                <a:latin typeface="Georgia"/>
                <a:ea typeface="Georgia"/>
                <a:cs typeface="Georgia"/>
                <a:sym typeface="Georgia"/>
              </a:rPr>
              <a:t> into the sea, saying, Thus with violence shall that great city Babylon be thrown down, and shall be found no more at all.</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Mystery of Godliness - 1 Timothy 3:16</a:t>
            </a:r>
            <a:r>
              <a:rPr lang="en" sz="1000" b="1" i="1">
                <a:latin typeface="Georgia"/>
                <a:ea typeface="Georgia"/>
                <a:cs typeface="Georgia"/>
                <a:sym typeface="Georgia"/>
              </a:rPr>
              <a:t>  </a:t>
            </a:r>
            <a:r>
              <a:rPr lang="en" sz="1000">
                <a:latin typeface="Georgia"/>
                <a:ea typeface="Georgia"/>
                <a:cs typeface="Georgia"/>
                <a:sym typeface="Georgia"/>
              </a:rPr>
              <a:t>And without controversy great is the mystery of godliness: God was manifest in the flesh, justified in the Spirit, seen of angels, preached unto the Gentiles, believed on in the world, received up into glory.</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Mystery of iniquity </a:t>
            </a:r>
            <a:r>
              <a:rPr lang="en" sz="1000" b="1">
                <a:latin typeface="Georgia"/>
                <a:ea typeface="Georgia"/>
                <a:cs typeface="Georgia"/>
                <a:sym typeface="Georgia"/>
              </a:rPr>
              <a:t>- 2 Thessalonians 2:7</a:t>
            </a:r>
            <a:r>
              <a:rPr lang="en" sz="1000" b="1" i="1">
                <a:latin typeface="Georgia"/>
                <a:ea typeface="Georgia"/>
                <a:cs typeface="Georgia"/>
                <a:sym typeface="Georgia"/>
              </a:rPr>
              <a:t> </a:t>
            </a:r>
            <a:r>
              <a:rPr lang="en" sz="1000" b="1">
                <a:latin typeface="Georgia"/>
                <a:ea typeface="Georgia"/>
                <a:cs typeface="Georgia"/>
                <a:sym typeface="Georgia"/>
              </a:rPr>
              <a:t> </a:t>
            </a:r>
            <a:r>
              <a:rPr lang="en" sz="1000">
                <a:latin typeface="Georgia"/>
                <a:ea typeface="Georgia"/>
                <a:cs typeface="Georgia"/>
                <a:sym typeface="Georgia"/>
              </a:rPr>
              <a:t>For the mystery of iniquity doth already work: only he who now letteth </a:t>
            </a:r>
            <a:r>
              <a:rPr lang="en" sz="1000">
                <a:solidFill>
                  <a:srgbClr val="545454"/>
                </a:solidFill>
                <a:latin typeface="Georgia"/>
                <a:ea typeface="Georgia"/>
                <a:cs typeface="Georgia"/>
                <a:sym typeface="Georgia"/>
              </a:rPr>
              <a:t>will let,</a:t>
            </a:r>
            <a:r>
              <a:rPr lang="en" sz="1000">
                <a:latin typeface="Georgia"/>
                <a:ea typeface="Georgia"/>
                <a:cs typeface="Georgia"/>
                <a:sym typeface="Georgia"/>
              </a:rPr>
              <a:t> until he be taken out of the way.</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1000">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4"/>
          <p:cNvSpPr txBox="1"/>
          <p:nvPr/>
        </p:nvSpPr>
        <p:spPr>
          <a:xfrm>
            <a:off x="100575" y="109775"/>
            <a:ext cx="2944500" cy="38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Counterfeit god &amp; Counterfeit kingdom</a:t>
            </a:r>
            <a:endParaRPr sz="1000">
              <a:latin typeface="Lato"/>
              <a:ea typeface="Lato"/>
              <a:cs typeface="Lato"/>
              <a:sym typeface="Lato"/>
            </a:endParaRPr>
          </a:p>
        </p:txBody>
      </p:sp>
      <p:sp>
        <p:nvSpPr>
          <p:cNvPr id="398" name="Google Shape;398;p64"/>
          <p:cNvSpPr txBox="1"/>
          <p:nvPr/>
        </p:nvSpPr>
        <p:spPr>
          <a:xfrm>
            <a:off x="173725" y="420625"/>
            <a:ext cx="8686800" cy="4572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God has only begotten Son </a:t>
            </a:r>
            <a:r>
              <a:rPr lang="en" sz="1000" b="1" i="1">
                <a:latin typeface="Georgia"/>
                <a:ea typeface="Georgia"/>
                <a:cs typeface="Georgia"/>
                <a:sym typeface="Georgia"/>
              </a:rPr>
              <a:t>- </a:t>
            </a:r>
            <a:r>
              <a:rPr lang="en" sz="1000" b="1">
                <a:latin typeface="Georgia"/>
                <a:ea typeface="Georgia"/>
                <a:cs typeface="Georgia"/>
                <a:sym typeface="Georgia"/>
              </a:rPr>
              <a:t>John 3:16</a:t>
            </a:r>
            <a:r>
              <a:rPr lang="en" sz="1000" b="1" i="1">
                <a:latin typeface="Georgia"/>
                <a:ea typeface="Georgia"/>
                <a:cs typeface="Georgia"/>
                <a:sym typeface="Georgia"/>
              </a:rPr>
              <a:t>  </a:t>
            </a:r>
            <a:r>
              <a:rPr lang="en" sz="1000">
                <a:solidFill>
                  <a:srgbClr val="BF3030"/>
                </a:solidFill>
                <a:latin typeface="Georgia"/>
                <a:ea typeface="Georgia"/>
                <a:cs typeface="Georgia"/>
                <a:sym typeface="Georgia"/>
              </a:rPr>
              <a:t>For God so loved the world, that he gave his only begotten Son, that whosoever believeth in him should not perish, but have everlasting life.</a:t>
            </a:r>
            <a:r>
              <a:rPr lang="en" sz="1000">
                <a:latin typeface="Georgia"/>
                <a:ea typeface="Georgia"/>
                <a:cs typeface="Georgia"/>
                <a:sym typeface="Georgia"/>
              </a:rPr>
              <a:t>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has Son of Perdition</a:t>
            </a:r>
            <a:r>
              <a:rPr lang="en" sz="1000" b="1">
                <a:latin typeface="Georgia"/>
                <a:ea typeface="Georgia"/>
                <a:cs typeface="Georgia"/>
                <a:sym typeface="Georgia"/>
              </a:rPr>
              <a:t> - 2 Thessalonians 2:3</a:t>
            </a:r>
            <a:r>
              <a:rPr lang="en" sz="1000" i="1">
                <a:latin typeface="Georgia"/>
                <a:ea typeface="Georgia"/>
                <a:cs typeface="Georgia"/>
                <a:sym typeface="Georgia"/>
              </a:rPr>
              <a:t>  </a:t>
            </a:r>
            <a:r>
              <a:rPr lang="en" sz="1000">
                <a:latin typeface="Georgia"/>
                <a:ea typeface="Georgia"/>
                <a:cs typeface="Georgia"/>
                <a:sym typeface="Georgia"/>
              </a:rPr>
              <a:t>Let no man deceive you by any means: for </a:t>
            </a:r>
            <a:r>
              <a:rPr lang="en" sz="1000">
                <a:solidFill>
                  <a:srgbClr val="545454"/>
                </a:solidFill>
                <a:latin typeface="Georgia"/>
                <a:ea typeface="Georgia"/>
                <a:cs typeface="Georgia"/>
                <a:sym typeface="Georgia"/>
              </a:rPr>
              <a:t>that day shall not come,</a:t>
            </a:r>
            <a:r>
              <a:rPr lang="en" sz="1000">
                <a:latin typeface="Georgia"/>
                <a:ea typeface="Georgia"/>
                <a:cs typeface="Georgia"/>
                <a:sym typeface="Georgia"/>
              </a:rPr>
              <a:t> except there come a falling away first, and that man of sin be revealed, the son of perdition;</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Christ the seed of the woman - Genesis 3:15</a:t>
            </a:r>
            <a:r>
              <a:rPr lang="en" sz="1000" b="1" i="1">
                <a:latin typeface="Georgia"/>
                <a:ea typeface="Georgia"/>
                <a:cs typeface="Georgia"/>
                <a:sym typeface="Georgia"/>
              </a:rPr>
              <a:t>  </a:t>
            </a:r>
            <a:r>
              <a:rPr lang="en" sz="1000">
                <a:latin typeface="Georgia"/>
                <a:ea typeface="Georgia"/>
                <a:cs typeface="Georgia"/>
                <a:sym typeface="Georgia"/>
              </a:rPr>
              <a:t>And I will put enmity between thee and the woman, and between thy seed and her seed; it shall bruise thy head, and thou shalt bruise his heel.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Satan has a seed</a:t>
            </a:r>
            <a:r>
              <a:rPr lang="en" sz="1000" b="1">
                <a:latin typeface="Georgia"/>
                <a:ea typeface="Georgia"/>
                <a:cs typeface="Georgia"/>
                <a:sym typeface="Georgia"/>
              </a:rPr>
              <a:t> - Genesis 3:15</a:t>
            </a:r>
            <a:r>
              <a:rPr lang="en" sz="1000" b="1" i="1">
                <a:latin typeface="Georgia"/>
                <a:ea typeface="Georgia"/>
                <a:cs typeface="Georgia"/>
                <a:sym typeface="Georgia"/>
              </a:rPr>
              <a:t> </a:t>
            </a:r>
            <a:r>
              <a:rPr lang="en" sz="1000">
                <a:latin typeface="Georgia"/>
                <a:ea typeface="Georgia"/>
                <a:cs typeface="Georgia"/>
                <a:sym typeface="Georgia"/>
              </a:rPr>
              <a:t>And I will put enmity between thee and the woman, and between thy seed and her seed; it shall bruise thy head, and thou shalt bruise his heel.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The Son of God - the Son of Man - Daniel 7:13-14</a:t>
            </a:r>
            <a:r>
              <a:rPr lang="en" sz="1000" b="1" i="1">
                <a:latin typeface="Georgia"/>
                <a:ea typeface="Georgia"/>
                <a:cs typeface="Georgia"/>
                <a:sym typeface="Georgia"/>
              </a:rPr>
              <a:t>  </a:t>
            </a:r>
            <a:r>
              <a:rPr lang="en" sz="1000">
                <a:latin typeface="Georgia"/>
                <a:ea typeface="Georgia"/>
                <a:cs typeface="Georgia"/>
                <a:sym typeface="Georgia"/>
              </a:rPr>
              <a:t>I saw in the night visions, and, behold, one like the Son of man came with the clouds of heaven, and came to the Ancient of days, and they brought him near before him.14  And there was given him dominion, and glory, and a kingdom, that all people, nations, and languages, should serve him: his dominion is an everlasting dominion, which shall not pass away, and his kingdom that which shall not be destroyed.</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Son of Satan-the Man of Sin </a:t>
            </a:r>
            <a:r>
              <a:rPr lang="en" sz="1000" b="1">
                <a:latin typeface="Georgia"/>
                <a:ea typeface="Georgia"/>
                <a:cs typeface="Georgia"/>
                <a:sym typeface="Georgia"/>
              </a:rPr>
              <a:t>- 2 Thessalonians 2:3</a:t>
            </a:r>
            <a:r>
              <a:rPr lang="en" sz="1000" b="1" i="1">
                <a:latin typeface="Georgia"/>
                <a:ea typeface="Georgia"/>
                <a:cs typeface="Georgia"/>
                <a:sym typeface="Georgia"/>
              </a:rPr>
              <a:t>  </a:t>
            </a:r>
            <a:r>
              <a:rPr lang="en" sz="1000">
                <a:latin typeface="Georgia"/>
                <a:ea typeface="Georgia"/>
                <a:cs typeface="Georgia"/>
                <a:sym typeface="Georgia"/>
              </a:rPr>
              <a:t>Let no man deceive you by any means: for </a:t>
            </a:r>
            <a:r>
              <a:rPr lang="en" sz="1000">
                <a:solidFill>
                  <a:srgbClr val="545454"/>
                </a:solidFill>
                <a:latin typeface="Georgia"/>
                <a:ea typeface="Georgia"/>
                <a:cs typeface="Georgia"/>
                <a:sym typeface="Georgia"/>
              </a:rPr>
              <a:t>that day shall not come,</a:t>
            </a:r>
            <a:r>
              <a:rPr lang="en" sz="1000">
                <a:latin typeface="Georgia"/>
                <a:ea typeface="Georgia"/>
                <a:cs typeface="Georgia"/>
                <a:sym typeface="Georgia"/>
              </a:rPr>
              <a:t> except there come a falling away first, and that man of sin be revealed, the son of perdition;</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Holy Trinity - 1 John 5:7</a:t>
            </a:r>
            <a:r>
              <a:rPr lang="en" sz="1000" b="1" i="1">
                <a:latin typeface="Georgia"/>
                <a:ea typeface="Georgia"/>
                <a:cs typeface="Georgia"/>
                <a:sym typeface="Georgia"/>
              </a:rPr>
              <a:t>  </a:t>
            </a:r>
            <a:r>
              <a:rPr lang="en" sz="1000">
                <a:latin typeface="Georgia"/>
                <a:ea typeface="Georgia"/>
                <a:cs typeface="Georgia"/>
                <a:sym typeface="Georgia"/>
              </a:rPr>
              <a:t>For there are three that bear record in heaven, the Father, the Word, and the Holy Ghost: and these three are one.</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Evil Trinity -</a:t>
            </a:r>
            <a:r>
              <a:rPr lang="en" sz="1000" b="1">
                <a:latin typeface="Georgia"/>
                <a:ea typeface="Georgia"/>
                <a:cs typeface="Georgia"/>
                <a:sym typeface="Georgia"/>
              </a:rPr>
              <a:t> John 8:44  </a:t>
            </a:r>
            <a:r>
              <a:rPr lang="en" sz="1000" i="1">
                <a:solidFill>
                  <a:srgbClr val="BF3030"/>
                </a:solidFill>
                <a:latin typeface="Georgia"/>
                <a:ea typeface="Georgia"/>
                <a:cs typeface="Georgia"/>
                <a:sym typeface="Georgia"/>
              </a:rPr>
              <a:t>Y</a:t>
            </a:r>
            <a:r>
              <a:rPr lang="en" sz="1000">
                <a:solidFill>
                  <a:srgbClr val="BF3030"/>
                </a:solidFill>
                <a:latin typeface="Georgia"/>
                <a:ea typeface="Georgia"/>
                <a:cs typeface="Georgia"/>
                <a:sym typeface="Georgia"/>
              </a:rPr>
              <a:t>e are of</a:t>
            </a:r>
            <a:r>
              <a:rPr lang="en" sz="1000">
                <a:latin typeface="Georgia"/>
                <a:ea typeface="Georgia"/>
                <a:cs typeface="Georgia"/>
                <a:sym typeface="Georgia"/>
              </a:rPr>
              <a:t> </a:t>
            </a:r>
            <a:r>
              <a:rPr lang="en" sz="1000">
                <a:solidFill>
                  <a:srgbClr val="545454"/>
                </a:solidFill>
                <a:latin typeface="Georgia"/>
                <a:ea typeface="Georgia"/>
                <a:cs typeface="Georgia"/>
                <a:sym typeface="Georgia"/>
              </a:rPr>
              <a:t>your</a:t>
            </a:r>
            <a:r>
              <a:rPr lang="en" sz="1000">
                <a:latin typeface="Georgia"/>
                <a:ea typeface="Georgia"/>
                <a:cs typeface="Georgia"/>
                <a:sym typeface="Georgia"/>
              </a:rPr>
              <a:t> </a:t>
            </a:r>
            <a:r>
              <a:rPr lang="en" sz="1000">
                <a:solidFill>
                  <a:srgbClr val="BF3030"/>
                </a:solidFill>
                <a:latin typeface="Georgia"/>
                <a:ea typeface="Georgia"/>
                <a:cs typeface="Georgia"/>
                <a:sym typeface="Georgia"/>
              </a:rPr>
              <a:t>father the devil, and the lusts of your father ye will do. He was a murderer from the beginning, and abode not in the truth, because there is no truth in him. When he speaketh a lie, he speaketh of his own: for he is a liar, and the father of it.</a:t>
            </a:r>
            <a:r>
              <a:rPr lang="en" sz="1000">
                <a:latin typeface="Georgia"/>
                <a:ea typeface="Georgia"/>
                <a:cs typeface="Georgia"/>
                <a:sym typeface="Georgia"/>
              </a:rPr>
              <a:t> </a:t>
            </a:r>
            <a:r>
              <a:rPr lang="en" sz="1000" b="1">
                <a:latin typeface="Georgia"/>
                <a:ea typeface="Georgia"/>
                <a:cs typeface="Georgia"/>
                <a:sym typeface="Georgia"/>
              </a:rPr>
              <a:t>Revelation 20:10</a:t>
            </a:r>
            <a:r>
              <a:rPr lang="en" sz="1000" b="1" i="1">
                <a:latin typeface="Georgia"/>
                <a:ea typeface="Georgia"/>
                <a:cs typeface="Georgia"/>
                <a:sym typeface="Georgia"/>
              </a:rPr>
              <a:t>  </a:t>
            </a:r>
            <a:r>
              <a:rPr lang="en" sz="1000">
                <a:latin typeface="Georgia"/>
                <a:ea typeface="Georgia"/>
                <a:cs typeface="Georgia"/>
                <a:sym typeface="Georgia"/>
              </a:rPr>
              <a:t>And the devil that deceived them was cast into the lake of fire and brimstone, where the beast and the false prophet </a:t>
            </a:r>
            <a:r>
              <a:rPr lang="en" sz="1000">
                <a:solidFill>
                  <a:srgbClr val="545454"/>
                </a:solidFill>
                <a:latin typeface="Georgia"/>
                <a:ea typeface="Georgia"/>
                <a:cs typeface="Georgia"/>
                <a:sym typeface="Georgia"/>
              </a:rPr>
              <a:t>are,</a:t>
            </a:r>
            <a:r>
              <a:rPr lang="en" sz="1000">
                <a:latin typeface="Georgia"/>
                <a:ea typeface="Georgia"/>
                <a:cs typeface="Georgia"/>
                <a:sym typeface="Georgia"/>
              </a:rPr>
              <a:t> and shall be tormented day and night for ever and ever.; </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5"/>
          <p:cNvSpPr txBox="1"/>
          <p:nvPr/>
        </p:nvSpPr>
        <p:spPr>
          <a:xfrm>
            <a:off x="137150" y="146325"/>
            <a:ext cx="31182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Counterfeit god &amp; Counterfeit kingdom</a:t>
            </a:r>
            <a:endParaRPr sz="1500">
              <a:latin typeface="Lato"/>
              <a:ea typeface="Lato"/>
              <a:cs typeface="Lato"/>
              <a:sym typeface="Lato"/>
            </a:endParaRPr>
          </a:p>
        </p:txBody>
      </p:sp>
      <p:sp>
        <p:nvSpPr>
          <p:cNvPr id="404" name="Google Shape;404;p65"/>
          <p:cNvSpPr txBox="1"/>
          <p:nvPr/>
        </p:nvSpPr>
        <p:spPr>
          <a:xfrm>
            <a:off x="169200" y="640075"/>
            <a:ext cx="8805600" cy="42429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The Spirit bears witness to Christ - Romans 8:16</a:t>
            </a:r>
            <a:r>
              <a:rPr lang="en" sz="1000" b="1" i="1">
                <a:latin typeface="Georgia"/>
                <a:ea typeface="Georgia"/>
                <a:cs typeface="Georgia"/>
                <a:sym typeface="Georgia"/>
              </a:rPr>
              <a:t>  </a:t>
            </a:r>
            <a:r>
              <a:rPr lang="en" sz="1000">
                <a:latin typeface="Georgia"/>
                <a:ea typeface="Georgia"/>
                <a:cs typeface="Georgia"/>
                <a:sym typeface="Georgia"/>
              </a:rPr>
              <a:t>The Spirit itself beareth witness with our spirit, that we are the children of God:</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False Prophet bears witness to Antichrist </a:t>
            </a:r>
            <a:r>
              <a:rPr lang="en" sz="1000" b="1">
                <a:latin typeface="Georgia"/>
                <a:ea typeface="Georgia"/>
                <a:cs typeface="Georgia"/>
                <a:sym typeface="Georgia"/>
              </a:rPr>
              <a:t>- Revelation 13:11</a:t>
            </a:r>
            <a:r>
              <a:rPr lang="en" sz="1000" b="1" i="1">
                <a:latin typeface="Georgia"/>
                <a:ea typeface="Georgia"/>
                <a:cs typeface="Georgia"/>
                <a:sym typeface="Georgia"/>
              </a:rPr>
              <a:t> </a:t>
            </a:r>
            <a:r>
              <a:rPr lang="en" sz="1000" b="1">
                <a:latin typeface="Georgia"/>
                <a:ea typeface="Georgia"/>
                <a:cs typeface="Georgia"/>
                <a:sym typeface="Georgia"/>
              </a:rPr>
              <a:t> </a:t>
            </a:r>
            <a:r>
              <a:rPr lang="en" sz="1000">
                <a:latin typeface="Georgia"/>
                <a:ea typeface="Georgia"/>
                <a:cs typeface="Georgia"/>
                <a:sym typeface="Georgia"/>
              </a:rPr>
              <a:t>And I beheld another beast coming up out of the earth; and he had two horns like a lamb, and he spake as a dragon.12  And he exerciseth all the power of the first beast before him, and causeth the earth and them which dwell therein to worship the first beast, whose deadly wound was healed.13  And he doeth great wonders, so that he maketh fire come down from heaven on the earth in the sight of men,14  And deceiveth them that dwell on the earth by the means of those miracles which he had power to do in the sight of the beast; saying to them that dwell on the earth, that they should make an image to the beast, which had the wound by a sword, and did live.</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1000" b="1" i="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405" name="Google Shape;405;p65"/>
          <p:cNvSpPr/>
          <p:nvPr/>
        </p:nvSpPr>
        <p:spPr>
          <a:xfrm>
            <a:off x="169200" y="2459725"/>
            <a:ext cx="8618100" cy="16644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r>
              <a:rPr lang="en" sz="900" b="1">
                <a:latin typeface="Georgia"/>
                <a:ea typeface="Georgia"/>
                <a:cs typeface="Georgia"/>
                <a:sym typeface="Georgia"/>
              </a:rPr>
              <a:t>The coming Son of Perdition known as the Antichrist is given his power by Satan </a:t>
            </a:r>
            <a:r>
              <a:rPr lang="en" sz="1000" b="1">
                <a:latin typeface="Georgia"/>
                <a:ea typeface="Georgia"/>
                <a:cs typeface="Georgia"/>
                <a:sym typeface="Georgia"/>
              </a:rPr>
              <a:t>Revelation 13:4</a:t>
            </a:r>
            <a:r>
              <a:rPr lang="en" sz="1000" b="1" i="1">
                <a:latin typeface="Georgia"/>
                <a:ea typeface="Georgia"/>
                <a:cs typeface="Georgia"/>
                <a:sym typeface="Georgia"/>
              </a:rPr>
              <a:t>  And </a:t>
            </a:r>
            <a:r>
              <a:rPr lang="en" sz="1000" b="1" i="1" u="sng">
                <a:latin typeface="Georgia"/>
                <a:ea typeface="Georgia"/>
                <a:cs typeface="Georgia"/>
                <a:sym typeface="Georgia"/>
              </a:rPr>
              <a:t>they worshipped the dragon which gave power unto the beast</a:t>
            </a:r>
            <a:r>
              <a:rPr lang="en" sz="1000" b="1" i="1">
                <a:latin typeface="Georgia"/>
                <a:ea typeface="Georgia"/>
                <a:cs typeface="Georgia"/>
                <a:sym typeface="Georgia"/>
              </a:rPr>
              <a:t>: and they worshipped the beast, saying, Who is like unto the beast? who is able to make war with him?</a:t>
            </a:r>
            <a:endParaRPr sz="1000" b="1" i="1">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6"/>
          <p:cNvSpPr txBox="1"/>
          <p:nvPr/>
        </p:nvSpPr>
        <p:spPr>
          <a:xfrm>
            <a:off x="2505450" y="201175"/>
            <a:ext cx="3666600" cy="5028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200" b="1">
                <a:latin typeface="Georgia"/>
                <a:ea typeface="Georgia"/>
                <a:cs typeface="Georgia"/>
                <a:sym typeface="Georgia"/>
              </a:rPr>
              <a:t>The Names of the Antichrist</a:t>
            </a:r>
            <a:endParaRPr sz="12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411" name="Google Shape;411;p66"/>
          <p:cNvSpPr txBox="1"/>
          <p:nvPr/>
        </p:nvSpPr>
        <p:spPr>
          <a:xfrm>
            <a:off x="384000" y="596700"/>
            <a:ext cx="8595300" cy="44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solidFill>
                  <a:srgbClr val="CC0000"/>
                </a:solidFill>
                <a:latin typeface="Georgia"/>
                <a:ea typeface="Georgia"/>
                <a:cs typeface="Georgia"/>
                <a:sym typeface="Georgia"/>
              </a:rPr>
              <a:t>The</a:t>
            </a:r>
            <a:r>
              <a:rPr lang="en" sz="900" b="1">
                <a:latin typeface="Georgia"/>
                <a:ea typeface="Georgia"/>
                <a:cs typeface="Georgia"/>
                <a:sym typeface="Georgia"/>
              </a:rPr>
              <a:t> </a:t>
            </a:r>
            <a:r>
              <a:rPr lang="en" sz="900" b="1">
                <a:solidFill>
                  <a:srgbClr val="CC0000"/>
                </a:solidFill>
                <a:latin typeface="Georgia"/>
                <a:ea typeface="Georgia"/>
                <a:cs typeface="Georgia"/>
                <a:sym typeface="Georgia"/>
              </a:rPr>
              <a:t>ANTICHRIST</a:t>
            </a:r>
            <a:r>
              <a:rPr lang="en" sz="900" b="1">
                <a:latin typeface="Georgia"/>
                <a:ea typeface="Georgia"/>
                <a:cs typeface="Georgia"/>
                <a:sym typeface="Georgia"/>
              </a:rPr>
              <a:t>:</a:t>
            </a:r>
            <a:r>
              <a:rPr lang="en" sz="900">
                <a:latin typeface="Georgia"/>
                <a:ea typeface="Georgia"/>
                <a:cs typeface="Georgia"/>
                <a:sym typeface="Georgia"/>
              </a:rPr>
              <a:t> </a:t>
            </a:r>
            <a:r>
              <a:rPr lang="en" sz="1000" b="1">
                <a:latin typeface="Georgia"/>
                <a:ea typeface="Georgia"/>
                <a:cs typeface="Georgia"/>
                <a:sym typeface="Georgia"/>
              </a:rPr>
              <a:t>1 John 2:22  </a:t>
            </a:r>
            <a:r>
              <a:rPr lang="en" sz="1000">
                <a:latin typeface="Georgia"/>
                <a:ea typeface="Georgia"/>
                <a:cs typeface="Georgia"/>
                <a:sym typeface="Georgia"/>
              </a:rPr>
              <a:t>Who is a liar but he that denieth that Jesus is the Christ? He is antichrist, that denieth the Father and the Son.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The</a:t>
            </a:r>
            <a:r>
              <a:rPr lang="en" sz="1000" b="1">
                <a:latin typeface="Georgia"/>
                <a:ea typeface="Georgia"/>
                <a:cs typeface="Georgia"/>
                <a:sym typeface="Georgia"/>
              </a:rPr>
              <a:t> </a:t>
            </a:r>
            <a:r>
              <a:rPr lang="en" sz="1000" b="1">
                <a:solidFill>
                  <a:srgbClr val="CC0000"/>
                </a:solidFill>
                <a:latin typeface="Georgia"/>
                <a:ea typeface="Georgia"/>
                <a:cs typeface="Georgia"/>
                <a:sym typeface="Georgia"/>
              </a:rPr>
              <a:t>MAN OF SIN</a:t>
            </a:r>
            <a:r>
              <a:rPr lang="en" sz="1000" b="1">
                <a:latin typeface="Georgia"/>
                <a:ea typeface="Georgia"/>
                <a:cs typeface="Georgia"/>
                <a:sym typeface="Georgia"/>
              </a:rPr>
              <a:t> and </a:t>
            </a:r>
            <a:r>
              <a:rPr lang="en" sz="1000" b="1">
                <a:solidFill>
                  <a:srgbClr val="CC0000"/>
                </a:solidFill>
                <a:latin typeface="Georgia"/>
                <a:ea typeface="Georgia"/>
                <a:cs typeface="Georgia"/>
                <a:sym typeface="Georgia"/>
              </a:rPr>
              <a:t>SON OF PERDITION</a:t>
            </a:r>
            <a:r>
              <a:rPr lang="en" sz="1000" b="1">
                <a:latin typeface="Georgia"/>
                <a:ea typeface="Georgia"/>
                <a:cs typeface="Georgia"/>
                <a:sym typeface="Georgia"/>
              </a:rPr>
              <a:t>:</a:t>
            </a:r>
            <a:r>
              <a:rPr lang="en" sz="1000">
                <a:latin typeface="Georgia"/>
                <a:ea typeface="Georgia"/>
                <a:cs typeface="Georgia"/>
                <a:sym typeface="Georgia"/>
              </a:rPr>
              <a:t> </a:t>
            </a:r>
            <a:r>
              <a:rPr lang="en" sz="1000" b="1">
                <a:latin typeface="Georgia"/>
                <a:ea typeface="Georgia"/>
                <a:cs typeface="Georgia"/>
                <a:sym typeface="Georgia"/>
              </a:rPr>
              <a:t>2 Thessalonians 2:3</a:t>
            </a:r>
            <a:r>
              <a:rPr lang="en" sz="1000">
                <a:latin typeface="Georgia"/>
                <a:ea typeface="Georgia"/>
                <a:cs typeface="Georgia"/>
                <a:sym typeface="Georgia"/>
              </a:rPr>
              <a:t> Let no man deceive you by any means: for </a:t>
            </a:r>
            <a:r>
              <a:rPr lang="en" sz="1000" i="1">
                <a:solidFill>
                  <a:srgbClr val="545454"/>
                </a:solidFill>
                <a:latin typeface="Georgia"/>
                <a:ea typeface="Georgia"/>
                <a:cs typeface="Georgia"/>
                <a:sym typeface="Georgia"/>
              </a:rPr>
              <a:t>that day shall not come,</a:t>
            </a:r>
            <a:r>
              <a:rPr lang="en" sz="1000">
                <a:latin typeface="Georgia"/>
                <a:ea typeface="Georgia"/>
                <a:cs typeface="Georgia"/>
                <a:sym typeface="Georgia"/>
              </a:rPr>
              <a:t>except there come a falling away first, and that man of sin be revealed, the son of perdition;</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The LAWLESS ONE</a:t>
            </a:r>
            <a:r>
              <a:rPr lang="en" sz="1000">
                <a:latin typeface="Georgia"/>
                <a:ea typeface="Georgia"/>
                <a:cs typeface="Georgia"/>
                <a:sym typeface="Georgia"/>
              </a:rPr>
              <a:t>: </a:t>
            </a:r>
            <a:r>
              <a:rPr lang="en" sz="1000" b="1">
                <a:latin typeface="Georgia"/>
                <a:ea typeface="Georgia"/>
                <a:cs typeface="Georgia"/>
                <a:sym typeface="Georgia"/>
              </a:rPr>
              <a:t>2 Thessalonians 2:8 </a:t>
            </a:r>
            <a:r>
              <a:rPr lang="en" sz="1000">
                <a:latin typeface="Georgia"/>
                <a:ea typeface="Georgia"/>
                <a:cs typeface="Georgia"/>
                <a:sym typeface="Georgia"/>
              </a:rPr>
              <a:t>And then shall that Wicked be revealed, whom the Lord shall consume with the spirit of his mouth, and shall destroy with the brightness of his coming:</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1100"/>
          </a:p>
          <a:p>
            <a:pPr marL="0" lvl="0" indent="0" algn="l" rtl="0">
              <a:spcBef>
                <a:spcPts val="300"/>
              </a:spcBef>
              <a:spcAft>
                <a:spcPts val="0"/>
              </a:spcAft>
              <a:buNone/>
            </a:pPr>
            <a:endParaRPr>
              <a:latin typeface="Lato"/>
              <a:ea typeface="Lato"/>
              <a:cs typeface="Lato"/>
              <a:sym typeface="Lato"/>
            </a:endParaRPr>
          </a:p>
        </p:txBody>
      </p:sp>
      <p:sp>
        <p:nvSpPr>
          <p:cNvPr id="412" name="Google Shape;412;p66"/>
          <p:cNvSpPr/>
          <p:nvPr/>
        </p:nvSpPr>
        <p:spPr>
          <a:xfrm>
            <a:off x="530200" y="703975"/>
            <a:ext cx="8376000" cy="1867800"/>
          </a:xfrm>
          <a:prstGeom prst="horizontalScroll">
            <a:avLst>
              <a:gd name="adj" fmla="val 1968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r>
              <a:rPr lang="en" sz="800" b="1">
                <a:latin typeface="Georgia"/>
                <a:ea typeface="Georgia"/>
                <a:cs typeface="Georgia"/>
                <a:sym typeface="Georgia"/>
              </a:rPr>
              <a:t>There are many names attributed by scholars to the antichrist. I shall list the ones that I feel most embody the character and personification of this coming one. The list is much shorter than those more learned than I, but I feel it is a bit of a stretch to attribute some of the names to this coming evil one. While I will not argue over what names are attributed to him I feel that the ones listed here;  there can be no doubt that they refer to the Antichrist.</a:t>
            </a:r>
            <a:endParaRPr sz="800" b="1">
              <a:latin typeface="Georgia"/>
              <a:ea typeface="Georgia"/>
              <a:cs typeface="Georgia"/>
              <a:sym typeface="Georgia"/>
            </a:endParaRPr>
          </a:p>
          <a:p>
            <a:pPr marL="0" lvl="0" indent="0" algn="l" rtl="0">
              <a:spcBef>
                <a:spcPts val="0"/>
              </a:spcBef>
              <a:spcAft>
                <a:spcPts val="0"/>
              </a:spcAft>
              <a:buNone/>
            </a:pPr>
            <a:endParaRPr b="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7"/>
          <p:cNvSpPr/>
          <p:nvPr/>
        </p:nvSpPr>
        <p:spPr>
          <a:xfrm>
            <a:off x="905250" y="557825"/>
            <a:ext cx="7571400" cy="3538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r>
              <a:rPr lang="en" sz="900">
                <a:latin typeface="Georgia"/>
                <a:ea typeface="Georgia"/>
                <a:cs typeface="Georgia"/>
                <a:sym typeface="Georgia"/>
              </a:rPr>
              <a:t>There are some distinctions between this lawless one that is to come and our LORD Jesus Christ. </a:t>
            </a:r>
            <a:endParaRPr sz="900">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lnSpc>
                <a:spcPct val="115000"/>
              </a:lnSpc>
              <a:spcBef>
                <a:spcPts val="1200"/>
              </a:spcBef>
              <a:spcAft>
                <a:spcPts val="0"/>
              </a:spcAft>
              <a:buNone/>
            </a:pPr>
            <a:r>
              <a:rPr lang="en" sz="1000" b="1">
                <a:latin typeface="Georgia"/>
                <a:ea typeface="Georgia"/>
                <a:cs typeface="Georgia"/>
                <a:sym typeface="Georgia"/>
              </a:rPr>
              <a:t>Christ made under the law</a:t>
            </a:r>
            <a:r>
              <a:rPr lang="en" sz="900" b="1">
                <a:latin typeface="Georgia"/>
                <a:ea typeface="Georgia"/>
                <a:cs typeface="Georgia"/>
                <a:sym typeface="Georgia"/>
              </a:rPr>
              <a:t>: </a:t>
            </a:r>
            <a:r>
              <a:rPr lang="en" sz="1000" b="1">
                <a:latin typeface="Georgia"/>
                <a:ea typeface="Georgia"/>
                <a:cs typeface="Georgia"/>
                <a:sym typeface="Georgia"/>
              </a:rPr>
              <a:t>Galatians 4:4  But when the fulness of the time was come, God sent forth his Son, made of a woman, made under the law, </a:t>
            </a:r>
            <a:endParaRPr sz="1000" b="1">
              <a:latin typeface="Georgia"/>
              <a:ea typeface="Georgia"/>
              <a:cs typeface="Georgia"/>
              <a:sym typeface="Georgia"/>
            </a:endParaRPr>
          </a:p>
          <a:p>
            <a:pPr marL="0" lvl="0" indent="0" algn="l" rtl="0">
              <a:lnSpc>
                <a:spcPct val="115000"/>
              </a:lnSpc>
              <a:spcBef>
                <a:spcPts val="1200"/>
              </a:spcBef>
              <a:spcAft>
                <a:spcPts val="0"/>
              </a:spcAft>
              <a:buNone/>
            </a:pPr>
            <a:r>
              <a:rPr lang="en" sz="1000" b="1">
                <a:latin typeface="Georgia"/>
                <a:ea typeface="Georgia"/>
                <a:cs typeface="Georgia"/>
                <a:sym typeface="Georgia"/>
              </a:rPr>
              <a:t>Antichrist will oppose the law: (seek to change) Daniel 7:25  And he shall speak </a:t>
            </a:r>
            <a:r>
              <a:rPr lang="en" sz="1000" b="1" i="1">
                <a:solidFill>
                  <a:srgbClr val="545454"/>
                </a:solidFill>
                <a:latin typeface="Georgia"/>
                <a:ea typeface="Georgia"/>
                <a:cs typeface="Georgia"/>
                <a:sym typeface="Georgia"/>
              </a:rPr>
              <a:t>great</a:t>
            </a:r>
            <a:r>
              <a:rPr lang="en" sz="1000" b="1">
                <a:latin typeface="Georgia"/>
                <a:ea typeface="Georgia"/>
                <a:cs typeface="Georgia"/>
                <a:sym typeface="Georgia"/>
              </a:rPr>
              <a:t> words against the most High, and shall wear out the saints of the most High, and think to change times and laws: and they shall be given into his hand until a time and times and the dividing of time.</a:t>
            </a:r>
            <a:endParaRPr sz="1000" b="1">
              <a:latin typeface="Georgia"/>
              <a:ea typeface="Georgia"/>
              <a:cs typeface="Georgia"/>
              <a:sym typeface="Georgia"/>
            </a:endParaRPr>
          </a:p>
          <a:p>
            <a:pPr marL="0" lvl="0" indent="0" algn="l" rtl="0">
              <a:lnSpc>
                <a:spcPct val="115000"/>
              </a:lnSpc>
              <a:spcBef>
                <a:spcPts val="1200"/>
              </a:spcBef>
              <a:spcAft>
                <a:spcPts val="0"/>
              </a:spcAft>
              <a:buNone/>
            </a:pPr>
            <a:r>
              <a:rPr lang="en" sz="1000" b="1">
                <a:latin typeface="Georgia"/>
                <a:ea typeface="Georgia"/>
                <a:cs typeface="Georgia"/>
                <a:sym typeface="Georgia"/>
              </a:rPr>
              <a:t>Christ came to do the will of God: Hebrews 10:9 Then said he, Lo, I come to do thy will, O God. He taketh away the first, that he may establish the second. </a:t>
            </a:r>
            <a:endParaRPr sz="1000" b="1">
              <a:latin typeface="Georgia"/>
              <a:ea typeface="Georgia"/>
              <a:cs typeface="Georgia"/>
              <a:sym typeface="Georgia"/>
            </a:endParaRPr>
          </a:p>
          <a:p>
            <a:pPr marL="0" lvl="0" indent="0" algn="l" rtl="0">
              <a:lnSpc>
                <a:spcPct val="115000"/>
              </a:lnSpc>
              <a:spcBef>
                <a:spcPts val="1200"/>
              </a:spcBef>
              <a:spcAft>
                <a:spcPts val="0"/>
              </a:spcAft>
              <a:buNone/>
            </a:pPr>
            <a:r>
              <a:rPr lang="en" sz="1000" b="1">
                <a:latin typeface="Georgia"/>
                <a:ea typeface="Georgia"/>
                <a:cs typeface="Georgia"/>
                <a:sym typeface="Georgia"/>
              </a:rPr>
              <a:t>Antichrist to do his will: Daniel 11:36 And the king shall do according to his will; and he shall exalt himself, and magnify himself above every god, and shall speak marvelous things against the God of gods, and shall prosper till the indignation be accomplished: for that that is determined shall be done. </a:t>
            </a: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300"/>
              </a:spcAft>
              <a:buNone/>
            </a:pPr>
            <a:endParaRPr sz="1100"/>
          </a:p>
        </p:txBody>
      </p:sp>
      <p:sp>
        <p:nvSpPr>
          <p:cNvPr id="418" name="Google Shape;418;p67"/>
          <p:cNvSpPr txBox="1"/>
          <p:nvPr/>
        </p:nvSpPr>
        <p:spPr>
          <a:xfrm>
            <a:off x="54850" y="82325"/>
            <a:ext cx="2596800" cy="4755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000" b="1">
                <a:latin typeface="Georgia"/>
                <a:ea typeface="Georgia"/>
                <a:cs typeface="Georgia"/>
                <a:sym typeface="Georgia"/>
              </a:rPr>
              <a:t>The Names of the Antichrist</a:t>
            </a:r>
            <a:endParaRPr sz="10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8"/>
          <p:cNvSpPr txBox="1"/>
          <p:nvPr/>
        </p:nvSpPr>
        <p:spPr>
          <a:xfrm>
            <a:off x="100575" y="128000"/>
            <a:ext cx="2770800" cy="4116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000" b="1">
                <a:latin typeface="Georgia"/>
                <a:ea typeface="Georgia"/>
                <a:cs typeface="Georgia"/>
                <a:sym typeface="Georgia"/>
              </a:rPr>
              <a:t>The Names of the Antichrist</a:t>
            </a:r>
            <a:endParaRPr sz="1000" b="1">
              <a:latin typeface="Georgia"/>
              <a:ea typeface="Georgia"/>
              <a:cs typeface="Georgia"/>
              <a:sym typeface="Georgia"/>
            </a:endParaRPr>
          </a:p>
        </p:txBody>
      </p:sp>
      <p:sp>
        <p:nvSpPr>
          <p:cNvPr id="424" name="Google Shape;424;p68"/>
          <p:cNvSpPr txBox="1"/>
          <p:nvPr/>
        </p:nvSpPr>
        <p:spPr>
          <a:xfrm>
            <a:off x="222025" y="843675"/>
            <a:ext cx="8703300" cy="40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CC0000"/>
                </a:solidFill>
                <a:latin typeface="Georgia"/>
                <a:ea typeface="Georgia"/>
                <a:cs typeface="Georgia"/>
                <a:sym typeface="Georgia"/>
              </a:rPr>
              <a:t>The BEAST</a:t>
            </a:r>
            <a:r>
              <a:rPr lang="en" sz="1000" b="1">
                <a:latin typeface="Georgia"/>
                <a:ea typeface="Georgia"/>
                <a:cs typeface="Georgia"/>
                <a:sym typeface="Georgia"/>
              </a:rPr>
              <a:t>:  Revelation 11:7 A</a:t>
            </a:r>
            <a:r>
              <a:rPr lang="en" sz="1000">
                <a:latin typeface="Georgia"/>
                <a:ea typeface="Georgia"/>
                <a:cs typeface="Georgia"/>
                <a:sym typeface="Georgia"/>
              </a:rPr>
              <a:t>nd when they shall have finished their testimony, the beast that ascendeth out of the bottomless pit shall make war against them, and shall overcome them, and kill them.</a:t>
            </a:r>
            <a:endParaRPr sz="1000">
              <a:latin typeface="Georgia"/>
              <a:ea typeface="Georgia"/>
              <a:cs typeface="Georgia"/>
              <a:sym typeface="Georgia"/>
            </a:endParaRPr>
          </a:p>
          <a:p>
            <a:pPr marL="457200" lvl="0" indent="-292100" algn="l" rtl="0">
              <a:spcBef>
                <a:spcPts val="1000"/>
              </a:spcBef>
              <a:spcAft>
                <a:spcPts val="0"/>
              </a:spcAft>
              <a:buSzPts val="1000"/>
              <a:buFont typeface="Georgia"/>
              <a:buChar char="●"/>
            </a:pPr>
            <a:r>
              <a:rPr lang="en" sz="1000" b="1">
                <a:latin typeface="Georgia"/>
                <a:ea typeface="Georgia"/>
                <a:cs typeface="Georgia"/>
                <a:sym typeface="Georgia"/>
              </a:rPr>
              <a:t>Christ is the Lamb: John 1:29  The next day John seeth Jesus coming unto him, and saith, Behold the Lamb of God, which taketh away the sin of the world.</a:t>
            </a:r>
            <a:endParaRPr sz="1000" b="1">
              <a:latin typeface="Georgia"/>
              <a:ea typeface="Georgia"/>
              <a:cs typeface="Georgia"/>
              <a:sym typeface="Georgia"/>
            </a:endParaRPr>
          </a:p>
          <a:p>
            <a:pPr marL="0" lvl="0" indent="0" algn="l" rtl="0">
              <a:spcBef>
                <a:spcPts val="100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1000" b="1">
                <a:solidFill>
                  <a:srgbClr val="CC0000"/>
                </a:solidFill>
                <a:latin typeface="Georgia"/>
                <a:ea typeface="Georgia"/>
                <a:cs typeface="Georgia"/>
                <a:sym typeface="Georgia"/>
              </a:rPr>
              <a:t>The LITTLE HORN</a:t>
            </a:r>
            <a:r>
              <a:rPr lang="en" sz="1000" b="1">
                <a:latin typeface="Georgia"/>
                <a:ea typeface="Georgia"/>
                <a:cs typeface="Georgia"/>
                <a:sym typeface="Georgia"/>
              </a:rPr>
              <a:t>: Daniel 7:8 </a:t>
            </a:r>
            <a:r>
              <a:rPr lang="en" sz="1000">
                <a:latin typeface="Georgia"/>
                <a:ea typeface="Georgia"/>
                <a:cs typeface="Georgia"/>
                <a:sym typeface="Georgia"/>
              </a:rPr>
              <a:t>I considered the horns, and, behold, there came up among them another little horn, before whom there were three of the first horns plucked up by the roots: and, behold, in this horn </a:t>
            </a:r>
            <a:r>
              <a:rPr lang="en" sz="1000" i="1">
                <a:solidFill>
                  <a:srgbClr val="545454"/>
                </a:solidFill>
                <a:latin typeface="Georgia"/>
                <a:ea typeface="Georgia"/>
                <a:cs typeface="Georgia"/>
                <a:sym typeface="Georgia"/>
              </a:rPr>
              <a:t>were</a:t>
            </a:r>
            <a:r>
              <a:rPr lang="en" sz="1000">
                <a:latin typeface="Georgia"/>
                <a:ea typeface="Georgia"/>
                <a:cs typeface="Georgia"/>
                <a:sym typeface="Georgia"/>
              </a:rPr>
              <a:t> eyes like the eyes of man, and a mouth speaking great things.</a:t>
            </a: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Daniel 7:21-26  </a:t>
            </a:r>
            <a:r>
              <a:rPr lang="en" sz="1000">
                <a:latin typeface="Georgia"/>
                <a:ea typeface="Georgia"/>
                <a:cs typeface="Georgia"/>
                <a:sym typeface="Georgia"/>
              </a:rPr>
              <a:t>I beheld, and the same horn made war with the saints, and prevailed against them; 22  Until the Ancient of days came, and judgment was given to the saints of the most High; and the time came that the saints possessed the kingdom. 23  Thus he said, The fourth beast shall be the fourth kingdom upon earth, which shall be diverse from all kingdoms, and shall devour the whole earth, and shall tread it down, and break it in pieces. 24  And the ten horns out of this kingdom </a:t>
            </a:r>
            <a:r>
              <a:rPr lang="en" sz="1000" i="1">
                <a:solidFill>
                  <a:srgbClr val="545454"/>
                </a:solidFill>
                <a:latin typeface="Georgia"/>
                <a:ea typeface="Georgia"/>
                <a:cs typeface="Georgia"/>
                <a:sym typeface="Georgia"/>
              </a:rPr>
              <a:t>are</a:t>
            </a:r>
            <a:r>
              <a:rPr lang="en" sz="1000">
                <a:latin typeface="Georgia"/>
                <a:ea typeface="Georgia"/>
                <a:cs typeface="Georgia"/>
                <a:sym typeface="Georgia"/>
              </a:rPr>
              <a:t> ten kings </a:t>
            </a:r>
            <a:r>
              <a:rPr lang="en" sz="1000" i="1">
                <a:solidFill>
                  <a:srgbClr val="545454"/>
                </a:solidFill>
                <a:latin typeface="Georgia"/>
                <a:ea typeface="Georgia"/>
                <a:cs typeface="Georgia"/>
                <a:sym typeface="Georgia"/>
              </a:rPr>
              <a:t>that</a:t>
            </a:r>
            <a:r>
              <a:rPr lang="en" sz="1000">
                <a:latin typeface="Georgia"/>
                <a:ea typeface="Georgia"/>
                <a:cs typeface="Georgia"/>
                <a:sym typeface="Georgia"/>
              </a:rPr>
              <a:t> shall arise: and another shall rise after them; and he shall be diverse from the first, and he shall subdue three kings. </a:t>
            </a:r>
            <a:endParaRPr sz="1000">
              <a:latin typeface="Georgia"/>
              <a:ea typeface="Georgia"/>
              <a:cs typeface="Georgia"/>
              <a:sym typeface="Georgia"/>
            </a:endParaRPr>
          </a:p>
          <a:p>
            <a:pPr marL="0" lvl="0" indent="0" algn="l" rtl="0">
              <a:spcBef>
                <a:spcPts val="300"/>
              </a:spcBef>
              <a:spcAft>
                <a:spcPts val="0"/>
              </a:spcAft>
              <a:buNone/>
            </a:pPr>
            <a:r>
              <a:rPr lang="en" sz="1000">
                <a:latin typeface="Georgia"/>
                <a:ea typeface="Georgia"/>
                <a:cs typeface="Georgia"/>
                <a:sym typeface="Georgia"/>
              </a:rPr>
              <a:t>25  And he shall speak </a:t>
            </a:r>
            <a:r>
              <a:rPr lang="en" sz="1000" i="1">
                <a:solidFill>
                  <a:srgbClr val="545454"/>
                </a:solidFill>
                <a:latin typeface="Georgia"/>
                <a:ea typeface="Georgia"/>
                <a:cs typeface="Georgia"/>
                <a:sym typeface="Georgia"/>
              </a:rPr>
              <a:t>great</a:t>
            </a:r>
            <a:r>
              <a:rPr lang="en" sz="1000">
                <a:latin typeface="Georgia"/>
                <a:ea typeface="Georgia"/>
                <a:cs typeface="Georgia"/>
                <a:sym typeface="Georgia"/>
              </a:rPr>
              <a:t> words against the most High, and shall wear out the saints of the most High, and think to change times and laws: and they shall be given into his hand until a time and times and the dividing of time. 26  But the judgment shall sit, and they shall take away his dominion, to consume and to destroy </a:t>
            </a:r>
            <a:r>
              <a:rPr lang="en" sz="1000" i="1">
                <a:solidFill>
                  <a:srgbClr val="545454"/>
                </a:solidFill>
                <a:latin typeface="Georgia"/>
                <a:ea typeface="Georgia"/>
                <a:cs typeface="Georgia"/>
                <a:sym typeface="Georgia"/>
              </a:rPr>
              <a:t>it</a:t>
            </a:r>
            <a:r>
              <a:rPr lang="en" sz="1000">
                <a:latin typeface="Georgia"/>
                <a:ea typeface="Georgia"/>
                <a:cs typeface="Georgia"/>
                <a:sym typeface="Georgia"/>
              </a:rPr>
              <a:t> unto the end. </a:t>
            </a:r>
            <a:endParaRPr sz="1000">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solidFill>
                  <a:srgbClr val="CC0000"/>
                </a:solidFill>
                <a:latin typeface="Georgia"/>
                <a:ea typeface="Georgia"/>
                <a:cs typeface="Georgia"/>
                <a:sym typeface="Georgia"/>
              </a:rPr>
              <a:t>THE VILE PERSON</a:t>
            </a:r>
            <a:r>
              <a:rPr lang="en" sz="1000" b="1">
                <a:latin typeface="Georgia"/>
                <a:ea typeface="Georgia"/>
                <a:cs typeface="Georgia"/>
                <a:sym typeface="Georgia"/>
              </a:rPr>
              <a:t>:  Daniel 11:21  </a:t>
            </a:r>
            <a:r>
              <a:rPr lang="en" sz="1000">
                <a:latin typeface="Georgia"/>
                <a:ea typeface="Georgia"/>
                <a:cs typeface="Georgia"/>
                <a:sym typeface="Georgia"/>
              </a:rPr>
              <a:t>And in his estate shall stand up a vile person, to whom they shall not give the honour of the kingdom: but he shall come in peaceably, and obtain the kingdom by flatteries. </a:t>
            </a:r>
            <a:endParaRPr sz="1000">
              <a:latin typeface="Georgia"/>
              <a:ea typeface="Georgia"/>
              <a:cs typeface="Georgia"/>
              <a:sym typeface="Georgia"/>
            </a:endParaRPr>
          </a:p>
          <a:p>
            <a:pPr marL="0" lvl="0" indent="0" algn="l" rtl="0">
              <a:spcBef>
                <a:spcPts val="300"/>
              </a:spcBef>
              <a:spcAft>
                <a:spcPts val="300"/>
              </a:spcAft>
              <a:buNone/>
            </a:pPr>
            <a:endParaRPr sz="1000" b="1">
              <a:latin typeface="Georgia"/>
              <a:ea typeface="Georgia"/>
              <a:cs typeface="Georgia"/>
              <a:sym typeface="Georgi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9"/>
          <p:cNvSpPr txBox="1"/>
          <p:nvPr/>
        </p:nvSpPr>
        <p:spPr>
          <a:xfrm>
            <a:off x="111025" y="111025"/>
            <a:ext cx="2338500" cy="5772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000" b="1">
                <a:latin typeface="Georgia"/>
                <a:ea typeface="Georgia"/>
                <a:cs typeface="Georgia"/>
                <a:sym typeface="Georgia"/>
              </a:rPr>
              <a:t>The Names of the Antichrist</a:t>
            </a: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p:txBody>
      </p:sp>
      <p:sp>
        <p:nvSpPr>
          <p:cNvPr id="430" name="Google Shape;430;p69"/>
          <p:cNvSpPr txBox="1"/>
          <p:nvPr/>
        </p:nvSpPr>
        <p:spPr>
          <a:xfrm>
            <a:off x="429250" y="917700"/>
            <a:ext cx="8392500" cy="40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CC0000"/>
                </a:solidFill>
                <a:latin typeface="Georgia"/>
                <a:ea typeface="Georgia"/>
                <a:cs typeface="Georgia"/>
                <a:sym typeface="Georgia"/>
              </a:rPr>
              <a:t>THE WILLFUL KING</a:t>
            </a:r>
            <a:r>
              <a:rPr lang="en" sz="1000" b="1">
                <a:latin typeface="Georgia"/>
                <a:ea typeface="Georgia"/>
                <a:cs typeface="Georgia"/>
                <a:sym typeface="Georgia"/>
              </a:rPr>
              <a:t>:  Daniel 11:36  </a:t>
            </a:r>
            <a:r>
              <a:rPr lang="en" sz="1000">
                <a:latin typeface="Georgia"/>
                <a:ea typeface="Georgia"/>
                <a:cs typeface="Georgia"/>
                <a:sym typeface="Georgia"/>
              </a:rPr>
              <a:t>And the king shall do according to his will; and he shall exalt himself, and magnify himself above every god, and shall speak marvellous things against the God of gods, and shall prosper till the indignation be accomplished: for that that is determined shall be done. </a:t>
            </a:r>
            <a:endParaRPr sz="1000">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1000" b="1">
                <a:solidFill>
                  <a:srgbClr val="CC0000"/>
                </a:solidFill>
                <a:latin typeface="Georgia"/>
                <a:ea typeface="Georgia"/>
                <a:cs typeface="Georgia"/>
                <a:sym typeface="Georgia"/>
              </a:rPr>
              <a:t>KING OF FIERCE COUNTENANCE</a:t>
            </a:r>
            <a:r>
              <a:rPr lang="en" sz="1000" b="1">
                <a:latin typeface="Georgia"/>
                <a:ea typeface="Georgia"/>
                <a:cs typeface="Georgia"/>
                <a:sym typeface="Georgia"/>
              </a:rPr>
              <a:t>:  Daniel 8:23 </a:t>
            </a:r>
            <a:r>
              <a:rPr lang="en" sz="1000">
                <a:latin typeface="Georgia"/>
                <a:ea typeface="Georgia"/>
                <a:cs typeface="Georgia"/>
                <a:sym typeface="Georgia"/>
              </a:rPr>
              <a:t> And in the latter time of their kingdom, when the transgressors are come to the full, a king of fierce countenance, and understanding dark sentences, shall stand up.</a:t>
            </a:r>
            <a:endParaRPr sz="1000">
              <a:latin typeface="Georgia"/>
              <a:ea typeface="Georgia"/>
              <a:cs typeface="Georgia"/>
              <a:sym typeface="Georgia"/>
            </a:endParaRPr>
          </a:p>
          <a:p>
            <a:pPr marL="0" lvl="0" indent="0" algn="l" rtl="0">
              <a:spcBef>
                <a:spcPts val="1000"/>
              </a:spcBef>
              <a:spcAft>
                <a:spcPts val="0"/>
              </a:spcAft>
              <a:buNone/>
            </a:pPr>
            <a:r>
              <a:rPr lang="en" sz="1000" b="1">
                <a:solidFill>
                  <a:srgbClr val="CC0000"/>
                </a:solidFill>
                <a:latin typeface="Georgia"/>
                <a:ea typeface="Georgia"/>
                <a:cs typeface="Georgia"/>
                <a:sym typeface="Georgia"/>
              </a:rPr>
              <a:t>The WICKED PRINCE OF ISRAEL</a:t>
            </a:r>
            <a:r>
              <a:rPr lang="en" sz="1000" b="1">
                <a:latin typeface="Georgia"/>
                <a:ea typeface="Georgia"/>
                <a:cs typeface="Georgia"/>
                <a:sym typeface="Georgia"/>
              </a:rPr>
              <a:t>: Ezekiel 21:25 </a:t>
            </a:r>
            <a:r>
              <a:rPr lang="en" sz="1000">
                <a:latin typeface="Georgia"/>
                <a:ea typeface="Georgia"/>
                <a:cs typeface="Georgia"/>
                <a:sym typeface="Georgia"/>
              </a:rPr>
              <a:t> And thou, profane wicked prince of Israel, whose day is come, when iniquity </a:t>
            </a:r>
            <a:r>
              <a:rPr lang="en" sz="1000" i="1">
                <a:solidFill>
                  <a:srgbClr val="757575"/>
                </a:solidFill>
                <a:latin typeface="Georgia"/>
                <a:ea typeface="Georgia"/>
                <a:cs typeface="Georgia"/>
                <a:sym typeface="Georgia"/>
              </a:rPr>
              <a:t>shall have</a:t>
            </a:r>
            <a:r>
              <a:rPr lang="en" sz="1000">
                <a:latin typeface="Georgia"/>
                <a:ea typeface="Georgia"/>
                <a:cs typeface="Georgia"/>
                <a:sym typeface="Georgia"/>
              </a:rPr>
              <a:t> an end,</a:t>
            </a:r>
            <a:endParaRPr sz="1000">
              <a:latin typeface="Georgia"/>
              <a:ea typeface="Georgia"/>
              <a:cs typeface="Georgia"/>
              <a:sym typeface="Georgia"/>
            </a:endParaRPr>
          </a:p>
          <a:p>
            <a:pPr marL="0" lvl="0" indent="0" algn="l" rtl="0">
              <a:spcBef>
                <a:spcPts val="100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431" name="Google Shape;431;p69"/>
          <p:cNvSpPr/>
          <p:nvPr/>
        </p:nvSpPr>
        <p:spPr>
          <a:xfrm>
            <a:off x="458950" y="2330100"/>
            <a:ext cx="8333100" cy="2671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latin typeface="Georgia"/>
                <a:ea typeface="Georgia"/>
                <a:cs typeface="Georgia"/>
                <a:sym typeface="Georgia"/>
              </a:rPr>
              <a:t>The names given the antichrist by the inspired Word of God are revealing of this satanic evil one.  For he is the embodiment of sin and lawlessness and doomed to destruction; he will be as an animal in nature void of a conscience and feeding off of the basic instincts of lust, power, survival with no compassion to distract him from his bloody world conquest.  </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He shall murder and deceive his way to the leadership of this last day’s Luciferic kingdom, and will be a slave to his masters (Satan) will only; arrogantly speaking of himself and blaspheming God with his wicked speech.  He shall have understanding in the occult and shall be the spirit of all the occult abominations since the fall of Lucifer himself.  Only evil and prevailing darkness can have kinship with him. His names indeed fit him well.</a:t>
            </a:r>
            <a:endParaRPr sz="900" b="1">
              <a:latin typeface="Georgia"/>
              <a:ea typeface="Georgia"/>
              <a:cs typeface="Georgia"/>
              <a:sym typeface="Georgia"/>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0"/>
          <p:cNvSpPr txBox="1"/>
          <p:nvPr/>
        </p:nvSpPr>
        <p:spPr>
          <a:xfrm>
            <a:off x="192000" y="82300"/>
            <a:ext cx="2871300" cy="4845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Characteristics of the Antichrist</a:t>
            </a:r>
            <a:endParaRPr sz="10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437" name="Google Shape;437;p70"/>
          <p:cNvSpPr txBox="1"/>
          <p:nvPr/>
        </p:nvSpPr>
        <p:spPr>
          <a:xfrm>
            <a:off x="192000" y="566800"/>
            <a:ext cx="8760000" cy="44898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900" b="1">
                <a:solidFill>
                  <a:srgbClr val="CC0000"/>
                </a:solidFill>
                <a:latin typeface="Georgia"/>
                <a:ea typeface="Georgia"/>
                <a:cs typeface="Georgia"/>
                <a:sym typeface="Georgia"/>
              </a:rPr>
              <a:t>WILL BE POWERFUL and INTELLIGENT: </a:t>
            </a:r>
            <a:endParaRPr sz="9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Daniel 7:20  </a:t>
            </a:r>
            <a:r>
              <a:rPr lang="en" sz="1000">
                <a:latin typeface="Georgia"/>
                <a:ea typeface="Georgia"/>
                <a:cs typeface="Georgia"/>
                <a:sym typeface="Georgia"/>
              </a:rPr>
              <a:t>And of the ten horns that </a:t>
            </a:r>
            <a:r>
              <a:rPr lang="en" sz="1000" i="1">
                <a:solidFill>
                  <a:srgbClr val="545454"/>
                </a:solidFill>
                <a:latin typeface="Georgia"/>
                <a:ea typeface="Georgia"/>
                <a:cs typeface="Georgia"/>
                <a:sym typeface="Georgia"/>
              </a:rPr>
              <a:t>were</a:t>
            </a:r>
            <a:r>
              <a:rPr lang="en" sz="1000">
                <a:latin typeface="Georgia"/>
                <a:ea typeface="Georgia"/>
                <a:cs typeface="Georgia"/>
                <a:sym typeface="Georgia"/>
              </a:rPr>
              <a:t> in his head, and </a:t>
            </a:r>
            <a:r>
              <a:rPr lang="en" sz="1000" i="1">
                <a:solidFill>
                  <a:srgbClr val="545454"/>
                </a:solidFill>
                <a:latin typeface="Georgia"/>
                <a:ea typeface="Georgia"/>
                <a:cs typeface="Georgia"/>
                <a:sym typeface="Georgia"/>
              </a:rPr>
              <a:t>of</a:t>
            </a:r>
            <a:r>
              <a:rPr lang="en" sz="1000">
                <a:latin typeface="Georgia"/>
                <a:ea typeface="Georgia"/>
                <a:cs typeface="Georgia"/>
                <a:sym typeface="Georgia"/>
              </a:rPr>
              <a:t> the other which came up, and before whom three fell; even </a:t>
            </a:r>
            <a:r>
              <a:rPr lang="en" sz="1000" i="1">
                <a:solidFill>
                  <a:srgbClr val="545454"/>
                </a:solidFill>
                <a:latin typeface="Georgia"/>
                <a:ea typeface="Georgia"/>
                <a:cs typeface="Georgia"/>
                <a:sym typeface="Georgia"/>
              </a:rPr>
              <a:t>of</a:t>
            </a:r>
            <a:r>
              <a:rPr lang="en" sz="1000">
                <a:latin typeface="Georgia"/>
                <a:ea typeface="Georgia"/>
                <a:cs typeface="Georgia"/>
                <a:sym typeface="Georgia"/>
              </a:rPr>
              <a:t> that </a:t>
            </a:r>
            <a:r>
              <a:rPr lang="en" sz="1000" u="sng">
                <a:latin typeface="Georgia"/>
                <a:ea typeface="Georgia"/>
                <a:cs typeface="Georgia"/>
                <a:sym typeface="Georgia"/>
              </a:rPr>
              <a:t>horn</a:t>
            </a:r>
            <a:r>
              <a:rPr lang="en" sz="1000">
                <a:latin typeface="Georgia"/>
                <a:ea typeface="Georgia"/>
                <a:cs typeface="Georgia"/>
                <a:sym typeface="Georgia"/>
              </a:rPr>
              <a:t> that had </a:t>
            </a:r>
            <a:r>
              <a:rPr lang="en" sz="1000" u="sng">
                <a:latin typeface="Georgia"/>
                <a:ea typeface="Georgia"/>
                <a:cs typeface="Georgia"/>
                <a:sym typeface="Georgia"/>
              </a:rPr>
              <a:t>eyes</a:t>
            </a:r>
            <a:r>
              <a:rPr lang="en" sz="1000">
                <a:latin typeface="Georgia"/>
                <a:ea typeface="Georgia"/>
                <a:cs typeface="Georgia"/>
                <a:sym typeface="Georgia"/>
              </a:rPr>
              <a:t>, and a mouth that spake very great things, whose look </a:t>
            </a:r>
            <a:r>
              <a:rPr lang="en" sz="1000" i="1">
                <a:solidFill>
                  <a:srgbClr val="545454"/>
                </a:solidFill>
                <a:latin typeface="Georgia"/>
                <a:ea typeface="Georgia"/>
                <a:cs typeface="Georgia"/>
                <a:sym typeface="Georgia"/>
              </a:rPr>
              <a:t>was</a:t>
            </a:r>
            <a:r>
              <a:rPr lang="en" sz="1000">
                <a:latin typeface="Georgia"/>
                <a:ea typeface="Georgia"/>
                <a:cs typeface="Georgia"/>
                <a:sym typeface="Georgia"/>
              </a:rPr>
              <a:t> more stout than his fellows.</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800" b="1">
                <a:latin typeface="Georgia"/>
                <a:ea typeface="Georgia"/>
                <a:cs typeface="Georgia"/>
                <a:sym typeface="Georgia"/>
              </a:rPr>
              <a:t>horn = power</a:t>
            </a:r>
            <a:endParaRPr sz="800" b="1">
              <a:latin typeface="Georgia"/>
              <a:ea typeface="Georgia"/>
              <a:cs typeface="Georgia"/>
              <a:sym typeface="Georgia"/>
            </a:endParaRPr>
          </a:p>
          <a:p>
            <a:pPr marL="0" lvl="0" indent="0" algn="l" rtl="0">
              <a:lnSpc>
                <a:spcPct val="109090"/>
              </a:lnSpc>
              <a:spcBef>
                <a:spcPts val="1200"/>
              </a:spcBef>
              <a:spcAft>
                <a:spcPts val="0"/>
              </a:spcAft>
              <a:buNone/>
            </a:pPr>
            <a:r>
              <a:rPr lang="en" sz="800" b="1">
                <a:latin typeface="Georgia"/>
                <a:ea typeface="Georgia"/>
                <a:cs typeface="Georgia"/>
                <a:sym typeface="Georgia"/>
              </a:rPr>
              <a:t>eyes = intelligence\understanding</a:t>
            </a:r>
            <a:endParaRPr sz="8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Daniel 8:23  </a:t>
            </a:r>
            <a:r>
              <a:rPr lang="en" sz="1000">
                <a:latin typeface="Georgia"/>
                <a:ea typeface="Georgia"/>
                <a:cs typeface="Georgia"/>
                <a:sym typeface="Georgia"/>
              </a:rPr>
              <a:t>And in the latter time of their kingdom, when the transgressors are come to the full, a king of fierce countenance, </a:t>
            </a:r>
            <a:r>
              <a:rPr lang="en" sz="1000" u="sng">
                <a:latin typeface="Georgia"/>
                <a:ea typeface="Georgia"/>
                <a:cs typeface="Georgia"/>
                <a:sym typeface="Georgia"/>
              </a:rPr>
              <a:t>and understanding dark sentences</a:t>
            </a:r>
            <a:r>
              <a:rPr lang="en" sz="1000">
                <a:latin typeface="Georgia"/>
                <a:ea typeface="Georgia"/>
                <a:cs typeface="Georgia"/>
                <a:sym typeface="Georgia"/>
              </a:rPr>
              <a:t>, shall stand up.</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900" b="1">
                <a:latin typeface="Georgia"/>
                <a:ea typeface="Georgia"/>
                <a:cs typeface="Georgia"/>
                <a:sym typeface="Georgia"/>
              </a:rPr>
              <a:t>He will understand the occult and indeed will be a product of it. </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900" b="1">
                <a:solidFill>
                  <a:srgbClr val="CC0000"/>
                </a:solidFill>
                <a:latin typeface="Georgia"/>
                <a:ea typeface="Georgia"/>
                <a:cs typeface="Georgia"/>
                <a:sym typeface="Georgia"/>
              </a:rPr>
              <a:t>WILL BE A GREAT ORATOR: </a:t>
            </a:r>
            <a:endParaRPr sz="9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Daniel 7:20  </a:t>
            </a:r>
            <a:r>
              <a:rPr lang="en" sz="1000">
                <a:latin typeface="Georgia"/>
                <a:ea typeface="Georgia"/>
                <a:cs typeface="Georgia"/>
                <a:sym typeface="Georgia"/>
              </a:rPr>
              <a:t>And of the ten horns that </a:t>
            </a:r>
            <a:r>
              <a:rPr lang="en" sz="1000" i="1">
                <a:solidFill>
                  <a:srgbClr val="545454"/>
                </a:solidFill>
                <a:latin typeface="Georgia"/>
                <a:ea typeface="Georgia"/>
                <a:cs typeface="Georgia"/>
                <a:sym typeface="Georgia"/>
              </a:rPr>
              <a:t>were</a:t>
            </a:r>
            <a:r>
              <a:rPr lang="en" sz="1000">
                <a:latin typeface="Georgia"/>
                <a:ea typeface="Georgia"/>
                <a:cs typeface="Georgia"/>
                <a:sym typeface="Georgia"/>
              </a:rPr>
              <a:t> in his head, and </a:t>
            </a:r>
            <a:r>
              <a:rPr lang="en" sz="1000" i="1">
                <a:solidFill>
                  <a:srgbClr val="545454"/>
                </a:solidFill>
                <a:latin typeface="Georgia"/>
                <a:ea typeface="Georgia"/>
                <a:cs typeface="Georgia"/>
                <a:sym typeface="Georgia"/>
              </a:rPr>
              <a:t>of</a:t>
            </a:r>
            <a:r>
              <a:rPr lang="en" sz="1000">
                <a:latin typeface="Georgia"/>
                <a:ea typeface="Georgia"/>
                <a:cs typeface="Georgia"/>
                <a:sym typeface="Georgia"/>
              </a:rPr>
              <a:t> the other which came up, and before whom three fell; even </a:t>
            </a:r>
            <a:r>
              <a:rPr lang="en" sz="1000" i="1">
                <a:solidFill>
                  <a:srgbClr val="545454"/>
                </a:solidFill>
                <a:latin typeface="Georgia"/>
                <a:ea typeface="Georgia"/>
                <a:cs typeface="Georgia"/>
                <a:sym typeface="Georgia"/>
              </a:rPr>
              <a:t>of</a:t>
            </a:r>
            <a:r>
              <a:rPr lang="en" sz="1000">
                <a:latin typeface="Georgia"/>
                <a:ea typeface="Georgia"/>
                <a:cs typeface="Georgia"/>
                <a:sym typeface="Georgia"/>
              </a:rPr>
              <a:t> that horn that had eyes, and </a:t>
            </a:r>
            <a:r>
              <a:rPr lang="en" sz="1000" u="sng">
                <a:latin typeface="Georgia"/>
                <a:ea typeface="Georgia"/>
                <a:cs typeface="Georgia"/>
                <a:sym typeface="Georgia"/>
              </a:rPr>
              <a:t>a mouth that spake very great things</a:t>
            </a:r>
            <a:r>
              <a:rPr lang="en" sz="1000">
                <a:latin typeface="Georgia"/>
                <a:ea typeface="Georgia"/>
                <a:cs typeface="Georgia"/>
                <a:sym typeface="Georgia"/>
              </a:rPr>
              <a:t>, whose look </a:t>
            </a:r>
            <a:r>
              <a:rPr lang="en" sz="1000" i="1">
                <a:solidFill>
                  <a:srgbClr val="545454"/>
                </a:solidFill>
                <a:latin typeface="Georgia"/>
                <a:ea typeface="Georgia"/>
                <a:cs typeface="Georgia"/>
                <a:sym typeface="Georgia"/>
              </a:rPr>
              <a:t>was</a:t>
            </a:r>
            <a:r>
              <a:rPr lang="en" sz="1000">
                <a:latin typeface="Georgia"/>
                <a:ea typeface="Georgia"/>
                <a:cs typeface="Georgia"/>
                <a:sym typeface="Georgia"/>
              </a:rPr>
              <a:t> more stout than his fellows.</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13:2  </a:t>
            </a:r>
            <a:r>
              <a:rPr lang="en" sz="1000">
                <a:latin typeface="Georgia"/>
                <a:ea typeface="Georgia"/>
                <a:cs typeface="Georgia"/>
                <a:sym typeface="Georgia"/>
              </a:rPr>
              <a:t>And the beast which I saw was like unto a leopard, and his feet were as </a:t>
            </a:r>
            <a:r>
              <a:rPr lang="en" sz="1000" i="1">
                <a:solidFill>
                  <a:srgbClr val="545454"/>
                </a:solidFill>
                <a:latin typeface="Georgia"/>
                <a:ea typeface="Georgia"/>
                <a:cs typeface="Georgia"/>
                <a:sym typeface="Georgia"/>
              </a:rPr>
              <a:t>the feet</a:t>
            </a:r>
            <a:r>
              <a:rPr lang="en" sz="1000">
                <a:latin typeface="Georgia"/>
                <a:ea typeface="Georgia"/>
                <a:cs typeface="Georgia"/>
                <a:sym typeface="Georgia"/>
              </a:rPr>
              <a:t> of a bear, and his </a:t>
            </a:r>
            <a:r>
              <a:rPr lang="en" sz="1000" u="sng">
                <a:latin typeface="Georgia"/>
                <a:ea typeface="Georgia"/>
                <a:cs typeface="Georgia"/>
                <a:sym typeface="Georgia"/>
              </a:rPr>
              <a:t>mouth as the mouth of a lion</a:t>
            </a:r>
            <a:r>
              <a:rPr lang="en" sz="1000">
                <a:latin typeface="Georgia"/>
                <a:ea typeface="Georgia"/>
                <a:cs typeface="Georgia"/>
                <a:sym typeface="Georgia"/>
              </a:rPr>
              <a:t>: and the dragon gave him his power, and his seat, and great authority.</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900" b="1">
                <a:solidFill>
                  <a:srgbClr val="CC0000"/>
                </a:solidFill>
                <a:latin typeface="Georgia"/>
                <a:ea typeface="Georgia"/>
                <a:cs typeface="Georgia"/>
                <a:sym typeface="Georgia"/>
              </a:rPr>
              <a:t>WILL BE POLITICALLY SHREWD: </a:t>
            </a:r>
            <a:endParaRPr sz="9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Daniel 11:21  </a:t>
            </a:r>
            <a:r>
              <a:rPr lang="en" sz="1000">
                <a:latin typeface="Georgia"/>
                <a:ea typeface="Georgia"/>
                <a:cs typeface="Georgia"/>
                <a:sym typeface="Georgia"/>
              </a:rPr>
              <a:t>And in his estate shall stand up a vile person, to whom they shall not give the honour of the kingdom: but </a:t>
            </a:r>
            <a:r>
              <a:rPr lang="en" sz="1000" u="sng">
                <a:latin typeface="Georgia"/>
                <a:ea typeface="Georgia"/>
                <a:cs typeface="Georgia"/>
                <a:sym typeface="Georgia"/>
              </a:rPr>
              <a:t>he shall come in peaceably, and obtain the kingdom by flatteries. </a:t>
            </a:r>
            <a:endParaRPr sz="1000" u="sng">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1000"/>
              </a:spcAft>
              <a:buNone/>
            </a:pPr>
            <a:endParaRPr sz="1000" b="1">
              <a:latin typeface="Georgia"/>
              <a:ea typeface="Georgia"/>
              <a:cs typeface="Georgia"/>
              <a:sym typeface="Georgi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1"/>
          <p:cNvSpPr txBox="1"/>
          <p:nvPr/>
        </p:nvSpPr>
        <p:spPr>
          <a:xfrm>
            <a:off x="54875" y="52650"/>
            <a:ext cx="8769000" cy="50382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Characteristics of Antichrist</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900" b="1">
                <a:solidFill>
                  <a:srgbClr val="CC0000"/>
                </a:solidFill>
                <a:latin typeface="Georgia"/>
                <a:ea typeface="Georgia"/>
                <a:cs typeface="Georgia"/>
                <a:sym typeface="Georgia"/>
              </a:rPr>
              <a:t>WILL BE A COMMERCIAL and ECONOMIC SUCCESS: </a:t>
            </a:r>
            <a:r>
              <a:rPr lang="en" sz="900" b="1">
                <a:latin typeface="Georgia"/>
                <a:ea typeface="Georgia"/>
                <a:cs typeface="Georgia"/>
                <a:sym typeface="Georgia"/>
              </a:rPr>
              <a:t>will rule over a globalized world government and economy.</a:t>
            </a: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Daniel 8:25  </a:t>
            </a:r>
            <a:r>
              <a:rPr lang="en" sz="1000" u="sng">
                <a:latin typeface="Georgia"/>
                <a:ea typeface="Georgia"/>
                <a:cs typeface="Georgia"/>
                <a:sym typeface="Georgia"/>
              </a:rPr>
              <a:t>And through his policy also he shall cause craft to prosper in his hand</a:t>
            </a:r>
            <a:r>
              <a:rPr lang="en" sz="1000">
                <a:latin typeface="Georgia"/>
                <a:ea typeface="Georgia"/>
                <a:cs typeface="Georgia"/>
                <a:sym typeface="Georgia"/>
              </a:rPr>
              <a:t>; and he shall magnify </a:t>
            </a:r>
            <a:r>
              <a:rPr lang="en" sz="1000" i="1">
                <a:solidFill>
                  <a:srgbClr val="545454"/>
                </a:solidFill>
                <a:latin typeface="Georgia"/>
                <a:ea typeface="Georgia"/>
                <a:cs typeface="Georgia"/>
                <a:sym typeface="Georgia"/>
              </a:rPr>
              <a:t>himself</a:t>
            </a:r>
            <a:r>
              <a:rPr lang="en" sz="1000">
                <a:latin typeface="Georgia"/>
                <a:ea typeface="Georgia"/>
                <a:cs typeface="Georgia"/>
                <a:sym typeface="Georgia"/>
              </a:rPr>
              <a:t> in his heart, and </a:t>
            </a:r>
            <a:r>
              <a:rPr lang="en" sz="1000" u="sng">
                <a:latin typeface="Georgia"/>
                <a:ea typeface="Georgia"/>
                <a:cs typeface="Georgia"/>
                <a:sym typeface="Georgia"/>
              </a:rPr>
              <a:t>by peace shall destroy many</a:t>
            </a:r>
            <a:r>
              <a:rPr lang="en" sz="1000">
                <a:latin typeface="Georgia"/>
                <a:ea typeface="Georgia"/>
                <a:cs typeface="Georgia"/>
                <a:sym typeface="Georgia"/>
              </a:rPr>
              <a:t>: he shall also stand up against the Prince of princes; but he shall be broken without hand.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13:17  </a:t>
            </a:r>
            <a:r>
              <a:rPr lang="en" sz="1000">
                <a:latin typeface="Georgia"/>
                <a:ea typeface="Georgia"/>
                <a:cs typeface="Georgia"/>
                <a:sym typeface="Georgia"/>
              </a:rPr>
              <a:t>And that </a:t>
            </a:r>
            <a:r>
              <a:rPr lang="en" sz="1000" u="sng">
                <a:latin typeface="Georgia"/>
                <a:ea typeface="Georgia"/>
                <a:cs typeface="Georgia"/>
                <a:sym typeface="Georgia"/>
              </a:rPr>
              <a:t>no man might buy or sell, save he that had the mark, or the name of the beast, or the number of his name.</a:t>
            </a:r>
            <a:endParaRPr sz="1000" u="sng">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Daniel 11:38  </a:t>
            </a:r>
            <a:r>
              <a:rPr lang="en" sz="1000">
                <a:latin typeface="Georgia"/>
                <a:ea typeface="Georgia"/>
                <a:cs typeface="Georgia"/>
                <a:sym typeface="Georgia"/>
              </a:rPr>
              <a:t>But in his estate shall he honour the God of forces: and a god whom his fathers knew not shall he </a:t>
            </a:r>
            <a:r>
              <a:rPr lang="en" sz="1000" u="sng">
                <a:latin typeface="Georgia"/>
                <a:ea typeface="Georgia"/>
                <a:cs typeface="Georgia"/>
                <a:sym typeface="Georgia"/>
              </a:rPr>
              <a:t>honour with gold, and silver, and with precious stones, and pleasant things.</a:t>
            </a:r>
            <a:endParaRPr sz="1000" u="sng">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Daniel 11:43  </a:t>
            </a:r>
            <a:r>
              <a:rPr lang="en" sz="1000">
                <a:latin typeface="Georgia"/>
                <a:ea typeface="Georgia"/>
                <a:cs typeface="Georgia"/>
                <a:sym typeface="Georgia"/>
              </a:rPr>
              <a:t>But </a:t>
            </a:r>
            <a:r>
              <a:rPr lang="en" sz="1000" u="sng">
                <a:latin typeface="Georgia"/>
                <a:ea typeface="Georgia"/>
                <a:cs typeface="Georgia"/>
                <a:sym typeface="Georgia"/>
              </a:rPr>
              <a:t>he shall have power over the treasures of gold and of silver, </a:t>
            </a:r>
            <a:r>
              <a:rPr lang="en" sz="1000">
                <a:latin typeface="Georgia"/>
                <a:ea typeface="Georgia"/>
                <a:cs typeface="Georgia"/>
                <a:sym typeface="Georgia"/>
              </a:rPr>
              <a:t>and over all the precious things of Egypt: and the Libyans and the Ethiopians </a:t>
            </a:r>
            <a:r>
              <a:rPr lang="en" sz="1000" i="1">
                <a:solidFill>
                  <a:srgbClr val="545454"/>
                </a:solidFill>
                <a:latin typeface="Georgia"/>
                <a:ea typeface="Georgia"/>
                <a:cs typeface="Georgia"/>
                <a:sym typeface="Georgia"/>
              </a:rPr>
              <a:t>shall be</a:t>
            </a:r>
            <a:r>
              <a:rPr lang="en" sz="1000">
                <a:latin typeface="Georgia"/>
                <a:ea typeface="Georgia"/>
                <a:cs typeface="Georgia"/>
                <a:sym typeface="Georgia"/>
              </a:rPr>
              <a:t> at his steps.</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Ezekiel 28:4  </a:t>
            </a:r>
            <a:r>
              <a:rPr lang="en" sz="1000">
                <a:latin typeface="Georgia"/>
                <a:ea typeface="Georgia"/>
                <a:cs typeface="Georgia"/>
                <a:sym typeface="Georgia"/>
              </a:rPr>
              <a:t>With thy wisdom and with thine understanding </a:t>
            </a:r>
            <a:r>
              <a:rPr lang="en" sz="1000" u="sng">
                <a:latin typeface="Georgia"/>
                <a:ea typeface="Georgia"/>
                <a:cs typeface="Georgia"/>
                <a:sym typeface="Georgia"/>
              </a:rPr>
              <a:t>thou hast gotten thee riches, and hast gotten gold and silver into thy treasures: 5  By thy great wisdom </a:t>
            </a:r>
            <a:r>
              <a:rPr lang="en" sz="1000" i="1" u="sng">
                <a:solidFill>
                  <a:srgbClr val="545454"/>
                </a:solidFill>
                <a:latin typeface="Georgia"/>
                <a:ea typeface="Georgia"/>
                <a:cs typeface="Georgia"/>
                <a:sym typeface="Georgia"/>
              </a:rPr>
              <a:t>and</a:t>
            </a:r>
            <a:r>
              <a:rPr lang="en" sz="1000" u="sng">
                <a:latin typeface="Georgia"/>
                <a:ea typeface="Georgia"/>
                <a:cs typeface="Georgia"/>
                <a:sym typeface="Georgia"/>
              </a:rPr>
              <a:t> by thy traffick hast thou increased thy riches, and thine heart is lifted up because of thy riches:</a:t>
            </a:r>
            <a:r>
              <a:rPr lang="en" sz="1000" b="1" u="sng">
                <a:latin typeface="Georgia"/>
                <a:ea typeface="Georgia"/>
                <a:cs typeface="Georgia"/>
                <a:sym typeface="Georgia"/>
              </a:rPr>
              <a:t> </a:t>
            </a:r>
            <a:endParaRPr sz="1000" b="1" u="sng">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p:nvPr/>
        </p:nvSpPr>
        <p:spPr>
          <a:xfrm>
            <a:off x="3618425" y="1319350"/>
            <a:ext cx="48987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14" name="Google Shape;114;p18"/>
          <p:cNvSpPr txBox="1"/>
          <p:nvPr/>
        </p:nvSpPr>
        <p:spPr>
          <a:xfrm>
            <a:off x="466350" y="429775"/>
            <a:ext cx="8302800" cy="4050600"/>
          </a:xfrm>
          <a:prstGeom prst="rect">
            <a:avLst/>
          </a:prstGeom>
          <a:noFill/>
          <a:ln>
            <a:noFill/>
          </a:ln>
        </p:spPr>
        <p:txBody>
          <a:bodyPr spcFirstLastPara="1" wrap="square" lIns="91425" tIns="91425" rIns="91425" bIns="91425" anchor="t" anchorCtr="0">
            <a:noAutofit/>
          </a:bodyPr>
          <a:lstStyle/>
          <a:p>
            <a:pPr marL="228600" lvl="0" indent="0" algn="ctr" rtl="0">
              <a:lnSpc>
                <a:spcPct val="109090"/>
              </a:lnSpc>
              <a:spcBef>
                <a:spcPts val="1200"/>
              </a:spcBef>
              <a:spcAft>
                <a:spcPts val="0"/>
              </a:spcAft>
              <a:buNone/>
            </a:pPr>
            <a:r>
              <a:rPr lang="en" sz="1700" b="1">
                <a:latin typeface="Georgia"/>
                <a:ea typeface="Georgia"/>
                <a:cs typeface="Georgia"/>
                <a:sym typeface="Georgia"/>
              </a:rPr>
              <a:t>The Generation of the Antichrist in the Age of Babylon</a:t>
            </a:r>
            <a:endParaRPr sz="1700" b="1">
              <a:latin typeface="Georgia"/>
              <a:ea typeface="Georgia"/>
              <a:cs typeface="Georgia"/>
              <a:sym typeface="Georgia"/>
            </a:endParaRPr>
          </a:p>
          <a:p>
            <a:pPr marL="0" lvl="0" indent="0" algn="ctr" rtl="0">
              <a:lnSpc>
                <a:spcPct val="109090"/>
              </a:lnSpc>
              <a:spcBef>
                <a:spcPts val="1200"/>
              </a:spcBef>
              <a:spcAft>
                <a:spcPts val="0"/>
              </a:spcAft>
              <a:buNone/>
            </a:pPr>
            <a:r>
              <a:rPr lang="en" sz="900" b="1" i="1">
                <a:latin typeface="Georgia"/>
                <a:ea typeface="Georgia"/>
                <a:cs typeface="Georgia"/>
                <a:sym typeface="Georgia"/>
              </a:rPr>
              <a:t>This generation of the antichrist have made fertile the culture and society in which the Man of Sin shall rise. They have watered it with iniquity and the blood of the saints. </a:t>
            </a:r>
            <a:endParaRPr sz="900" b="1" i="1">
              <a:latin typeface="Georgia"/>
              <a:ea typeface="Georgia"/>
              <a:cs typeface="Georgia"/>
              <a:sym typeface="Georgia"/>
            </a:endParaRPr>
          </a:p>
          <a:p>
            <a:pPr marL="0" lvl="0" indent="0" algn="l" rtl="0">
              <a:lnSpc>
                <a:spcPct val="109090"/>
              </a:lnSpc>
              <a:spcBef>
                <a:spcPts val="1200"/>
              </a:spcBef>
              <a:spcAft>
                <a:spcPts val="0"/>
              </a:spcAft>
              <a:buNone/>
            </a:pPr>
            <a:r>
              <a:rPr lang="en" sz="1600" b="1">
                <a:solidFill>
                  <a:srgbClr val="CC0000"/>
                </a:solidFill>
                <a:latin typeface="Georgia"/>
                <a:ea typeface="Georgia"/>
                <a:cs typeface="Georgia"/>
                <a:sym typeface="Georgia"/>
              </a:rPr>
              <a:t>Proverbs 30:11</a:t>
            </a:r>
            <a:r>
              <a:rPr lang="en" sz="1600" b="1">
                <a:latin typeface="Georgia"/>
                <a:ea typeface="Georgia"/>
                <a:cs typeface="Georgia"/>
                <a:sym typeface="Georgia"/>
              </a:rPr>
              <a:t>  </a:t>
            </a:r>
            <a:r>
              <a:rPr lang="en" sz="1600" b="1" i="1">
                <a:latin typeface="Georgia"/>
                <a:ea typeface="Georgia"/>
                <a:cs typeface="Georgia"/>
                <a:sym typeface="Georgia"/>
              </a:rPr>
              <a:t>There is</a:t>
            </a:r>
            <a:r>
              <a:rPr lang="en" sz="1600" b="1">
                <a:latin typeface="Georgia"/>
                <a:ea typeface="Georgia"/>
                <a:cs typeface="Georgia"/>
                <a:sym typeface="Georgia"/>
              </a:rPr>
              <a:t> a generation </a:t>
            </a:r>
            <a:r>
              <a:rPr lang="en" sz="1600" b="1" i="1">
                <a:latin typeface="Georgia"/>
                <a:ea typeface="Georgia"/>
                <a:cs typeface="Georgia"/>
                <a:sym typeface="Georgia"/>
              </a:rPr>
              <a:t>that</a:t>
            </a:r>
            <a:r>
              <a:rPr lang="en" sz="1600" b="1">
                <a:latin typeface="Georgia"/>
                <a:ea typeface="Georgia"/>
                <a:cs typeface="Georgia"/>
                <a:sym typeface="Georgia"/>
              </a:rPr>
              <a:t> curseth their father, and doth not bless their mother.</a:t>
            </a:r>
            <a:endParaRPr sz="1600" b="1">
              <a:latin typeface="Georgia"/>
              <a:ea typeface="Georgia"/>
              <a:cs typeface="Georgia"/>
              <a:sym typeface="Georgia"/>
            </a:endParaRPr>
          </a:p>
          <a:p>
            <a:pPr marL="0" lvl="0" indent="0" algn="l" rtl="0">
              <a:lnSpc>
                <a:spcPct val="109090"/>
              </a:lnSpc>
              <a:spcBef>
                <a:spcPts val="1200"/>
              </a:spcBef>
              <a:spcAft>
                <a:spcPts val="0"/>
              </a:spcAft>
              <a:buNone/>
            </a:pPr>
            <a:r>
              <a:rPr lang="en" sz="1600" b="1">
                <a:solidFill>
                  <a:srgbClr val="CC0000"/>
                </a:solidFill>
                <a:latin typeface="Georgia"/>
                <a:ea typeface="Georgia"/>
                <a:cs typeface="Georgia"/>
                <a:sym typeface="Georgia"/>
              </a:rPr>
              <a:t>Proverbs 30:12</a:t>
            </a:r>
            <a:r>
              <a:rPr lang="en" sz="1600" b="1">
                <a:latin typeface="Georgia"/>
                <a:ea typeface="Georgia"/>
                <a:cs typeface="Georgia"/>
                <a:sym typeface="Georgia"/>
              </a:rPr>
              <a:t>  </a:t>
            </a:r>
            <a:r>
              <a:rPr lang="en" sz="1600" b="1" i="1">
                <a:latin typeface="Georgia"/>
                <a:ea typeface="Georgia"/>
                <a:cs typeface="Georgia"/>
                <a:sym typeface="Georgia"/>
              </a:rPr>
              <a:t>There is</a:t>
            </a:r>
            <a:r>
              <a:rPr lang="en" sz="1600" b="1">
                <a:latin typeface="Georgia"/>
                <a:ea typeface="Georgia"/>
                <a:cs typeface="Georgia"/>
                <a:sym typeface="Georgia"/>
              </a:rPr>
              <a:t> a generation </a:t>
            </a:r>
            <a:r>
              <a:rPr lang="en" sz="1600" b="1" i="1">
                <a:latin typeface="Georgia"/>
                <a:ea typeface="Georgia"/>
                <a:cs typeface="Georgia"/>
                <a:sym typeface="Georgia"/>
              </a:rPr>
              <a:t>that are</a:t>
            </a:r>
            <a:r>
              <a:rPr lang="en" sz="1600" b="1">
                <a:latin typeface="Georgia"/>
                <a:ea typeface="Georgia"/>
                <a:cs typeface="Georgia"/>
                <a:sym typeface="Georgia"/>
              </a:rPr>
              <a:t> pure in their own eyes, and </a:t>
            </a:r>
            <a:r>
              <a:rPr lang="en" sz="1600" b="1" i="1">
                <a:latin typeface="Georgia"/>
                <a:ea typeface="Georgia"/>
                <a:cs typeface="Georgia"/>
                <a:sym typeface="Georgia"/>
              </a:rPr>
              <a:t>yet</a:t>
            </a:r>
            <a:r>
              <a:rPr lang="en" sz="1600" b="1">
                <a:latin typeface="Georgia"/>
                <a:ea typeface="Georgia"/>
                <a:cs typeface="Georgia"/>
                <a:sym typeface="Georgia"/>
              </a:rPr>
              <a:t> is not washed from their filthiness.</a:t>
            </a:r>
            <a:endParaRPr sz="1600" b="1">
              <a:latin typeface="Georgia"/>
              <a:ea typeface="Georgia"/>
              <a:cs typeface="Georgia"/>
              <a:sym typeface="Georgia"/>
            </a:endParaRPr>
          </a:p>
          <a:p>
            <a:pPr marL="0" lvl="0" indent="0" algn="l" rtl="0">
              <a:lnSpc>
                <a:spcPct val="109090"/>
              </a:lnSpc>
              <a:spcBef>
                <a:spcPts val="1200"/>
              </a:spcBef>
              <a:spcAft>
                <a:spcPts val="0"/>
              </a:spcAft>
              <a:buNone/>
            </a:pPr>
            <a:r>
              <a:rPr lang="en" sz="1600" b="1">
                <a:solidFill>
                  <a:srgbClr val="CC0000"/>
                </a:solidFill>
                <a:latin typeface="Georgia"/>
                <a:ea typeface="Georgia"/>
                <a:cs typeface="Georgia"/>
                <a:sym typeface="Georgia"/>
              </a:rPr>
              <a:t>Proverbs 30:13</a:t>
            </a:r>
            <a:r>
              <a:rPr lang="en" sz="1600" b="1">
                <a:latin typeface="Georgia"/>
                <a:ea typeface="Georgia"/>
                <a:cs typeface="Georgia"/>
                <a:sym typeface="Georgia"/>
              </a:rPr>
              <a:t>  </a:t>
            </a:r>
            <a:r>
              <a:rPr lang="en" sz="1600" b="1" i="1">
                <a:latin typeface="Georgia"/>
                <a:ea typeface="Georgia"/>
                <a:cs typeface="Georgia"/>
                <a:sym typeface="Georgia"/>
              </a:rPr>
              <a:t>There is</a:t>
            </a:r>
            <a:r>
              <a:rPr lang="en" sz="1600" b="1">
                <a:latin typeface="Georgia"/>
                <a:ea typeface="Georgia"/>
                <a:cs typeface="Georgia"/>
                <a:sym typeface="Georgia"/>
              </a:rPr>
              <a:t> a generation, O how lofty are their eyes! and their eyelids are lifted up.</a:t>
            </a:r>
            <a:endParaRPr sz="1600" b="1">
              <a:latin typeface="Georgia"/>
              <a:ea typeface="Georgia"/>
              <a:cs typeface="Georgia"/>
              <a:sym typeface="Georgia"/>
            </a:endParaRPr>
          </a:p>
          <a:p>
            <a:pPr marL="0" lvl="0" indent="0" algn="l" rtl="0">
              <a:lnSpc>
                <a:spcPct val="109090"/>
              </a:lnSpc>
              <a:spcBef>
                <a:spcPts val="1200"/>
              </a:spcBef>
              <a:spcAft>
                <a:spcPts val="0"/>
              </a:spcAft>
              <a:buNone/>
            </a:pPr>
            <a:r>
              <a:rPr lang="en" sz="1600" b="1">
                <a:solidFill>
                  <a:srgbClr val="CC0000"/>
                </a:solidFill>
                <a:latin typeface="Georgia"/>
                <a:ea typeface="Georgia"/>
                <a:cs typeface="Georgia"/>
                <a:sym typeface="Georgia"/>
              </a:rPr>
              <a:t>Proverbs 30:14 </a:t>
            </a:r>
            <a:r>
              <a:rPr lang="en" sz="1600" b="1">
                <a:latin typeface="Georgia"/>
                <a:ea typeface="Georgia"/>
                <a:cs typeface="Georgia"/>
                <a:sym typeface="Georgia"/>
              </a:rPr>
              <a:t> </a:t>
            </a:r>
            <a:r>
              <a:rPr lang="en" sz="1600" b="1" i="1">
                <a:latin typeface="Georgia"/>
                <a:ea typeface="Georgia"/>
                <a:cs typeface="Georgia"/>
                <a:sym typeface="Georgia"/>
              </a:rPr>
              <a:t>There is</a:t>
            </a:r>
            <a:r>
              <a:rPr lang="en" sz="1600" b="1">
                <a:latin typeface="Georgia"/>
                <a:ea typeface="Georgia"/>
                <a:cs typeface="Georgia"/>
                <a:sym typeface="Georgia"/>
              </a:rPr>
              <a:t> a generation, whose teeth </a:t>
            </a:r>
            <a:r>
              <a:rPr lang="en" sz="1600" b="1" i="1">
                <a:latin typeface="Georgia"/>
                <a:ea typeface="Georgia"/>
                <a:cs typeface="Georgia"/>
                <a:sym typeface="Georgia"/>
              </a:rPr>
              <a:t>are as</a:t>
            </a:r>
            <a:r>
              <a:rPr lang="en" sz="1600" b="1">
                <a:latin typeface="Georgia"/>
                <a:ea typeface="Georgia"/>
                <a:cs typeface="Georgia"/>
                <a:sym typeface="Georgia"/>
              </a:rPr>
              <a:t> swords, and their jaw teeth </a:t>
            </a:r>
            <a:r>
              <a:rPr lang="en" sz="1600" b="1" i="1">
                <a:latin typeface="Georgia"/>
                <a:ea typeface="Georgia"/>
                <a:cs typeface="Georgia"/>
                <a:sym typeface="Georgia"/>
              </a:rPr>
              <a:t>as</a:t>
            </a:r>
            <a:r>
              <a:rPr lang="en" sz="1600" b="1">
                <a:latin typeface="Georgia"/>
                <a:ea typeface="Georgia"/>
                <a:cs typeface="Georgia"/>
                <a:sym typeface="Georgia"/>
              </a:rPr>
              <a:t> knives, to devour the poor from off the earth, and the needy from </a:t>
            </a:r>
            <a:r>
              <a:rPr lang="en" sz="1600" b="1" i="1">
                <a:latin typeface="Georgia"/>
                <a:ea typeface="Georgia"/>
                <a:cs typeface="Georgia"/>
                <a:sym typeface="Georgia"/>
              </a:rPr>
              <a:t>among</a:t>
            </a:r>
            <a:r>
              <a:rPr lang="en" sz="1600" b="1">
                <a:latin typeface="Georgia"/>
                <a:ea typeface="Georgia"/>
                <a:cs typeface="Georgia"/>
                <a:sym typeface="Georgia"/>
              </a:rPr>
              <a:t> men.</a:t>
            </a:r>
            <a:endParaRPr sz="1600" b="1">
              <a:latin typeface="Georgia"/>
              <a:ea typeface="Georgia"/>
              <a:cs typeface="Georgia"/>
              <a:sym typeface="Georgia"/>
            </a:endParaRPr>
          </a:p>
          <a:p>
            <a:pPr marL="228600" lvl="0" indent="0" algn="ctr" rtl="0">
              <a:lnSpc>
                <a:spcPct val="109090"/>
              </a:lnSpc>
              <a:spcBef>
                <a:spcPts val="1200"/>
              </a:spcBef>
              <a:spcAft>
                <a:spcPts val="0"/>
              </a:spcAft>
              <a:buNone/>
            </a:pPr>
            <a:endParaRPr sz="1700" b="1">
              <a:latin typeface="Georgia"/>
              <a:ea typeface="Georgia"/>
              <a:cs typeface="Georgia"/>
              <a:sym typeface="Georgia"/>
            </a:endParaRPr>
          </a:p>
        </p:txBody>
      </p:sp>
      <p:sp>
        <p:nvSpPr>
          <p:cNvPr id="115" name="Google Shape;115;p18"/>
          <p:cNvSpPr txBox="1"/>
          <p:nvPr/>
        </p:nvSpPr>
        <p:spPr>
          <a:xfrm>
            <a:off x="4215375" y="1280150"/>
            <a:ext cx="52668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2"/>
          <p:cNvSpPr txBox="1"/>
          <p:nvPr/>
        </p:nvSpPr>
        <p:spPr>
          <a:xfrm>
            <a:off x="219450" y="192025"/>
            <a:ext cx="2670000" cy="42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448" name="Google Shape;448;p72"/>
          <p:cNvSpPr txBox="1"/>
          <p:nvPr/>
        </p:nvSpPr>
        <p:spPr>
          <a:xfrm>
            <a:off x="91425" y="137175"/>
            <a:ext cx="2167200" cy="4755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1000"/>
              </a:spcAft>
              <a:buNone/>
            </a:pPr>
            <a:r>
              <a:rPr lang="en" sz="1000" b="1">
                <a:latin typeface="Georgia"/>
                <a:ea typeface="Georgia"/>
                <a:cs typeface="Georgia"/>
                <a:sym typeface="Georgia"/>
              </a:rPr>
              <a:t>Characteristics of Antichrist</a:t>
            </a:r>
            <a:endParaRPr sz="1000" b="1">
              <a:latin typeface="Georgia"/>
              <a:ea typeface="Georgia"/>
              <a:cs typeface="Georgia"/>
              <a:sym typeface="Georgia"/>
            </a:endParaRPr>
          </a:p>
        </p:txBody>
      </p:sp>
      <p:sp>
        <p:nvSpPr>
          <p:cNvPr id="449" name="Google Shape;449;p72"/>
          <p:cNvSpPr txBox="1"/>
          <p:nvPr/>
        </p:nvSpPr>
        <p:spPr>
          <a:xfrm>
            <a:off x="219450" y="685800"/>
            <a:ext cx="8714400" cy="42975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HE WILL BE A MILITARY GENIUS: </a:t>
            </a:r>
            <a:endParaRPr sz="10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Daniel 8:24  </a:t>
            </a:r>
            <a:r>
              <a:rPr lang="en" sz="1000">
                <a:latin typeface="Georgia"/>
                <a:ea typeface="Georgia"/>
                <a:cs typeface="Georgia"/>
                <a:sym typeface="Georgia"/>
              </a:rPr>
              <a:t>And his power shall be mighty, but not by his own power: and he shall destroy wonderfully, and shall prosper, and practise, and shall destroy the mighty and the holy people.</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6:2  </a:t>
            </a:r>
            <a:r>
              <a:rPr lang="en" sz="1000">
                <a:latin typeface="Georgia"/>
                <a:ea typeface="Georgia"/>
                <a:cs typeface="Georgia"/>
                <a:sym typeface="Georgia"/>
              </a:rPr>
              <a:t>And I saw, and behold a white horse: and he that sat on him had a bow; and a crown was given unto him: and </a:t>
            </a:r>
            <a:r>
              <a:rPr lang="en" sz="1000" u="sng">
                <a:latin typeface="Georgia"/>
                <a:ea typeface="Georgia"/>
                <a:cs typeface="Georgia"/>
                <a:sym typeface="Georgia"/>
              </a:rPr>
              <a:t>he went forth conquering, and to conquer.</a:t>
            </a:r>
            <a:endParaRPr sz="1000" u="sng">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13:4  </a:t>
            </a:r>
            <a:r>
              <a:rPr lang="en" sz="1000">
                <a:latin typeface="Georgia"/>
                <a:ea typeface="Georgia"/>
                <a:cs typeface="Georgia"/>
                <a:sym typeface="Georgia"/>
              </a:rPr>
              <a:t>And they worshipped the dragon which gave power unto the beast: and they worshipped the beast, saying, Who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like unto the beast? </a:t>
            </a:r>
            <a:r>
              <a:rPr lang="en" sz="1000" u="sng">
                <a:latin typeface="Georgia"/>
                <a:ea typeface="Georgia"/>
                <a:cs typeface="Georgia"/>
                <a:sym typeface="Georgia"/>
              </a:rPr>
              <a:t>who is able to make war with him?</a:t>
            </a:r>
            <a:endParaRPr sz="1000" u="sng">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Isaiah 14:6  </a:t>
            </a:r>
            <a:r>
              <a:rPr lang="en" sz="1000">
                <a:latin typeface="Georgia"/>
                <a:ea typeface="Georgia"/>
                <a:cs typeface="Georgia"/>
                <a:sym typeface="Georgia"/>
              </a:rPr>
              <a:t>He who smote the people in wrath with a continual stroke, he that ruled the nations in anger, is persecuted, </a:t>
            </a:r>
            <a:r>
              <a:rPr lang="en" sz="1000" i="1">
                <a:solidFill>
                  <a:srgbClr val="545454"/>
                </a:solidFill>
                <a:latin typeface="Georgia"/>
                <a:ea typeface="Georgia"/>
                <a:cs typeface="Georgia"/>
                <a:sym typeface="Georgia"/>
              </a:rPr>
              <a:t>and</a:t>
            </a:r>
            <a:r>
              <a:rPr lang="en" sz="1000">
                <a:latin typeface="Georgia"/>
                <a:ea typeface="Georgia"/>
                <a:cs typeface="Georgia"/>
                <a:sym typeface="Georgia"/>
              </a:rPr>
              <a:t> none hindereth.</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HE WILL UNIFY THE NEW WORLD ORDER:</a:t>
            </a:r>
            <a:endParaRPr sz="10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13:1  </a:t>
            </a:r>
            <a:r>
              <a:rPr lang="en" sz="1000">
                <a:latin typeface="Georgia"/>
                <a:ea typeface="Georgia"/>
                <a:cs typeface="Georgia"/>
                <a:sym typeface="Georgia"/>
              </a:rPr>
              <a:t>And I stood upon the sand of the sea, and saw a beast rise up out of the sea, having seven heads and ten horns, and upon his horns ten crowns, and upon his heads the name of blasphemy. 2  And the beast which I saw was like unto a leopard, and his feet were as </a:t>
            </a:r>
            <a:r>
              <a:rPr lang="en" sz="1000" i="1">
                <a:solidFill>
                  <a:srgbClr val="545454"/>
                </a:solidFill>
                <a:latin typeface="Georgia"/>
                <a:ea typeface="Georgia"/>
                <a:cs typeface="Georgia"/>
                <a:sym typeface="Georgia"/>
              </a:rPr>
              <a:t>the feet</a:t>
            </a:r>
            <a:r>
              <a:rPr lang="en" sz="1000">
                <a:latin typeface="Georgia"/>
                <a:ea typeface="Georgia"/>
                <a:cs typeface="Georgia"/>
                <a:sym typeface="Georgia"/>
              </a:rPr>
              <a:t> of a bear, and his mouth as the mouth of a lion: and the dragon gave him his power, and his seat, and great authority.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17:17  </a:t>
            </a:r>
            <a:r>
              <a:rPr lang="en" sz="1000">
                <a:latin typeface="Georgia"/>
                <a:ea typeface="Georgia"/>
                <a:cs typeface="Georgia"/>
                <a:sym typeface="Georgia"/>
              </a:rPr>
              <a:t>For God hath put in their hearts to fulfil his will, and to agree, and give their kingdom unto the beast, until the words of God shall be fulfilled.</a:t>
            </a:r>
            <a:endParaRPr sz="1000">
              <a:latin typeface="Georgia"/>
              <a:ea typeface="Georgia"/>
              <a:cs typeface="Georgia"/>
              <a:sym typeface="Georgia"/>
            </a:endParaRPr>
          </a:p>
          <a:p>
            <a:pPr marL="0" lvl="0" indent="0" algn="l" rtl="0">
              <a:lnSpc>
                <a:spcPct val="109090"/>
              </a:lnSpc>
              <a:spcBef>
                <a:spcPts val="1200"/>
              </a:spcBef>
              <a:spcAft>
                <a:spcPts val="300"/>
              </a:spcAft>
              <a:buNone/>
            </a:pPr>
            <a:endParaRPr sz="1000" b="1">
              <a:latin typeface="Georgia"/>
              <a:ea typeface="Georgia"/>
              <a:cs typeface="Georgia"/>
              <a:sym typeface="Georgi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3"/>
          <p:cNvSpPr txBox="1"/>
          <p:nvPr/>
        </p:nvSpPr>
        <p:spPr>
          <a:xfrm>
            <a:off x="0" y="91450"/>
            <a:ext cx="2752500" cy="6144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1000"/>
              </a:spcAft>
              <a:buNone/>
            </a:pPr>
            <a:r>
              <a:rPr lang="en" sz="1000" b="1">
                <a:latin typeface="Georgia"/>
                <a:ea typeface="Georgia"/>
                <a:cs typeface="Georgia"/>
                <a:sym typeface="Georgia"/>
              </a:rPr>
              <a:t>Characteristics of Antichrist</a:t>
            </a:r>
            <a:endParaRPr sz="1000" b="1">
              <a:latin typeface="Georgia"/>
              <a:ea typeface="Georgia"/>
              <a:cs typeface="Georgia"/>
              <a:sym typeface="Georgia"/>
            </a:endParaRPr>
          </a:p>
        </p:txBody>
      </p:sp>
      <p:sp>
        <p:nvSpPr>
          <p:cNvPr id="455" name="Google Shape;455;p73"/>
          <p:cNvSpPr txBox="1"/>
          <p:nvPr/>
        </p:nvSpPr>
        <p:spPr>
          <a:xfrm>
            <a:off x="100575" y="603500"/>
            <a:ext cx="8915400" cy="43344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solidFill>
                  <a:srgbClr val="CC0000"/>
                </a:solidFill>
                <a:latin typeface="Georgia"/>
                <a:ea typeface="Georgia"/>
                <a:cs typeface="Georgia"/>
                <a:sym typeface="Georgia"/>
              </a:rPr>
              <a:t>HE WILL CLAIM TO BE GOD and DEMAND WORSHIP</a:t>
            </a:r>
            <a:endParaRPr sz="10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2 Thessalonians 2:4  </a:t>
            </a:r>
            <a:r>
              <a:rPr lang="en" sz="1000">
                <a:latin typeface="Georgia"/>
                <a:ea typeface="Georgia"/>
                <a:cs typeface="Georgia"/>
                <a:sym typeface="Georgia"/>
              </a:rPr>
              <a:t>Who opposeth and exalteth himself above all that is called God, or that is worshipped; so that he as God sitteth in the temple of God, shewing himself that he is God.</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13:3  </a:t>
            </a:r>
            <a:r>
              <a:rPr lang="en" sz="1000">
                <a:latin typeface="Georgia"/>
                <a:ea typeface="Georgia"/>
                <a:cs typeface="Georgia"/>
                <a:sym typeface="Georgia"/>
              </a:rPr>
              <a:t>And I saw one of his heads as it were wounded to death; and his deadly wound was healed: and all the world wondered after the beast.</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13:14  </a:t>
            </a:r>
            <a:r>
              <a:rPr lang="en" sz="1000">
                <a:latin typeface="Georgia"/>
                <a:ea typeface="Georgia"/>
                <a:cs typeface="Georgia"/>
                <a:sym typeface="Georgia"/>
              </a:rPr>
              <a:t>And deceiveth them that dwell on the earth by </a:t>
            </a:r>
            <a:r>
              <a:rPr lang="en" sz="1000" i="1">
                <a:solidFill>
                  <a:srgbClr val="545454"/>
                </a:solidFill>
                <a:latin typeface="Georgia"/>
                <a:ea typeface="Georgia"/>
                <a:cs typeface="Georgia"/>
                <a:sym typeface="Georgia"/>
              </a:rPr>
              <a:t>the means of</a:t>
            </a:r>
            <a:r>
              <a:rPr lang="en" sz="1000">
                <a:latin typeface="Georgia"/>
                <a:ea typeface="Georgia"/>
                <a:cs typeface="Georgia"/>
                <a:sym typeface="Georgia"/>
              </a:rPr>
              <a:t> those miracles which he had power to do in the sight of the beast; saying to them that dwell on the earth, that they should make an image to the beast, which had the wound by a sword, and did live.15  And he had power to give life unto the image of the beast, that the image of the beast should both speak, and cause that as many as would not worship the image of the beast should be killed.</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sz="11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4"/>
          <p:cNvSpPr txBox="1"/>
          <p:nvPr/>
        </p:nvSpPr>
        <p:spPr>
          <a:xfrm>
            <a:off x="3255300" y="155450"/>
            <a:ext cx="2633400" cy="6144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200" b="1">
                <a:latin typeface="Georgia"/>
                <a:ea typeface="Georgia"/>
                <a:cs typeface="Georgia"/>
                <a:sym typeface="Georgia"/>
              </a:rPr>
              <a:t>The Types of Antichrist</a:t>
            </a:r>
            <a:endParaRPr sz="1200" b="1">
              <a:latin typeface="Georgia"/>
              <a:ea typeface="Georgia"/>
              <a:cs typeface="Georgia"/>
              <a:sym typeface="Georgia"/>
            </a:endParaRPr>
          </a:p>
        </p:txBody>
      </p:sp>
      <p:sp>
        <p:nvSpPr>
          <p:cNvPr id="461" name="Google Shape;461;p74"/>
          <p:cNvSpPr txBox="1"/>
          <p:nvPr/>
        </p:nvSpPr>
        <p:spPr>
          <a:xfrm>
            <a:off x="39875" y="812125"/>
            <a:ext cx="8677500" cy="41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sz="1000" b="1">
                <a:solidFill>
                  <a:srgbClr val="990000"/>
                </a:solidFill>
                <a:latin typeface="Georgia"/>
                <a:ea typeface="Georgia"/>
                <a:cs typeface="Georgia"/>
                <a:sym typeface="Georgia"/>
              </a:rPr>
              <a:t>The Assyrian (Kings: Pul, Tiglath-pileser, Shalmaneser)</a:t>
            </a:r>
            <a:endParaRPr sz="10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Isaiah 10:5 </a:t>
            </a:r>
            <a:r>
              <a:rPr lang="en" sz="1000">
                <a:latin typeface="Georgia"/>
                <a:ea typeface="Georgia"/>
                <a:cs typeface="Georgia"/>
                <a:sym typeface="Georgia"/>
              </a:rPr>
              <a:t>O Assyrian, the rod of mine anger, and the staff in their hand is mine indignation. </a:t>
            </a:r>
            <a:endParaRPr sz="1000">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Isaiah 10:12  </a:t>
            </a:r>
            <a:r>
              <a:rPr lang="en" sz="1000">
                <a:latin typeface="Georgia"/>
                <a:ea typeface="Georgia"/>
                <a:cs typeface="Georgia"/>
                <a:sym typeface="Georgia"/>
              </a:rPr>
              <a:t>Wherefore it shall come to pass, that when the Lord hath performed his whole work upon mount Zion and on Jerusalem, I will punish the fruit of the stout heart of the king of Assyria, and the glory of his high looks.</a:t>
            </a: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Isaiah 30:33  </a:t>
            </a:r>
            <a:r>
              <a:rPr lang="en" sz="1000">
                <a:latin typeface="Georgia"/>
                <a:ea typeface="Georgia"/>
                <a:cs typeface="Georgia"/>
                <a:sym typeface="Georgia"/>
              </a:rPr>
              <a:t>For Tophet is ordained of old; yea, for the king it is prepared; he hath made it deep and large: the pile thereof is fire and much wood; the breath of the LORD, like a stream of brimstone, doth kindle it.</a:t>
            </a:r>
            <a:endParaRPr sz="1000">
              <a:latin typeface="Georgia"/>
              <a:ea typeface="Georgia"/>
              <a:cs typeface="Georgia"/>
              <a:sym typeface="Georgia"/>
            </a:endParaRPr>
          </a:p>
          <a:p>
            <a:pPr marL="0" lvl="0" indent="0" algn="l" rtl="0">
              <a:spcBef>
                <a:spcPts val="1000"/>
              </a:spcBef>
              <a:spcAft>
                <a:spcPts val="0"/>
              </a:spcAft>
              <a:buNone/>
            </a:pPr>
            <a:r>
              <a:rPr lang="en" sz="800">
                <a:latin typeface="Georgia"/>
                <a:ea typeface="Georgia"/>
                <a:cs typeface="Georgia"/>
                <a:sym typeface="Georgia"/>
              </a:rPr>
              <a:t>E. W. Bullinger- Companion Bible  Isaiah 30:33 Tophet = the place of burning. In the valley of Hinnom, the place where continual fires consumed the refuse of Jerusalem. Compare Rev_19:20; Rev_20:10.</a:t>
            </a:r>
            <a:endParaRPr sz="800">
              <a:latin typeface="Georgia"/>
              <a:ea typeface="Georgia"/>
              <a:cs typeface="Georgia"/>
              <a:sym typeface="Georgia"/>
            </a:endParaRPr>
          </a:p>
          <a:p>
            <a:pPr marL="0" lvl="0" indent="0" algn="l" rtl="0">
              <a:spcBef>
                <a:spcPts val="0"/>
              </a:spcBef>
              <a:spcAft>
                <a:spcPts val="0"/>
              </a:spcAft>
              <a:buNone/>
            </a:pPr>
            <a:endParaRPr sz="800">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The Assyrian, the one God used to punish a hypocritical Israel; is but a fore type of the coming evil one, who God will use to judge the world during the 70</a:t>
            </a:r>
            <a:r>
              <a:rPr lang="en" sz="900" b="1" baseline="30000">
                <a:latin typeface="Georgia"/>
                <a:ea typeface="Georgia"/>
                <a:cs typeface="Georgia"/>
                <a:sym typeface="Georgia"/>
              </a:rPr>
              <a:t>th</a:t>
            </a:r>
            <a:r>
              <a:rPr lang="en" sz="900" b="1">
                <a:latin typeface="Georgia"/>
                <a:ea typeface="Georgia"/>
                <a:cs typeface="Georgia"/>
                <a:sym typeface="Georgia"/>
              </a:rPr>
              <a:t> week of Daniel (Daniel 9:24-27) also known as the 7 years tribulation period.  The Assyrian was the rod of God’s anger and judgment and so will be the Antichrist and just as the Assyrian served his purpose and Tophet his destiny; so will Antichrist and he will also meet his end in the Lake of Fire. </a:t>
            </a:r>
            <a:r>
              <a:rPr lang="en" sz="900" b="1" i="1">
                <a:latin typeface="Georgia"/>
                <a:ea typeface="Georgia"/>
                <a:cs typeface="Georgia"/>
                <a:sym typeface="Georgia"/>
              </a:rPr>
              <a:t>Revelation 20:10 </a:t>
            </a:r>
            <a:r>
              <a:rPr lang="en" sz="900" b="1">
                <a:latin typeface="Georgia"/>
                <a:ea typeface="Georgia"/>
                <a:cs typeface="Georgia"/>
                <a:sym typeface="Georgia"/>
              </a:rPr>
              <a:t> </a:t>
            </a:r>
            <a:r>
              <a:rPr lang="en" sz="900" b="1" i="1">
                <a:latin typeface="Georgia"/>
                <a:ea typeface="Georgia"/>
                <a:cs typeface="Georgia"/>
                <a:sym typeface="Georgia"/>
              </a:rPr>
              <a:t>And the devil that deceived them was cast into the lake of fire and brimstone, where the beast and the false prophet are, and shall be tormented day and night for ever and ever. </a:t>
            </a:r>
            <a:endParaRPr sz="900" b="1">
              <a:latin typeface="Georgia"/>
              <a:ea typeface="Georgia"/>
              <a:cs typeface="Georgia"/>
              <a:sym typeface="Georgia"/>
            </a:endParaRPr>
          </a:p>
          <a:p>
            <a:pPr marL="0" lvl="0" indent="0" algn="l" rtl="0">
              <a:spcBef>
                <a:spcPts val="1000"/>
              </a:spcBef>
              <a:spcAft>
                <a:spcPts val="0"/>
              </a:spcAft>
              <a:buNone/>
            </a:pPr>
            <a:r>
              <a:rPr lang="en">
                <a:latin typeface="Lato"/>
                <a:ea typeface="Lato"/>
                <a:cs typeface="Lato"/>
                <a:sym typeface="Lato"/>
              </a:rPr>
              <a:t>                                                                                                                           </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                                                                                                                 </a:t>
            </a:r>
            <a:endParaRPr>
              <a:latin typeface="Lato"/>
              <a:ea typeface="Lato"/>
              <a:cs typeface="Lato"/>
              <a:sym typeface="Lato"/>
            </a:endParaRPr>
          </a:p>
        </p:txBody>
      </p:sp>
      <p:sp>
        <p:nvSpPr>
          <p:cNvPr id="462" name="Google Shape;462;p74"/>
          <p:cNvSpPr/>
          <p:nvPr/>
        </p:nvSpPr>
        <p:spPr>
          <a:xfrm>
            <a:off x="1462625" y="812125"/>
            <a:ext cx="5832000" cy="1245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There are many types of the Antichrist that we can see in history and in these past types we can learn of the coming Man of Sin and his role in the plan of God; his character and his very nature.  Let us look back now and see what the past reveals about this vile person.  Remember by looking into the past we can see the future. </a:t>
            </a:r>
            <a:r>
              <a:rPr lang="en" sz="900" b="1" i="1">
                <a:latin typeface="Georgia"/>
                <a:ea typeface="Georgia"/>
                <a:cs typeface="Georgia"/>
                <a:sym typeface="Georgia"/>
              </a:rPr>
              <a:t> Ecclesiastes 1:9 The thing that hath been, it is that which shall be; and that which is done is that which shall be done: and there is no new thing under the sun.</a:t>
            </a:r>
            <a:endParaRPr sz="900" b="1" i="1">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5"/>
          <p:cNvSpPr txBox="1"/>
          <p:nvPr/>
        </p:nvSpPr>
        <p:spPr>
          <a:xfrm>
            <a:off x="101550" y="54150"/>
            <a:ext cx="2126100" cy="3963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The Types of Antichrist</a:t>
            </a:r>
            <a:endParaRPr sz="10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468" name="Google Shape;468;p75"/>
          <p:cNvSpPr txBox="1"/>
          <p:nvPr/>
        </p:nvSpPr>
        <p:spPr>
          <a:xfrm>
            <a:off x="101550" y="493575"/>
            <a:ext cx="8825700" cy="45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990000"/>
                </a:solidFill>
                <a:latin typeface="Georgia"/>
                <a:ea typeface="Georgia"/>
                <a:cs typeface="Georgia"/>
                <a:sym typeface="Georgia"/>
              </a:rPr>
              <a:t>The King of Babylon (Belshazzar in its Fall)</a:t>
            </a:r>
            <a:endParaRPr sz="1000" b="1">
              <a:solidFill>
                <a:srgbClr val="990000"/>
              </a:solidFill>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Isaiah 14:4  </a:t>
            </a:r>
            <a:r>
              <a:rPr lang="en" sz="1000">
                <a:latin typeface="Georgia"/>
                <a:ea typeface="Georgia"/>
                <a:cs typeface="Georgia"/>
                <a:sym typeface="Georgia"/>
              </a:rPr>
              <a:t>That thou shalt take up this proverb against the king of Babylon, and say, How hath the oppressor ceased! the golden city ceased!</a:t>
            </a:r>
            <a:endParaRPr sz="1000">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Isaiah 14:10-14  10 </a:t>
            </a:r>
            <a:r>
              <a:rPr lang="en" sz="1000">
                <a:latin typeface="Georgia"/>
                <a:ea typeface="Georgia"/>
                <a:cs typeface="Georgia"/>
                <a:sym typeface="Georgia"/>
              </a:rPr>
              <a:t>All they shall speak and say unto thee, Art thou also become weak as we? art thou become like unto us? 11Thy pomp is brought down to the grave, and the noise of thy viols: the worm is spread under thee, and the worms cover thee. 12 How art thou fallen from heaven, O Lucifer, son of the morning! how art thou cut down to the ground, which didst weaken the nations! 13  For thou hast said in thine heart, I will ascend into heaven, I will exalt my throne above the stars of God: I will sit also upon the mount of the congregation, in the sides of the north: 14 I will ascend above the heights of the clouds; I will be like the most High. </a:t>
            </a:r>
            <a:endParaRPr sz="1000">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sz="1000" b="1">
                <a:latin typeface="Georgia"/>
                <a:ea typeface="Georgia"/>
                <a:cs typeface="Georgia"/>
                <a:sym typeface="Georgia"/>
              </a:rPr>
              <a:t>Isaiah 14:15 </a:t>
            </a:r>
            <a:r>
              <a:rPr lang="en" sz="1000">
                <a:latin typeface="Georgia"/>
                <a:ea typeface="Georgia"/>
                <a:cs typeface="Georgia"/>
                <a:sym typeface="Georgia"/>
              </a:rPr>
              <a:t>Yet thou shalt be brought down to hell, to the sides of the pit. 16 They that see thee shall narrowly look upon thee, and consider thee, saying, Is this the man that made the earth to tremble, that did shake kingdoms; </a:t>
            </a: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Revelation 18:10 </a:t>
            </a:r>
            <a:r>
              <a:rPr lang="en" sz="1000">
                <a:latin typeface="Georgia"/>
                <a:ea typeface="Georgia"/>
                <a:cs typeface="Georgia"/>
                <a:sym typeface="Georgia"/>
              </a:rPr>
              <a:t>Standing afar off for the fear of her torment, saying, Alas, alas, that great city Babylon, that mighty city! for in one hour is thy judgment come. </a:t>
            </a: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Revelation 18:18 </a:t>
            </a:r>
            <a:r>
              <a:rPr lang="en" sz="1000">
                <a:latin typeface="Georgia"/>
                <a:ea typeface="Georgia"/>
                <a:cs typeface="Georgia"/>
                <a:sym typeface="Georgia"/>
              </a:rPr>
              <a:t>And cried when they saw the smoke of her burning, saying, What city is like unto this great city! 19  And they cast dust on their heads, and cried, weeping and wailing, saying, Alas, alas, that great city, wherein were made rich all that had ships in the sea by reason of her costliness! for in one hour is she made desolate. </a:t>
            </a:r>
            <a:endParaRPr sz="1000">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469" name="Google Shape;469;p75"/>
          <p:cNvSpPr/>
          <p:nvPr/>
        </p:nvSpPr>
        <p:spPr>
          <a:xfrm>
            <a:off x="155875" y="1921275"/>
            <a:ext cx="8535300" cy="831300"/>
          </a:xfrm>
          <a:prstGeom prst="horizontalScroll">
            <a:avLst>
              <a:gd name="adj" fmla="val 1329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As the rule of the King of Babylon and the Luciferian power behind him was brought to ruins, and his golden city destroyed, so shall it be for the Antichrist and the Luciferian power behind him.  The Antichrists world system of Mystery Babylon will cease and like the King of Babylon he will be made weak and the people will marvel that he made the earth to tremble.</a:t>
            </a:r>
            <a:endParaRPr sz="900" b="1">
              <a:latin typeface="Georgia"/>
              <a:ea typeface="Georgia"/>
              <a:cs typeface="Georgia"/>
              <a:sym typeface="Georgia"/>
            </a:endParaRPr>
          </a:p>
          <a:p>
            <a:pPr marL="0" lvl="0" indent="0" algn="l" rtl="0">
              <a:spcBef>
                <a:spcPts val="1000"/>
              </a:spcBef>
              <a:spcAft>
                <a:spcPts val="0"/>
              </a:spcAft>
              <a:buNone/>
            </a:pPr>
            <a:endParaRPr/>
          </a:p>
        </p:txBody>
      </p:sp>
      <p:sp>
        <p:nvSpPr>
          <p:cNvPr id="470" name="Google Shape;470;p75"/>
          <p:cNvSpPr/>
          <p:nvPr/>
        </p:nvSpPr>
        <p:spPr>
          <a:xfrm>
            <a:off x="155875" y="4149375"/>
            <a:ext cx="8535300" cy="831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The same fate awaits the King of Babylon and the Antichrist, for the same Luciferian Spirit is behind them and the same power of lawlessness is manifests through them and the end thereof is destruction.</a:t>
            </a:r>
            <a:endParaRPr sz="900" b="1">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6"/>
          <p:cNvSpPr txBox="1"/>
          <p:nvPr/>
        </p:nvSpPr>
        <p:spPr>
          <a:xfrm>
            <a:off x="0" y="103900"/>
            <a:ext cx="2485200" cy="582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The Types of Antichrist</a:t>
            </a:r>
            <a:endParaRPr sz="10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476" name="Google Shape;476;p76"/>
          <p:cNvSpPr txBox="1"/>
          <p:nvPr/>
        </p:nvSpPr>
        <p:spPr>
          <a:xfrm>
            <a:off x="95250" y="588825"/>
            <a:ext cx="8936100" cy="44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990000"/>
                </a:solidFill>
                <a:latin typeface="Georgia"/>
                <a:ea typeface="Georgia"/>
                <a:cs typeface="Georgia"/>
                <a:sym typeface="Georgia"/>
              </a:rPr>
              <a:t>Nebuchadnezzar – King of Babylon (In Its Glory)</a:t>
            </a:r>
            <a:endParaRPr sz="1000" b="1">
              <a:solidFill>
                <a:srgbClr val="990000"/>
              </a:solidFill>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Daniel 3:1-11 </a:t>
            </a:r>
            <a:r>
              <a:rPr lang="en" sz="1000">
                <a:latin typeface="Georgia"/>
                <a:ea typeface="Georgia"/>
                <a:cs typeface="Georgia"/>
                <a:sym typeface="Georgia"/>
              </a:rPr>
              <a:t>Nebuchadnezzar the king made an image of gold, whose height was threescore cubits, and the breadth thereof six cubits: he set it up in the plain of Dura, in the province of Babylon. 2 Then Nebuchadnezzar the king sent to gather together the princes, the governors, and the captains, the judges, the treasurers, the counsellors, the sheriffs, and all the rulers of the provinces, to come to the dedication of the image which Nebuchadnezzar the king had set up. 3 Then the princes, the governors, and captains, the judges, the treasurers, the counsellors, the sheriffs, and all the rulers of the provinces, were gathered together unto the dedication of the image that Nebuchadnezzar the king had set up; and they stood before the image that Nebuchadnezzar had set up. 4 Then an herald cried aloud, To you it is commanded, O people, nations, and languages, </a:t>
            </a: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5 </a:t>
            </a:r>
            <a:r>
              <a:rPr lang="en" sz="1000">
                <a:latin typeface="Georgia"/>
                <a:ea typeface="Georgia"/>
                <a:cs typeface="Georgia"/>
                <a:sym typeface="Georgia"/>
              </a:rPr>
              <a:t>That at what time ye hear the sound of the cornet, flute, harp, sackbut, psaltery, dulcimer, and all kinds of musick, ye fall down and worship the golden image that Nebuchadnezzar the king hath set up: 6 And whoso falleth not down and worshippeth shall the same hour be cast into the midst of a burning fiery furnace. 7 Therefore at that time, when all the people heard the sound of the cornet, flute, harp, sackbut, psaltery, and all kinds of musick, all the people, the nations, and the languages, fell down and worshipped the golden image that Nebuchadnezzar the king had set up. 8 Wherefore at that time certain Chaldeans came near, and accused the Jews. </a:t>
            </a: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9 </a:t>
            </a:r>
            <a:r>
              <a:rPr lang="en" sz="1000">
                <a:latin typeface="Georgia"/>
                <a:ea typeface="Georgia"/>
                <a:cs typeface="Georgia"/>
                <a:sym typeface="Georgia"/>
              </a:rPr>
              <a:t>They spake and said to the king Nebuchadnezzar, O king, live for ever. 10 Thou, O king, hast made a decree, that every man that shall hear the sound of the cornet, flute, harp, sackbut, psaltery, and dulcimer, and all kinds of musick, shall fall down and worship the golden image: 11 And whoso falleth not down and worshippeth, that he should be cast into the midst of a burning fiery furnace. </a:t>
            </a:r>
            <a:endParaRPr sz="1000">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477" name="Google Shape;477;p76"/>
          <p:cNvSpPr/>
          <p:nvPr/>
        </p:nvSpPr>
        <p:spPr>
          <a:xfrm>
            <a:off x="95375" y="3628150"/>
            <a:ext cx="8936100" cy="11691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As the music was played they were commanded to fall down and worship the image that Nebuchadnezzar had set up. (For the power and influence of music see the Bible Study ‘Who’s Behind the Music’ </a:t>
            </a:r>
            <a:r>
              <a:rPr lang="en" sz="900" b="1"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www.swordofthespiritmind.com</a:t>
            </a:r>
            <a:r>
              <a:rPr lang="en" sz="900" b="1">
                <a:latin typeface="Georgia"/>
                <a:ea typeface="Georgia"/>
                <a:cs typeface="Georgia"/>
                <a:sym typeface="Georgia"/>
              </a:rPr>
              <a:t>).  The Man of Sin will also require worship for the same spirit of lawlessness that is behind the King of Babylon is the same spirit that shall be behind the Antichrist, the Man of Sin, and The Son of Perdition.   </a:t>
            </a:r>
            <a:endParaRPr sz="900" b="1">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7"/>
          <p:cNvSpPr txBox="1"/>
          <p:nvPr/>
        </p:nvSpPr>
        <p:spPr>
          <a:xfrm>
            <a:off x="43275" y="103925"/>
            <a:ext cx="2545800" cy="582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The Types of Antichrist</a:t>
            </a:r>
            <a:endParaRPr sz="1000" b="1">
              <a:latin typeface="Georgia"/>
              <a:ea typeface="Georgia"/>
              <a:cs typeface="Georgia"/>
              <a:sym typeface="Georgia"/>
            </a:endParaRPr>
          </a:p>
        </p:txBody>
      </p:sp>
      <p:sp>
        <p:nvSpPr>
          <p:cNvPr id="483" name="Google Shape;483;p77"/>
          <p:cNvSpPr txBox="1"/>
          <p:nvPr/>
        </p:nvSpPr>
        <p:spPr>
          <a:xfrm>
            <a:off x="103950" y="779325"/>
            <a:ext cx="8936100" cy="42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sz="1000" b="1">
                <a:latin typeface="Georgia"/>
                <a:ea typeface="Georgia"/>
                <a:cs typeface="Georgia"/>
                <a:sym typeface="Georgia"/>
              </a:rPr>
              <a:t>Revelation 13:2  </a:t>
            </a:r>
            <a:r>
              <a:rPr lang="en" sz="1000">
                <a:latin typeface="Georgia"/>
                <a:ea typeface="Georgia"/>
                <a:cs typeface="Georgia"/>
                <a:sym typeface="Georgia"/>
              </a:rPr>
              <a:t>And the beast which I saw was like unto a leopard, and his feet were as </a:t>
            </a:r>
            <a:r>
              <a:rPr lang="en" sz="1000" i="1">
                <a:solidFill>
                  <a:srgbClr val="545454"/>
                </a:solidFill>
                <a:latin typeface="Georgia"/>
                <a:ea typeface="Georgia"/>
                <a:cs typeface="Georgia"/>
                <a:sym typeface="Georgia"/>
              </a:rPr>
              <a:t>the feet</a:t>
            </a:r>
            <a:r>
              <a:rPr lang="en" sz="1000">
                <a:latin typeface="Georgia"/>
                <a:ea typeface="Georgia"/>
                <a:cs typeface="Georgia"/>
                <a:sym typeface="Georgia"/>
              </a:rPr>
              <a:t> of a bear, and his mouth as the mouth of a lion: and the dragon gave him his power, and his seat, and great authority.</a:t>
            </a: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Revelation 13:4  </a:t>
            </a:r>
            <a:r>
              <a:rPr lang="en" sz="1000">
                <a:latin typeface="Georgia"/>
                <a:ea typeface="Georgia"/>
                <a:cs typeface="Georgia"/>
                <a:sym typeface="Georgia"/>
              </a:rPr>
              <a:t>And they worshipped the dragon which gave power unto the beast: and they worshipped the beast, saying, Who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like unto the beast? who is able to make war with him?</a:t>
            </a: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Revelation 13:12  </a:t>
            </a:r>
            <a:r>
              <a:rPr lang="en" sz="1000">
                <a:latin typeface="Georgia"/>
                <a:ea typeface="Georgia"/>
                <a:cs typeface="Georgia"/>
                <a:sym typeface="Georgia"/>
              </a:rPr>
              <a:t>And he exerciseth all the power of the first beast before him, and causeth the earth and them which dwell therein to worship the first beast, whose deadly wound was healed.</a:t>
            </a: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Revelation 13:14-15  14 </a:t>
            </a:r>
            <a:r>
              <a:rPr lang="en" sz="1000">
                <a:latin typeface="Georgia"/>
                <a:ea typeface="Georgia"/>
                <a:cs typeface="Georgia"/>
                <a:sym typeface="Georgia"/>
              </a:rPr>
              <a:t>And deceiveth them that dwell on the earth by </a:t>
            </a:r>
            <a:r>
              <a:rPr lang="en" sz="1000" i="1">
                <a:solidFill>
                  <a:srgbClr val="545454"/>
                </a:solidFill>
                <a:latin typeface="Georgia"/>
                <a:ea typeface="Georgia"/>
                <a:cs typeface="Georgia"/>
                <a:sym typeface="Georgia"/>
              </a:rPr>
              <a:t>the means of</a:t>
            </a:r>
            <a:r>
              <a:rPr lang="en" sz="1000">
                <a:latin typeface="Georgia"/>
                <a:ea typeface="Georgia"/>
                <a:cs typeface="Georgia"/>
                <a:sym typeface="Georgia"/>
              </a:rPr>
              <a:t> those miracles which he had power to do in the sight of the beast; saying to them that dwell on the earth, that they should make an image to the beast, which had the wound by a sword, and did live.15 And he had power to give life unto the image of the beast, that the image of the beast should both speak, and cause that as many as would not worship the image of the beast should be killed.</a:t>
            </a:r>
            <a:endParaRPr sz="1000">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484" name="Google Shape;484;p77"/>
          <p:cNvSpPr/>
          <p:nvPr/>
        </p:nvSpPr>
        <p:spPr>
          <a:xfrm>
            <a:off x="95250" y="891875"/>
            <a:ext cx="8936100" cy="831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You cannot worship the beast (Antichrist) without worshipping Lucifer (Satan, the dragon) for it is the Luciferian and Satanic power that gives the Man of Sin his authority. To refuse to worship the coming image of the Man of Sin is a sentence of death, just like the refusal to worship Nebuchadnezzar’s image was; there is no new thing under the sun.</a:t>
            </a:r>
            <a:endParaRPr sz="900" b="1">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8"/>
          <p:cNvSpPr txBox="1"/>
          <p:nvPr/>
        </p:nvSpPr>
        <p:spPr>
          <a:xfrm>
            <a:off x="69275" y="129900"/>
            <a:ext cx="2000100" cy="582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The Types of Antichrist</a:t>
            </a:r>
            <a:endParaRPr>
              <a:latin typeface="Lato"/>
              <a:ea typeface="Lato"/>
              <a:cs typeface="Lato"/>
              <a:sym typeface="Lato"/>
            </a:endParaRPr>
          </a:p>
        </p:txBody>
      </p:sp>
      <p:sp>
        <p:nvSpPr>
          <p:cNvPr id="490" name="Google Shape;490;p78"/>
          <p:cNvSpPr txBox="1"/>
          <p:nvPr/>
        </p:nvSpPr>
        <p:spPr>
          <a:xfrm>
            <a:off x="132000" y="623450"/>
            <a:ext cx="8880000" cy="42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Revelation 14:9  </a:t>
            </a:r>
            <a:r>
              <a:rPr lang="en" sz="1000">
                <a:latin typeface="Georgia"/>
                <a:ea typeface="Georgia"/>
                <a:cs typeface="Georgia"/>
                <a:sym typeface="Georgia"/>
              </a:rPr>
              <a:t>And the third angel followed them, saying with a loud voice, If any man worship the beast and his image, and receive </a:t>
            </a:r>
            <a:r>
              <a:rPr lang="en" sz="1000" i="1">
                <a:solidFill>
                  <a:srgbClr val="545454"/>
                </a:solidFill>
                <a:latin typeface="Georgia"/>
                <a:ea typeface="Georgia"/>
                <a:cs typeface="Georgia"/>
                <a:sym typeface="Georgia"/>
              </a:rPr>
              <a:t>his</a:t>
            </a:r>
            <a:r>
              <a:rPr lang="en" sz="1000">
                <a:latin typeface="Georgia"/>
                <a:ea typeface="Georgia"/>
                <a:cs typeface="Georgia"/>
                <a:sym typeface="Georgia"/>
              </a:rPr>
              <a:t> mark in his forehead, or in his hand,10 The same shall drink of the wine of the wrath of God, which is poured out without mixture into the cup of his indignation; and he shall be tormented with fire and brimstone in the presence of the holy angels, and in the presence of the Lamb:11 And the smoke of their torment ascendeth up for ever and ever: and they have no rest day nor night, who worship the beast and his image, and whosoever receiveth the mark of his name.</a:t>
            </a:r>
            <a:endParaRPr sz="1000">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491" name="Google Shape;491;p78"/>
          <p:cNvSpPr/>
          <p:nvPr/>
        </p:nvSpPr>
        <p:spPr>
          <a:xfrm>
            <a:off x="132000" y="1655750"/>
            <a:ext cx="8789100" cy="831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It is interesting to note that those who refuse to worship the golden image made by </a:t>
            </a:r>
            <a:r>
              <a:rPr lang="en" sz="1000" b="1">
                <a:latin typeface="Georgia"/>
                <a:ea typeface="Georgia"/>
                <a:cs typeface="Georgia"/>
                <a:sym typeface="Georgia"/>
              </a:rPr>
              <a:t>Nebuchadnezzar</a:t>
            </a:r>
            <a:r>
              <a:rPr lang="en" sz="900" b="1">
                <a:latin typeface="Georgia"/>
                <a:ea typeface="Georgia"/>
                <a:cs typeface="Georgia"/>
                <a:sym typeface="Georgia"/>
              </a:rPr>
              <a:t> are thrown into the fiery furnace; while in the last days tribulation it is those that worship the beast and receive his mark that are tormented with fire and brimstone.</a:t>
            </a:r>
            <a:endParaRPr sz="900" b="1">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9"/>
          <p:cNvSpPr txBox="1"/>
          <p:nvPr/>
        </p:nvSpPr>
        <p:spPr>
          <a:xfrm>
            <a:off x="95250" y="41375"/>
            <a:ext cx="2554500" cy="582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The Types of Antichrist</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497" name="Google Shape;497;p79"/>
          <p:cNvSpPr txBox="1"/>
          <p:nvPr/>
        </p:nvSpPr>
        <p:spPr>
          <a:xfrm>
            <a:off x="155850" y="509450"/>
            <a:ext cx="8832300" cy="45591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solidFill>
                  <a:srgbClr val="990000"/>
                </a:solidFill>
                <a:latin typeface="Georgia"/>
                <a:ea typeface="Georgia"/>
                <a:cs typeface="Georgia"/>
                <a:sym typeface="Georgia"/>
              </a:rPr>
              <a:t>Antiochus Epiphanes</a:t>
            </a:r>
            <a:endParaRPr sz="1000" b="1">
              <a:solidFill>
                <a:srgbClr val="99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Daniel 9:26  </a:t>
            </a:r>
            <a:r>
              <a:rPr lang="en" sz="1000">
                <a:latin typeface="Georgia"/>
                <a:ea typeface="Georgia"/>
                <a:cs typeface="Georgia"/>
                <a:sym typeface="Georgia"/>
              </a:rPr>
              <a:t>And after threescore and two weeks shall Messiah be cut off, but not for himself: and the people of the prince that shall come shall destroy the city and the sanctuary; and the end thereof </a:t>
            </a:r>
            <a:r>
              <a:rPr lang="en" sz="1000" i="1">
                <a:solidFill>
                  <a:srgbClr val="545454"/>
                </a:solidFill>
                <a:latin typeface="Georgia"/>
                <a:ea typeface="Georgia"/>
                <a:cs typeface="Georgia"/>
                <a:sym typeface="Georgia"/>
              </a:rPr>
              <a:t>shall be</a:t>
            </a:r>
            <a:r>
              <a:rPr lang="en" sz="1000">
                <a:latin typeface="Georgia"/>
                <a:ea typeface="Georgia"/>
                <a:cs typeface="Georgia"/>
                <a:sym typeface="Georgia"/>
              </a:rPr>
              <a:t> with a flood, and unto the end of the war desolations are determined.</a:t>
            </a:r>
            <a:endParaRPr sz="1000">
              <a:latin typeface="Georgia"/>
              <a:ea typeface="Georgia"/>
              <a:cs typeface="Georgia"/>
              <a:sym typeface="Georgia"/>
            </a:endParaRPr>
          </a:p>
          <a:p>
            <a:pPr marL="0" lvl="0" indent="0" algn="l" rtl="0">
              <a:lnSpc>
                <a:spcPct val="109090"/>
              </a:lnSpc>
              <a:spcBef>
                <a:spcPts val="120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498" name="Google Shape;498;p79"/>
          <p:cNvSpPr/>
          <p:nvPr/>
        </p:nvSpPr>
        <p:spPr>
          <a:xfrm>
            <a:off x="155850" y="1508775"/>
            <a:ext cx="8540100" cy="1636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r>
              <a:rPr lang="en" sz="900" b="1">
                <a:latin typeface="Georgia"/>
                <a:ea typeface="Georgia"/>
                <a:cs typeface="Georgia"/>
                <a:sym typeface="Georgia"/>
              </a:rPr>
              <a:t>[History shows this type of Antichrist to be Antiochus Epiphanes. Indeed as history is a witness in 70 AD the temple Jerusalem was profaned and destroyed. Antiochus made a decree outlawing Jewish rites and worship, ordering the Jews to worship Zeus rather than Yahweh. Antiochus raided the temple in Jerusalem, stealing its treasures, setting up an altar to Zeus, and sacrificing swine on the altar. When the Jews expressed their outrage over the profaning of the temple, Antiochus responded by slaughtering a great number of the Jews and selling others into slavery. He issued even more draconian decrees: performing the rite of circumcision was punishable by death, and Jews everywhere were ordered to sacrifice to pagan gods and eat pig flesh. </a:t>
            </a:r>
            <a:r>
              <a:rPr lang="en" sz="900" b="1"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https://www.gotquestions.org/Antiochus-Epiphanes.html</a:t>
            </a:r>
            <a:r>
              <a:rPr lang="en" sz="900" b="1">
                <a:latin typeface="Georgia"/>
                <a:ea typeface="Georgia"/>
                <a:cs typeface="Georgia"/>
                <a:sym typeface="Georgia"/>
              </a:rPr>
              <a:t> ]</a:t>
            </a:r>
            <a:endParaRPr sz="900" b="1">
              <a:latin typeface="Georgia"/>
              <a:ea typeface="Georgia"/>
              <a:cs typeface="Georgia"/>
              <a:sym typeface="Georgia"/>
            </a:endParaRPr>
          </a:p>
          <a:p>
            <a:pPr marL="0" lvl="0" indent="0" algn="l" rtl="0">
              <a:spcBef>
                <a:spcPts val="0"/>
              </a:spcBef>
              <a:spcAft>
                <a:spcPts val="0"/>
              </a:spcAft>
              <a:buNone/>
            </a:pPr>
            <a:endParaRPr b="1"/>
          </a:p>
        </p:txBody>
      </p:sp>
      <p:sp>
        <p:nvSpPr>
          <p:cNvPr id="499" name="Google Shape;499;p79"/>
          <p:cNvSpPr txBox="1"/>
          <p:nvPr/>
        </p:nvSpPr>
        <p:spPr>
          <a:xfrm>
            <a:off x="190200" y="3145575"/>
            <a:ext cx="8471400" cy="18333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Daniel 9:27  </a:t>
            </a:r>
            <a:r>
              <a:rPr lang="en" sz="1000">
                <a:latin typeface="Georgia"/>
                <a:ea typeface="Georgia"/>
                <a:cs typeface="Georgia"/>
                <a:sym typeface="Georgia"/>
              </a:rPr>
              <a:t>And he shall confirm the covenant with many for one week: and in the midst of the week he shall cause the sacrifice and the oblation to cease, and for the overspreading of abominations he shall make </a:t>
            </a:r>
            <a:r>
              <a:rPr lang="en" sz="1000" i="1">
                <a:solidFill>
                  <a:srgbClr val="545454"/>
                </a:solidFill>
                <a:latin typeface="Georgia"/>
                <a:ea typeface="Georgia"/>
                <a:cs typeface="Georgia"/>
                <a:sym typeface="Georgia"/>
              </a:rPr>
              <a:t>it</a:t>
            </a:r>
            <a:r>
              <a:rPr lang="en" sz="1000">
                <a:latin typeface="Georgia"/>
                <a:ea typeface="Georgia"/>
                <a:cs typeface="Georgia"/>
                <a:sym typeface="Georgia"/>
              </a:rPr>
              <a:t> desolate, even until the consummation, and that determined shall be poured upon the desolate. </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Daniel 11:36  </a:t>
            </a:r>
            <a:r>
              <a:rPr lang="en" sz="1000">
                <a:latin typeface="Georgia"/>
                <a:ea typeface="Georgia"/>
                <a:cs typeface="Georgia"/>
                <a:sym typeface="Georgia"/>
              </a:rPr>
              <a:t>And the king shall do according to his will; and he shall exalt himself, and magnify himself above every god, and shall speak marvellous things against the God of gods, and shall prosper till the indignation be accomplished: for that that is determined shall be done.</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Matthew 24:15  </a:t>
            </a:r>
            <a:r>
              <a:rPr lang="en" sz="1000">
                <a:solidFill>
                  <a:srgbClr val="BF3030"/>
                </a:solidFill>
                <a:latin typeface="Georgia"/>
                <a:ea typeface="Georgia"/>
                <a:cs typeface="Georgia"/>
                <a:sym typeface="Georgia"/>
              </a:rPr>
              <a:t>When ye therefore shall see the abomination of desolation, spoken of by Daniel the prophet, stand in the holy place, (whoso readeth, let him understand:)</a:t>
            </a:r>
            <a:endParaRPr sz="1000">
              <a:solidFill>
                <a:srgbClr val="BF3030"/>
              </a:solidFill>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0"/>
          <p:cNvSpPr txBox="1"/>
          <p:nvPr/>
        </p:nvSpPr>
        <p:spPr>
          <a:xfrm>
            <a:off x="100900" y="117575"/>
            <a:ext cx="3435600" cy="4965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The Types of Antichrist</a:t>
            </a:r>
            <a:endParaRPr>
              <a:latin typeface="Lato"/>
              <a:ea typeface="Lato"/>
              <a:cs typeface="Lato"/>
              <a:sym typeface="Lato"/>
            </a:endParaRPr>
          </a:p>
        </p:txBody>
      </p:sp>
      <p:sp>
        <p:nvSpPr>
          <p:cNvPr id="505" name="Google Shape;505;p80"/>
          <p:cNvSpPr txBox="1"/>
          <p:nvPr/>
        </p:nvSpPr>
        <p:spPr>
          <a:xfrm>
            <a:off x="166075" y="614075"/>
            <a:ext cx="8700000" cy="43107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Mark 13:14  </a:t>
            </a:r>
            <a:r>
              <a:rPr lang="en" sz="1000">
                <a:solidFill>
                  <a:srgbClr val="BF3030"/>
                </a:solidFill>
                <a:latin typeface="Georgia"/>
                <a:ea typeface="Georgia"/>
                <a:cs typeface="Georgia"/>
                <a:sym typeface="Georgia"/>
              </a:rPr>
              <a:t>But when ye shall see the abomination of desolation, spoken of by Daniel the prophet, standing where it ought not, (let him that readeth understand,) then let them that be in Judaea flee to the mountains:</a:t>
            </a:r>
            <a:endParaRPr sz="1000">
              <a:solidFill>
                <a:srgbClr val="BF303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Luke 21:20  </a:t>
            </a:r>
            <a:r>
              <a:rPr lang="en" sz="1000">
                <a:solidFill>
                  <a:srgbClr val="BF3030"/>
                </a:solidFill>
                <a:latin typeface="Georgia"/>
                <a:ea typeface="Georgia"/>
                <a:cs typeface="Georgia"/>
                <a:sym typeface="Georgia"/>
              </a:rPr>
              <a:t>And when ye shall see Jerusalem compassed with armies, then know that the desolation thereof is nigh.</a:t>
            </a:r>
            <a:endParaRPr sz="1000">
              <a:solidFill>
                <a:srgbClr val="BF3030"/>
              </a:solidFill>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lnSpc>
                <a:spcPct val="109090"/>
              </a:lnSpc>
              <a:spcBef>
                <a:spcPts val="1200"/>
              </a:spcBef>
              <a:spcAft>
                <a:spcPts val="0"/>
              </a:spcAft>
              <a:buNone/>
            </a:pPr>
            <a:r>
              <a:rPr lang="en" sz="1000" b="1">
                <a:latin typeface="Georgia"/>
                <a:ea typeface="Georgia"/>
                <a:cs typeface="Georgia"/>
                <a:sym typeface="Georgia"/>
              </a:rPr>
              <a:t>Isaiah 14:12  </a:t>
            </a:r>
            <a:r>
              <a:rPr lang="en" sz="1000">
                <a:latin typeface="Georgia"/>
                <a:ea typeface="Georgia"/>
                <a:cs typeface="Georgia"/>
                <a:sym typeface="Georgia"/>
              </a:rPr>
              <a:t>How art thou fallen from heaven, O Lucifer, son of the morning! </a:t>
            </a:r>
            <a:r>
              <a:rPr lang="en" sz="1000" i="1">
                <a:solidFill>
                  <a:srgbClr val="545454"/>
                </a:solidFill>
                <a:latin typeface="Georgia"/>
                <a:ea typeface="Georgia"/>
                <a:cs typeface="Georgia"/>
                <a:sym typeface="Georgia"/>
              </a:rPr>
              <a:t>how</a:t>
            </a:r>
            <a:r>
              <a:rPr lang="en" sz="1000">
                <a:latin typeface="Georgia"/>
                <a:ea typeface="Georgia"/>
                <a:cs typeface="Georgia"/>
                <a:sym typeface="Georgia"/>
              </a:rPr>
              <a:t> art thou cut down to the ground, which didst weaken the nations! 13  For thou hast said in thine heart, I will ascend into heaven, I will exalt my throne above the stars of God: I will sit also upon the mount of the congregation, in the sides of the north: 14 I will ascend above the heights of the clouds; I will be like the most High. </a:t>
            </a:r>
            <a:endParaRPr sz="1000">
              <a:latin typeface="Georgia"/>
              <a:ea typeface="Georgia"/>
              <a:cs typeface="Georgia"/>
              <a:sym typeface="Georgia"/>
            </a:endParaRPr>
          </a:p>
          <a:p>
            <a:pPr marL="0" lvl="0" indent="0" algn="l" rtl="0">
              <a:spcBef>
                <a:spcPts val="300"/>
              </a:spcBef>
              <a:spcAft>
                <a:spcPts val="0"/>
              </a:spcAft>
              <a:buNone/>
            </a:pPr>
            <a:endParaRPr b="1">
              <a:latin typeface="Lato"/>
              <a:ea typeface="Lato"/>
              <a:cs typeface="Lato"/>
              <a:sym typeface="Lato"/>
            </a:endParaRPr>
          </a:p>
        </p:txBody>
      </p:sp>
      <p:sp>
        <p:nvSpPr>
          <p:cNvPr id="506" name="Google Shape;506;p80"/>
          <p:cNvSpPr/>
          <p:nvPr/>
        </p:nvSpPr>
        <p:spPr>
          <a:xfrm>
            <a:off x="248250" y="1624800"/>
            <a:ext cx="8647500" cy="11526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r>
              <a:rPr lang="en" sz="900" b="1">
                <a:latin typeface="Georgia"/>
                <a:ea typeface="Georgia"/>
                <a:cs typeface="Georgia"/>
                <a:sym typeface="Georgia"/>
              </a:rPr>
              <a:t>I</a:t>
            </a:r>
            <a:r>
              <a:rPr lang="en" sz="1000" b="1">
                <a:latin typeface="Georgia"/>
                <a:ea typeface="Georgia"/>
                <a:cs typeface="Georgia"/>
                <a:sym typeface="Georgia"/>
              </a:rPr>
              <a:t>t is this Satanic and Luciferian spirit that will give rise to the Man of Sin, the Son of Perdition. The Antichrist will be the embodiment of the devil and the same spirit that causes him to exalt himself, magnify himself and speaks marvelous things against God is Lucifer himself.</a:t>
            </a:r>
            <a:endParaRPr sz="1000" b="1">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p:txBody>
      </p:sp>
      <p:sp>
        <p:nvSpPr>
          <p:cNvPr id="507" name="Google Shape;507;p80"/>
          <p:cNvSpPr/>
          <p:nvPr/>
        </p:nvSpPr>
        <p:spPr>
          <a:xfrm>
            <a:off x="192325" y="3615175"/>
            <a:ext cx="8647500" cy="13704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r>
              <a:rPr lang="en" sz="900" b="1">
                <a:latin typeface="Georgia"/>
                <a:ea typeface="Georgia"/>
                <a:cs typeface="Georgia"/>
                <a:sym typeface="Georgia"/>
              </a:rPr>
              <a:t>Lucifer will try to accomplish on earth what he could not do in heaven. The millennia of preparation for the culmination of his dark kingdom by his Luciferian servants (the tares, the children of the wicked one Matthew 13:38) his seed of darkness and lawlessness (“thy seed” Genesis 3:15) will culminate in him standing in the Temple claiming to be God; he will finally have his moment. He will finally claim his godhead but it is all an illusion, for death and destruction are the end for Lucifer and his Son of Perdition and many will be destroyed in the wake of his counterfeit kingdom.</a:t>
            </a:r>
            <a:endParaRPr sz="900" b="1">
              <a:latin typeface="Georgia"/>
              <a:ea typeface="Georgia"/>
              <a:cs typeface="Georgia"/>
              <a:sym typeface="Georgia"/>
            </a:endParaRPr>
          </a:p>
          <a:p>
            <a:pPr marL="0" lvl="0" indent="0" algn="l" rtl="0">
              <a:spcBef>
                <a:spcPts val="0"/>
              </a:spcBef>
              <a:spcAft>
                <a:spcPts val="0"/>
              </a:spcAft>
              <a:buNone/>
            </a:pPr>
            <a:endParaRPr b="1"/>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1"/>
          <p:cNvSpPr txBox="1"/>
          <p:nvPr/>
        </p:nvSpPr>
        <p:spPr>
          <a:xfrm>
            <a:off x="1123350" y="126225"/>
            <a:ext cx="6897300" cy="5877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200" b="1">
                <a:latin typeface="Georgia"/>
                <a:ea typeface="Georgia"/>
                <a:cs typeface="Georgia"/>
                <a:sym typeface="Georgia"/>
              </a:rPr>
              <a:t>From Where Will The Antichrist Rise to Power?</a:t>
            </a:r>
            <a:endParaRPr sz="1200" b="1">
              <a:latin typeface="Georgia"/>
              <a:ea typeface="Georgia"/>
              <a:cs typeface="Georgia"/>
              <a:sym typeface="Georgia"/>
            </a:endParaRPr>
          </a:p>
        </p:txBody>
      </p:sp>
      <p:sp>
        <p:nvSpPr>
          <p:cNvPr id="513" name="Google Shape;513;p81"/>
          <p:cNvSpPr txBox="1"/>
          <p:nvPr/>
        </p:nvSpPr>
        <p:spPr>
          <a:xfrm>
            <a:off x="519300" y="2020350"/>
            <a:ext cx="8105400" cy="28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514" name="Google Shape;514;p81"/>
          <p:cNvSpPr/>
          <p:nvPr/>
        </p:nvSpPr>
        <p:spPr>
          <a:xfrm>
            <a:off x="2501550" y="713925"/>
            <a:ext cx="4140900" cy="1254000"/>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9090"/>
              </a:lnSpc>
              <a:spcBef>
                <a:spcPts val="1200"/>
              </a:spcBef>
              <a:spcAft>
                <a:spcPts val="0"/>
              </a:spcAft>
              <a:buNone/>
            </a:pPr>
            <a:r>
              <a:rPr lang="en" sz="1000" b="1"/>
              <a:t>“</a:t>
            </a:r>
            <a:r>
              <a:rPr lang="en" sz="1000" b="1" i="1">
                <a:latin typeface="Georgia"/>
                <a:ea typeface="Georgia"/>
                <a:cs typeface="Georgia"/>
                <a:sym typeface="Georgia"/>
              </a:rPr>
              <a:t>The return of an ancient god is the expectation that remains at the heart of nearly every pagan culture.”</a:t>
            </a:r>
            <a:endParaRPr sz="1000" b="1" i="1">
              <a:latin typeface="Georgia"/>
              <a:ea typeface="Georgia"/>
              <a:cs typeface="Georgia"/>
              <a:sym typeface="Georgia"/>
            </a:endParaRPr>
          </a:p>
          <a:p>
            <a:pPr marL="0" lvl="0" indent="0" algn="ctr" rtl="0">
              <a:lnSpc>
                <a:spcPct val="109090"/>
              </a:lnSpc>
              <a:spcBef>
                <a:spcPts val="1200"/>
              </a:spcBef>
              <a:spcAft>
                <a:spcPts val="0"/>
              </a:spcAft>
              <a:buNone/>
            </a:pPr>
            <a:r>
              <a:rPr lang="en" sz="1000" b="1" i="1">
                <a:latin typeface="Georgia"/>
                <a:ea typeface="Georgia"/>
                <a:cs typeface="Georgia"/>
                <a:sym typeface="Georgia"/>
              </a:rPr>
              <a:t>-Peter D. Goodgame; The Second Coming of the Antichrist.</a:t>
            </a:r>
            <a:endParaRPr sz="1000" b="1" i="1">
              <a:latin typeface="Georgia"/>
              <a:ea typeface="Georgia"/>
              <a:cs typeface="Georgia"/>
              <a:sym typeface="Georgia"/>
            </a:endParaRPr>
          </a:p>
          <a:p>
            <a:pPr marL="0" lvl="0" indent="0" algn="l" rtl="0">
              <a:spcBef>
                <a:spcPts val="0"/>
              </a:spcBef>
              <a:spcAft>
                <a:spcPts val="0"/>
              </a:spcAft>
              <a:buNone/>
            </a:pPr>
            <a:endParaRPr/>
          </a:p>
        </p:txBody>
      </p:sp>
      <p:sp>
        <p:nvSpPr>
          <p:cNvPr id="515" name="Google Shape;515;p81"/>
          <p:cNvSpPr/>
          <p:nvPr/>
        </p:nvSpPr>
        <p:spPr>
          <a:xfrm>
            <a:off x="519300" y="2477550"/>
            <a:ext cx="8105400" cy="20640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endParaRPr sz="9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Indeed it is an interesting question from where this Man of Sin arises. In order to answer this question I think we must consider the duality of Babylon in both its religious and political manifestations. If we look at chapters 13 and 17 of the Book of Revelation we have a description of the rise of the final world satanic kingdom in both its religious and political form. They are united under the Luciferian world system. Let us try to rightly divide the Word of God as it speaks of Mystery Babylon and the Antichrist Political System. If we can correctly parse out the Word of God we should see that the religious and political will fit rightly together in the most unholy alliance of death and destruction the world has ever seen.</a:t>
            </a: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100" b="1"/>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p:nvPr/>
        </p:nvSpPr>
        <p:spPr>
          <a:xfrm>
            <a:off x="612650" y="283475"/>
            <a:ext cx="8257200" cy="4581000"/>
          </a:xfrm>
          <a:prstGeom prst="rect">
            <a:avLst/>
          </a:prstGeom>
          <a:noFill/>
          <a:ln>
            <a:noFill/>
          </a:ln>
        </p:spPr>
        <p:txBody>
          <a:bodyPr spcFirstLastPara="1" wrap="square" lIns="91425" tIns="91425" rIns="91425" bIns="91425" anchor="t" anchorCtr="0">
            <a:noAutofit/>
          </a:bodyPr>
          <a:lstStyle/>
          <a:p>
            <a:pPr marL="457200" lvl="0" indent="-292100" algn="l" rtl="0">
              <a:lnSpc>
                <a:spcPct val="109090"/>
              </a:lnSpc>
              <a:spcBef>
                <a:spcPts val="1200"/>
              </a:spcBef>
              <a:spcAft>
                <a:spcPts val="0"/>
              </a:spcAft>
              <a:buSzPts val="1000"/>
              <a:buFont typeface="Georgia"/>
              <a:buChar char="●"/>
            </a:pPr>
            <a:r>
              <a:rPr lang="en" sz="1000" b="1">
                <a:latin typeface="Georgia"/>
                <a:ea typeface="Georgia"/>
                <a:cs typeface="Georgia"/>
                <a:sym typeface="Georgia"/>
              </a:rPr>
              <a:t>This generation that is manifesting as I write these words are like a vector that carries a virus infecting the world. They are unruly and disrespectful of parents and honor them not; they are prideful and self-centered, immoral and filthy in language and deeds; their words breed hate, immorality, discontent, blasphemy. Like a virus needs a host this generation has made themselves fit hosts to receive the Man of Sin and Lucifer himself.</a:t>
            </a: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457200" lvl="0" indent="-292100" algn="l" rtl="0">
              <a:lnSpc>
                <a:spcPct val="109090"/>
              </a:lnSpc>
              <a:spcBef>
                <a:spcPts val="1200"/>
              </a:spcBef>
              <a:spcAft>
                <a:spcPts val="0"/>
              </a:spcAft>
              <a:buSzPts val="1000"/>
              <a:buFont typeface="Georgia"/>
              <a:buChar char="●"/>
            </a:pPr>
            <a:r>
              <a:rPr lang="en" sz="1000" b="1">
                <a:latin typeface="Georgia"/>
                <a:ea typeface="Georgia"/>
                <a:cs typeface="Georgia"/>
                <a:sym typeface="Georgia"/>
              </a:rPr>
              <a:t>Our churches have abdicated their responsibility to shepherd the flock, win souls and preach the truth of the gospel; it has allowed the Luciferian virus to grow. Christians if we do not stand upon the Word of God and share the truth of the gospel and commit ourselves to the spiritual warfare before us we shall not be held blameless.</a:t>
            </a: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b="1">
                <a:latin typeface="Georgia"/>
                <a:ea typeface="Georgia"/>
                <a:cs typeface="Georgia"/>
                <a:sym typeface="Georgia"/>
              </a:rPr>
              <a:t>1Peter 4:17  </a:t>
            </a:r>
            <a:r>
              <a:rPr lang="en">
                <a:latin typeface="Georgia"/>
                <a:ea typeface="Georgia"/>
                <a:cs typeface="Georgia"/>
                <a:sym typeface="Georgia"/>
              </a:rPr>
              <a:t>For the time is come that judgment must begin at the house of God: and if it first begin at us, what shall the end be of them that obey not the gospel of God?</a:t>
            </a:r>
            <a:r>
              <a:rPr lang="en" b="1">
                <a:latin typeface="Georgia"/>
                <a:ea typeface="Georgia"/>
                <a:cs typeface="Georgia"/>
                <a:sym typeface="Georgia"/>
              </a:rPr>
              <a:t> </a:t>
            </a:r>
            <a:endParaRPr b="1">
              <a:latin typeface="Georgia"/>
              <a:ea typeface="Georgia"/>
              <a:cs typeface="Georgia"/>
              <a:sym typeface="Georgia"/>
            </a:endParaRPr>
          </a:p>
          <a:p>
            <a:pPr marL="457200" lvl="0" indent="-292100" algn="just" rtl="0">
              <a:lnSpc>
                <a:spcPct val="109090"/>
              </a:lnSpc>
              <a:spcBef>
                <a:spcPts val="1200"/>
              </a:spcBef>
              <a:spcAft>
                <a:spcPts val="0"/>
              </a:spcAft>
              <a:buSzPts val="1000"/>
              <a:buFont typeface="Georgia"/>
              <a:buChar char="●"/>
            </a:pPr>
            <a:r>
              <a:rPr lang="en" sz="1000" b="1">
                <a:latin typeface="Georgia"/>
                <a:ea typeface="Georgia"/>
                <a:cs typeface="Georgia"/>
                <a:sym typeface="Georgia"/>
              </a:rPr>
              <a:t>Also the church in its true character and in its apostate character will be the final factors in giving rise to the Man of Sin in this wicked and perverted generation of the Antichrist.</a:t>
            </a:r>
            <a:endParaRPr sz="1000" b="1">
              <a:latin typeface="Georgia"/>
              <a:ea typeface="Georgia"/>
              <a:cs typeface="Georgia"/>
              <a:sym typeface="Georgia"/>
            </a:endParaRPr>
          </a:p>
          <a:p>
            <a:pPr marL="0" lvl="0" indent="0" algn="just" rtl="0">
              <a:lnSpc>
                <a:spcPct val="109090"/>
              </a:lnSpc>
              <a:spcBef>
                <a:spcPts val="1200"/>
              </a:spcBef>
              <a:spcAft>
                <a:spcPts val="0"/>
              </a:spcAft>
              <a:buNone/>
            </a:pPr>
            <a:r>
              <a:rPr lang="en" b="1">
                <a:latin typeface="Georgia"/>
                <a:ea typeface="Georgia"/>
                <a:cs typeface="Georgia"/>
                <a:sym typeface="Georgia"/>
              </a:rPr>
              <a:t>2Thessalonians 2:3  </a:t>
            </a:r>
            <a:r>
              <a:rPr lang="en">
                <a:latin typeface="Georgia"/>
                <a:ea typeface="Georgia"/>
                <a:cs typeface="Georgia"/>
                <a:sym typeface="Georgia"/>
              </a:rPr>
              <a:t>Let no man deceive you by any means: for </a:t>
            </a:r>
            <a:r>
              <a:rPr lang="en" i="1">
                <a:latin typeface="Georgia"/>
                <a:ea typeface="Georgia"/>
                <a:cs typeface="Georgia"/>
                <a:sym typeface="Georgia"/>
              </a:rPr>
              <a:t>that day shall not come,</a:t>
            </a:r>
            <a:r>
              <a:rPr lang="en">
                <a:latin typeface="Georgia"/>
                <a:ea typeface="Georgia"/>
                <a:cs typeface="Georgia"/>
                <a:sym typeface="Georgia"/>
              </a:rPr>
              <a:t> except there come a falling away first, and that man of sin be revealed, the son of perdition; </a:t>
            </a:r>
            <a:endParaRPr>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2"/>
          <p:cNvSpPr txBox="1"/>
          <p:nvPr/>
        </p:nvSpPr>
        <p:spPr>
          <a:xfrm>
            <a:off x="3968375" y="-1045025"/>
            <a:ext cx="73362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521" name="Google Shape;521;p82"/>
          <p:cNvSpPr txBox="1"/>
          <p:nvPr/>
        </p:nvSpPr>
        <p:spPr>
          <a:xfrm>
            <a:off x="219325" y="87050"/>
            <a:ext cx="3973800" cy="4179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200" b="1">
                <a:latin typeface="Georgia"/>
                <a:ea typeface="Georgia"/>
                <a:cs typeface="Georgia"/>
                <a:sym typeface="Georgia"/>
              </a:rPr>
              <a:t>From Where Will The Antichrist Rise to Power?</a:t>
            </a:r>
            <a:endParaRPr sz="1200" b="1">
              <a:latin typeface="Georgia"/>
              <a:ea typeface="Georgia"/>
              <a:cs typeface="Georgia"/>
              <a:sym typeface="Georgia"/>
            </a:endParaRPr>
          </a:p>
        </p:txBody>
      </p:sp>
      <p:sp>
        <p:nvSpPr>
          <p:cNvPr id="522" name="Google Shape;522;p82"/>
          <p:cNvSpPr txBox="1"/>
          <p:nvPr/>
        </p:nvSpPr>
        <p:spPr>
          <a:xfrm>
            <a:off x="214800" y="674375"/>
            <a:ext cx="8632200" cy="40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lnSpc>
                <a:spcPct val="109090"/>
              </a:lnSpc>
              <a:spcBef>
                <a:spcPts val="1200"/>
              </a:spcBef>
              <a:spcAft>
                <a:spcPts val="0"/>
              </a:spcAft>
              <a:buNone/>
            </a:pPr>
            <a:endParaRPr sz="1000" b="1">
              <a:solidFill>
                <a:srgbClr val="99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solidFill>
                  <a:srgbClr val="990000"/>
                </a:solidFill>
                <a:latin typeface="Georgia"/>
                <a:ea typeface="Georgia"/>
                <a:cs typeface="Georgia"/>
                <a:sym typeface="Georgia"/>
              </a:rPr>
              <a:t>MYSTERY BABYLON </a:t>
            </a:r>
            <a:r>
              <a:rPr lang="en" sz="900">
                <a:latin typeface="Georgia"/>
                <a:ea typeface="Georgia"/>
                <a:cs typeface="Georgia"/>
                <a:sym typeface="Georgia"/>
              </a:rPr>
              <a:t>(of its origin and spread)</a:t>
            </a:r>
            <a:endParaRPr sz="900">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523" name="Google Shape;523;p82"/>
          <p:cNvSpPr/>
          <p:nvPr/>
        </p:nvSpPr>
        <p:spPr>
          <a:xfrm>
            <a:off x="457200" y="781125"/>
            <a:ext cx="8147400" cy="12960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endParaRPr sz="9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As we look in Revelation Chapters 13 and 17 we see that indeed they are speaking of the same event and if we believe that Chapter 17 is but a more detailed description of the events of chapter 13 it will begin to shed more light upon the history and rise of the religious and political world system born from fornication with strange gods that are no gods at all but demonic</a:t>
            </a:r>
            <a:r>
              <a:rPr lang="en" sz="1000" b="1" i="1">
                <a:latin typeface="Georgia"/>
                <a:ea typeface="Georgia"/>
                <a:cs typeface="Georgia"/>
                <a:sym typeface="Georgia"/>
              </a:rPr>
              <a:t>; 1 Corinthians 10:20 But </a:t>
            </a:r>
            <a:r>
              <a:rPr lang="en" sz="1000" b="1" i="1">
                <a:solidFill>
                  <a:srgbClr val="545454"/>
                </a:solidFill>
                <a:latin typeface="Georgia"/>
                <a:ea typeface="Georgia"/>
                <a:cs typeface="Georgia"/>
                <a:sym typeface="Georgia"/>
              </a:rPr>
              <a:t>I say,</a:t>
            </a:r>
            <a:r>
              <a:rPr lang="en" sz="1000" b="1" i="1">
                <a:latin typeface="Georgia"/>
                <a:ea typeface="Georgia"/>
                <a:cs typeface="Georgia"/>
                <a:sym typeface="Georgia"/>
              </a:rPr>
              <a:t> that the things which the Gentiles sacrifice, they sacrifice to devils, and not to God: and I would not that ye should have fellowship with devils.</a:t>
            </a:r>
            <a:endParaRPr sz="1000" b="1" i="1">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spcBef>
                <a:spcPts val="0"/>
              </a:spcBef>
              <a:spcAft>
                <a:spcPts val="0"/>
              </a:spcAft>
              <a:buNone/>
            </a:pPr>
            <a:endParaRPr/>
          </a:p>
        </p:txBody>
      </p:sp>
      <p:sp>
        <p:nvSpPr>
          <p:cNvPr id="524" name="Google Shape;524;p82"/>
          <p:cNvSpPr/>
          <p:nvPr/>
        </p:nvSpPr>
        <p:spPr>
          <a:xfrm>
            <a:off x="214800" y="2353300"/>
            <a:ext cx="8572800" cy="25422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Mystery Babylon has contained within it the religious Babylon of which the head is the False Prophet and will be brought about through the various religious mechanisms of the new world order or Luciferian world system. This system is of old and has through the ages like a virus infected and corrupted mankind. The harlot of Revelation Ch. 17 is the whore of this false religion which began in the pagan cultures of Mesopotamia and reaching its height in the land of Shinar at the Tower of Babel. By God’s might it was dispersed and decentralized, but like a cancer it has metastasized in the dark occult societies; and now in the generation of the Antichrist is ready to come forth and give birth to the Kingdom of Darkness; which stands ready to coronate its counterfeit king the Antichrist; in whom Lucifer will incarnate. The woman is the religious system of the end of days.</a:t>
            </a:r>
            <a:endParaRPr sz="1000" b="1">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3"/>
          <p:cNvSpPr txBox="1"/>
          <p:nvPr/>
        </p:nvSpPr>
        <p:spPr>
          <a:xfrm>
            <a:off x="169825" y="104500"/>
            <a:ext cx="4088700" cy="627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From Where Will The Antichrist Rise to Power?</a:t>
            </a:r>
            <a:endParaRPr sz="1000" b="1">
              <a:latin typeface="Georgia"/>
              <a:ea typeface="Georgia"/>
              <a:cs typeface="Georgia"/>
              <a:sym typeface="Georgia"/>
            </a:endParaRPr>
          </a:p>
        </p:txBody>
      </p:sp>
      <p:sp>
        <p:nvSpPr>
          <p:cNvPr id="530" name="Google Shape;530;p83"/>
          <p:cNvSpPr txBox="1"/>
          <p:nvPr/>
        </p:nvSpPr>
        <p:spPr>
          <a:xfrm>
            <a:off x="210300" y="731500"/>
            <a:ext cx="8650200" cy="41787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Revelation 17:3  </a:t>
            </a:r>
            <a:r>
              <a:rPr lang="en" sz="1000">
                <a:latin typeface="Georgia"/>
                <a:ea typeface="Georgia"/>
                <a:cs typeface="Georgia"/>
                <a:sym typeface="Georgia"/>
              </a:rPr>
              <a:t>So he carried me away in the spirit into the wilderness: and I saw a woman sit upon a scarlet coloured beast, full of names of blasphemy, having seven heads and ten horns.</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17:4  </a:t>
            </a:r>
            <a:r>
              <a:rPr lang="en" sz="1000">
                <a:latin typeface="Georgia"/>
                <a:ea typeface="Georgia"/>
                <a:cs typeface="Georgia"/>
                <a:sym typeface="Georgia"/>
              </a:rPr>
              <a:t>And the woman was arrayed in purple and scarlet colour, and decked with gold and precious stones and pearls, having a golden cup in her hand full of abominations and filthiness of her fornication:</a:t>
            </a:r>
            <a:endParaRPr sz="1000">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17:5  </a:t>
            </a:r>
            <a:r>
              <a:rPr lang="en" sz="1000">
                <a:latin typeface="Georgia"/>
                <a:ea typeface="Georgia"/>
                <a:cs typeface="Georgia"/>
                <a:sym typeface="Georgia"/>
              </a:rPr>
              <a:t>And upon her forehead </a:t>
            </a:r>
            <a:r>
              <a:rPr lang="en" sz="1000" i="1">
                <a:solidFill>
                  <a:srgbClr val="545454"/>
                </a:solidFill>
                <a:latin typeface="Georgia"/>
                <a:ea typeface="Georgia"/>
                <a:cs typeface="Georgia"/>
                <a:sym typeface="Georgia"/>
              </a:rPr>
              <a:t>was</a:t>
            </a:r>
            <a:r>
              <a:rPr lang="en" sz="1000">
                <a:latin typeface="Georgia"/>
                <a:ea typeface="Georgia"/>
                <a:cs typeface="Georgia"/>
                <a:sym typeface="Georgia"/>
              </a:rPr>
              <a:t> a name written, MYSTERY, BABYLON THE GREAT, THE MOTHER OF HARLOTS AND ABOMINATIONS OF THE EARTH.</a:t>
            </a:r>
            <a:endParaRPr sz="1000">
              <a:latin typeface="Georgia"/>
              <a:ea typeface="Georgia"/>
              <a:cs typeface="Georgia"/>
              <a:sym typeface="Georgia"/>
            </a:endParaRPr>
          </a:p>
          <a:p>
            <a:pPr marL="0" lvl="0" indent="0" algn="l" rtl="0">
              <a:lnSpc>
                <a:spcPct val="109090"/>
              </a:lnSpc>
              <a:spcBef>
                <a:spcPts val="1200"/>
              </a:spcBef>
              <a:spcAft>
                <a:spcPts val="1000"/>
              </a:spcAft>
              <a:buNone/>
            </a:pPr>
            <a:r>
              <a:rPr lang="en" sz="1000" b="1">
                <a:latin typeface="Georgia"/>
                <a:ea typeface="Georgia"/>
                <a:cs typeface="Georgia"/>
                <a:sym typeface="Georgia"/>
              </a:rPr>
              <a:t>Revelation 17:9  </a:t>
            </a:r>
            <a:r>
              <a:rPr lang="en" sz="1000">
                <a:latin typeface="Georgia"/>
                <a:ea typeface="Georgia"/>
                <a:cs typeface="Georgia"/>
                <a:sym typeface="Georgia"/>
              </a:rPr>
              <a:t>And here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the mind which hath wisdom. The seven heads are seven mountains, on which the woman sitteth.</a:t>
            </a:r>
            <a:endParaRPr sz="1000">
              <a:latin typeface="Georgia"/>
              <a:ea typeface="Georgia"/>
              <a:cs typeface="Georgia"/>
              <a:sym typeface="Georgia"/>
            </a:endParaRPr>
          </a:p>
        </p:txBody>
      </p:sp>
      <p:sp>
        <p:nvSpPr>
          <p:cNvPr id="531" name="Google Shape;531;p83"/>
          <p:cNvSpPr/>
          <p:nvPr/>
        </p:nvSpPr>
        <p:spPr>
          <a:xfrm>
            <a:off x="210300" y="2907800"/>
            <a:ext cx="8650200" cy="17466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Here we have a mystery of the seven heads which we are told are seven mountains. Many theologians and Bible commentators espouse that the seven mountains indicate Rome. It is true that Rome is known as the City on seven Hills; yet this is nowhere stated in the Bible. Also Rome is known as the City on Seven Hills and not the City on seven mountains. God’s word states the seven heads are seven mountains not hills. </a:t>
            </a: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4"/>
          <p:cNvSpPr txBox="1"/>
          <p:nvPr/>
        </p:nvSpPr>
        <p:spPr>
          <a:xfrm>
            <a:off x="82275" y="91450"/>
            <a:ext cx="4151400" cy="6144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From Where Will The Antichrist Rise to Power?</a:t>
            </a:r>
            <a:endParaRPr sz="1000" b="1">
              <a:latin typeface="Georgia"/>
              <a:ea typeface="Georgia"/>
              <a:cs typeface="Georgia"/>
              <a:sym typeface="Georgia"/>
            </a:endParaRPr>
          </a:p>
          <a:p>
            <a:pPr marL="0" lvl="0" indent="0" algn="l" rtl="0">
              <a:spcBef>
                <a:spcPts val="0"/>
              </a:spcBef>
              <a:spcAft>
                <a:spcPts val="0"/>
              </a:spcAft>
              <a:buNone/>
            </a:pPr>
            <a:endParaRPr sz="1000">
              <a:latin typeface="Lato"/>
              <a:ea typeface="Lato"/>
              <a:cs typeface="Lato"/>
              <a:sym typeface="Lato"/>
            </a:endParaRPr>
          </a:p>
        </p:txBody>
      </p:sp>
      <p:sp>
        <p:nvSpPr>
          <p:cNvPr id="537" name="Google Shape;537;p84"/>
          <p:cNvSpPr/>
          <p:nvPr/>
        </p:nvSpPr>
        <p:spPr>
          <a:xfrm>
            <a:off x="137175" y="594350"/>
            <a:ext cx="87873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In Biblical symbology; the word hill or mountain does not always literally indicate a physical hill or mountain. The word can in the case of ‘hill’ mean a lesser government or kingdom while mountain indicates mighty and worldly kingdoms or governments.</a:t>
            </a:r>
            <a:endParaRPr sz="1000" b="1">
              <a:latin typeface="Georgia"/>
              <a:ea typeface="Georgia"/>
              <a:cs typeface="Georgia"/>
              <a:sym typeface="Georgia"/>
            </a:endParaRPr>
          </a:p>
          <a:p>
            <a:pPr marL="0" lvl="0" indent="0" algn="l" rtl="0">
              <a:spcBef>
                <a:spcPts val="0"/>
              </a:spcBef>
              <a:spcAft>
                <a:spcPts val="0"/>
              </a:spcAft>
              <a:buNone/>
            </a:pPr>
            <a:endParaRPr/>
          </a:p>
        </p:txBody>
      </p:sp>
      <p:sp>
        <p:nvSpPr>
          <p:cNvPr id="538" name="Google Shape;538;p84"/>
          <p:cNvSpPr txBox="1"/>
          <p:nvPr/>
        </p:nvSpPr>
        <p:spPr>
          <a:xfrm>
            <a:off x="137175" y="1417300"/>
            <a:ext cx="8787300" cy="29169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Isaiah 2:2  </a:t>
            </a:r>
            <a:r>
              <a:rPr lang="en" sz="1000">
                <a:latin typeface="Georgia"/>
                <a:ea typeface="Georgia"/>
                <a:cs typeface="Georgia"/>
                <a:sym typeface="Georgia"/>
              </a:rPr>
              <a:t>And it shall come to pass in the last days, </a:t>
            </a:r>
            <a:r>
              <a:rPr lang="en" sz="1000" i="1">
                <a:solidFill>
                  <a:srgbClr val="545454"/>
                </a:solidFill>
                <a:latin typeface="Georgia"/>
                <a:ea typeface="Georgia"/>
                <a:cs typeface="Georgia"/>
                <a:sym typeface="Georgia"/>
              </a:rPr>
              <a:t>that</a:t>
            </a:r>
            <a:r>
              <a:rPr lang="en" sz="1000">
                <a:latin typeface="Georgia"/>
                <a:ea typeface="Georgia"/>
                <a:cs typeface="Georgia"/>
                <a:sym typeface="Georgia"/>
              </a:rPr>
              <a:t> the mountain of the LORD'S house shall be established in the top of the mountains, and shall be exalted above the hills; and all nations shall flow unto it.</a:t>
            </a:r>
            <a:endParaRPr sz="1000">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lnSpc>
                <a:spcPct val="109090"/>
              </a:lnSpc>
              <a:spcBef>
                <a:spcPts val="1200"/>
              </a:spcBef>
              <a:spcAft>
                <a:spcPts val="0"/>
              </a:spcAft>
              <a:buNone/>
            </a:pPr>
            <a:r>
              <a:rPr lang="en" sz="1000" b="1">
                <a:latin typeface="Georgia"/>
                <a:ea typeface="Georgia"/>
                <a:cs typeface="Georgia"/>
                <a:sym typeface="Georgia"/>
              </a:rPr>
              <a:t>Revelation 17:9  </a:t>
            </a:r>
            <a:r>
              <a:rPr lang="en" sz="1000">
                <a:latin typeface="Georgia"/>
                <a:ea typeface="Georgia"/>
                <a:cs typeface="Georgia"/>
                <a:sym typeface="Georgia"/>
              </a:rPr>
              <a:t>And here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the mind which hath wisdom. The seven heads are seven mountains, on which the woman sitteth.</a:t>
            </a:r>
            <a:endParaRPr sz="1000">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539" name="Google Shape;539;p84"/>
          <p:cNvSpPr/>
          <p:nvPr/>
        </p:nvSpPr>
        <p:spPr>
          <a:xfrm>
            <a:off x="164625" y="2103100"/>
            <a:ext cx="8732400" cy="11064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Mountain can also indicate difficult problems or obstacles as in </a:t>
            </a:r>
            <a:r>
              <a:rPr lang="en" sz="1000" b="1" i="1">
                <a:latin typeface="Georgia"/>
                <a:ea typeface="Georgia"/>
                <a:cs typeface="Georgia"/>
                <a:sym typeface="Georgia"/>
              </a:rPr>
              <a:t>Matthew 17:20.  </a:t>
            </a:r>
            <a:r>
              <a:rPr lang="en" sz="1000" b="1">
                <a:latin typeface="Georgia"/>
                <a:ea typeface="Georgia"/>
                <a:cs typeface="Georgia"/>
                <a:sym typeface="Georgia"/>
              </a:rPr>
              <a:t>However in the above context of Revelation 17:9 I believe mountains is indicative of 7 kingdoms on which the whore of Babylon has corrupted with the false religions throughout the ages. I also believe that these 7 mountains may indicate the 7 continents of the world; confirming that the Babylonian system is world-wide.</a:t>
            </a:r>
            <a:endParaRPr sz="1000" b="1">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85"/>
          <p:cNvSpPr txBox="1"/>
          <p:nvPr/>
        </p:nvSpPr>
        <p:spPr>
          <a:xfrm flipH="1">
            <a:off x="117575" y="0"/>
            <a:ext cx="3487800" cy="6924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From Where Will The Antichrist Rise to Power?</a:t>
            </a:r>
            <a:endParaRPr sz="1000" b="1">
              <a:latin typeface="Georgia"/>
              <a:ea typeface="Georgia"/>
              <a:cs typeface="Georgia"/>
              <a:sym typeface="Georgia"/>
            </a:endParaRPr>
          </a:p>
        </p:txBody>
      </p:sp>
      <p:sp>
        <p:nvSpPr>
          <p:cNvPr id="545" name="Google Shape;545;p85"/>
          <p:cNvSpPr/>
          <p:nvPr/>
        </p:nvSpPr>
        <p:spPr>
          <a:xfrm>
            <a:off x="418050" y="528200"/>
            <a:ext cx="8307900" cy="14895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These seven religious kingdoms on which the harlot sitteth; have come down through the ages spreading their occult teachings and preparing the world to receive the kingdom of darkness under the rule of the Antichrist; and have been in conflict with the one true God Jehovah, the LORD JESUS CHRIST since the fall of Lucifer and most likely before. These mountains\ kingdoms and the harlot that sat upon them I believe are:</a:t>
            </a:r>
            <a:endParaRPr sz="1000" b="1">
              <a:latin typeface="Georgia"/>
              <a:ea typeface="Georgia"/>
              <a:cs typeface="Georgia"/>
              <a:sym typeface="Georgia"/>
            </a:endParaRPr>
          </a:p>
          <a:p>
            <a:pPr marL="0" lvl="0" indent="0" algn="l" rtl="0">
              <a:spcBef>
                <a:spcPts val="1000"/>
              </a:spcBef>
              <a:spcAft>
                <a:spcPts val="0"/>
              </a:spcAft>
              <a:buNone/>
            </a:pPr>
            <a:endParaRPr/>
          </a:p>
        </p:txBody>
      </p:sp>
      <p:sp>
        <p:nvSpPr>
          <p:cNvPr id="546" name="Google Shape;546;p85"/>
          <p:cNvSpPr txBox="1"/>
          <p:nvPr/>
        </p:nvSpPr>
        <p:spPr>
          <a:xfrm>
            <a:off x="117575" y="2156125"/>
            <a:ext cx="8885400" cy="29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I. </a:t>
            </a:r>
            <a:r>
              <a:rPr lang="en" sz="1000" b="1">
                <a:solidFill>
                  <a:srgbClr val="990000"/>
                </a:solidFill>
                <a:latin typeface="Georgia"/>
                <a:ea typeface="Georgia"/>
                <a:cs typeface="Georgia"/>
                <a:sym typeface="Georgia"/>
              </a:rPr>
              <a:t>KINGDOM of SHINAR</a:t>
            </a:r>
            <a:r>
              <a:rPr lang="en" sz="1000" b="1">
                <a:latin typeface="Georgia"/>
                <a:ea typeface="Georgia"/>
                <a:cs typeface="Georgia"/>
                <a:sym typeface="Georgia"/>
              </a:rPr>
              <a:t>: under Nimrod (goddess\harlot – Ishtar\Semiramis: known as the Queen of Heaven) {Jeremiah 7:18, 44:17-19} of which Babel became the chief city.</a:t>
            </a:r>
            <a:endParaRPr sz="1000" b="1">
              <a:latin typeface="Georgia"/>
              <a:ea typeface="Georgia"/>
              <a:cs typeface="Georgia"/>
              <a:sym typeface="Georgia"/>
            </a:endParaRPr>
          </a:p>
          <a:p>
            <a:pPr marL="0" lvl="0" indent="0" algn="l" rtl="0">
              <a:spcBef>
                <a:spcPts val="1000"/>
              </a:spcBef>
              <a:spcAft>
                <a:spcPts val="0"/>
              </a:spcAft>
              <a:buNone/>
            </a:pPr>
            <a:r>
              <a:rPr lang="en" sz="800" b="1">
                <a:latin typeface="Georgia"/>
                <a:ea typeface="Georgia"/>
                <a:cs typeface="Georgia"/>
                <a:sym typeface="Georgia"/>
              </a:rPr>
              <a:t>The name Babylon denotes a spiritual significance in the Akkadian language; it meant ‘gate of the gods’; later after God confounded the languages ( Genesis 11:7) it became known in the Hebrew as ‘babel’ or ‘confusion’. </a:t>
            </a:r>
            <a:endParaRPr sz="800" b="1">
              <a:latin typeface="Georgia"/>
              <a:ea typeface="Georgia"/>
              <a:cs typeface="Georgia"/>
              <a:sym typeface="Georgia"/>
            </a:endParaRPr>
          </a:p>
          <a:p>
            <a:pPr marL="0" lvl="0" indent="0" algn="l" rtl="0">
              <a:spcBef>
                <a:spcPts val="1000"/>
              </a:spcBef>
              <a:spcAft>
                <a:spcPts val="0"/>
              </a:spcAft>
              <a:buNone/>
            </a:pPr>
            <a:r>
              <a:rPr lang="en" sz="800" b="1">
                <a:latin typeface="Georgia"/>
                <a:ea typeface="Georgia"/>
                <a:cs typeface="Georgia"/>
                <a:sym typeface="Georgia"/>
              </a:rPr>
              <a:t>Under Nimrod:  E</a:t>
            </a:r>
            <a:r>
              <a:rPr lang="en" sz="800" b="1" i="1">
                <a:latin typeface="Georgia"/>
                <a:ea typeface="Georgia"/>
                <a:cs typeface="Georgia"/>
                <a:sym typeface="Georgia"/>
              </a:rPr>
              <a:t>.W. Bullinger: </a:t>
            </a:r>
            <a:r>
              <a:rPr lang="en" sz="800" b="1">
                <a:latin typeface="Georgia"/>
                <a:ea typeface="Georgia"/>
                <a:cs typeface="Georgia"/>
                <a:sym typeface="Georgia"/>
              </a:rPr>
              <a:t>Babylon is the fountain head of all idolatry and systems of false worship. This is the ‘mystery of iniquity’ (II Thessalonians 2:7) seen in all the great religions of the world.  All alike substitute another god for the God of the Bible.  A god made either with the hands or imagination.  A religion consisting of human merit or endeavor. The Babylonian religious system was pantheistic (worship of all gods, sun, moon, water etc.)  Semiramis whether a historical figure or a myth was worshipped in Babylon as the ‘queen of heaven’ (Jeremiah 7:18 and Jeremiah 44:17-25) She is credited with founding the Babylonian religious system with many secret rites, promoting consecrated prostitution (harlot religion).  Semiramis would also be worshiped in other cultures as Ishtar, Ashtoreth, Rhea, Diana, Aphroditie, Venus and Isis in Egypt.  The religious system has a priestly class and adherents could obtain initiation into higher orders gaining the highest possible wisdom and illumination.  Enlightenment came directly from Babylonian gods, eventually believers would become gods themselves.</a:t>
            </a:r>
            <a:endParaRPr sz="800" b="1" i="1">
              <a:latin typeface="Georgia"/>
              <a:ea typeface="Georgia"/>
              <a:cs typeface="Georgia"/>
              <a:sym typeface="Georgia"/>
            </a:endParaRPr>
          </a:p>
          <a:p>
            <a:pPr marL="0" lvl="0" indent="0" algn="l" rtl="0">
              <a:spcBef>
                <a:spcPts val="1000"/>
              </a:spcBef>
              <a:spcAft>
                <a:spcPts val="0"/>
              </a:spcAft>
              <a:buNone/>
            </a:pPr>
            <a:r>
              <a:rPr lang="en" sz="800" b="1">
                <a:latin typeface="Georgia"/>
                <a:ea typeface="Georgia"/>
                <a:cs typeface="Georgia"/>
                <a:sym typeface="Georgia"/>
              </a:rPr>
              <a:t>Nimrod after his death was deified as ‘father of the gods’ and later became deified as Marduk, later Marduk became known to the </a:t>
            </a:r>
            <a:r>
              <a:rPr lang="en" sz="800" b="1" i="1">
                <a:latin typeface="Georgia"/>
                <a:ea typeface="Georgia"/>
                <a:cs typeface="Georgia"/>
                <a:sym typeface="Georgia"/>
              </a:rPr>
              <a:t>Greeks</a:t>
            </a:r>
            <a:r>
              <a:rPr lang="en" sz="800" b="1">
                <a:latin typeface="Georgia"/>
                <a:ea typeface="Georgia"/>
                <a:cs typeface="Georgia"/>
                <a:sym typeface="Georgia"/>
              </a:rPr>
              <a:t> as Zeus and to the </a:t>
            </a:r>
            <a:r>
              <a:rPr lang="en" sz="800" b="1" i="1">
                <a:latin typeface="Georgia"/>
                <a:ea typeface="Georgia"/>
                <a:cs typeface="Georgia"/>
                <a:sym typeface="Georgia"/>
              </a:rPr>
              <a:t>Romans</a:t>
            </a:r>
            <a:r>
              <a:rPr lang="en" sz="800" b="1">
                <a:latin typeface="Georgia"/>
                <a:ea typeface="Georgia"/>
                <a:cs typeface="Georgia"/>
                <a:sym typeface="Georgia"/>
              </a:rPr>
              <a:t> as Jupiter.</a:t>
            </a:r>
            <a:endParaRPr sz="800" b="1">
              <a:latin typeface="Georgia"/>
              <a:ea typeface="Georgia"/>
              <a:cs typeface="Georgia"/>
              <a:sym typeface="Georgia"/>
            </a:endParaRPr>
          </a:p>
          <a:p>
            <a:pPr marL="0" lvl="0" indent="0" algn="l" rtl="0">
              <a:spcBef>
                <a:spcPts val="1000"/>
              </a:spcBef>
              <a:spcAft>
                <a:spcPts val="0"/>
              </a:spcAft>
              <a:buNone/>
            </a:pPr>
            <a:r>
              <a:rPr lang="en" sz="800" b="1">
                <a:latin typeface="Georgia"/>
                <a:ea typeface="Georgia"/>
                <a:cs typeface="Georgia"/>
                <a:sym typeface="Georgia"/>
              </a:rPr>
              <a:t>Babylonian religious worship (pantheism) was spread when God confounded the language of the rebellious peoples in Babylon (Genesis 11:7).  The same system of worship in Babylon is found in Mexico, among the Aztecs, in Peru among the Incas. Only the deity’s names are different because the languages are different. It has also corrupted the church in liberalism, idolatry, sacraments, etc.) - </a:t>
            </a:r>
            <a:r>
              <a:rPr lang="en" sz="800" b="1" i="1">
                <a:latin typeface="Georgia"/>
                <a:ea typeface="Georgia"/>
                <a:cs typeface="Georgia"/>
                <a:sym typeface="Georgia"/>
              </a:rPr>
              <a:t>E. W. Bullinger</a:t>
            </a:r>
            <a:endParaRPr sz="800" b="1" i="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86"/>
          <p:cNvSpPr txBox="1"/>
          <p:nvPr/>
        </p:nvSpPr>
        <p:spPr>
          <a:xfrm>
            <a:off x="60600" y="60625"/>
            <a:ext cx="3775500" cy="4503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From Where Will The Antichrist Rise to Power?</a:t>
            </a:r>
            <a:endParaRPr sz="1000" b="1">
              <a:latin typeface="Georgia"/>
              <a:ea typeface="Georgia"/>
              <a:cs typeface="Georgia"/>
              <a:sym typeface="Georgia"/>
            </a:endParaRPr>
          </a:p>
        </p:txBody>
      </p:sp>
      <p:sp>
        <p:nvSpPr>
          <p:cNvPr id="552" name="Google Shape;552;p86"/>
          <p:cNvSpPr txBox="1"/>
          <p:nvPr/>
        </p:nvSpPr>
        <p:spPr>
          <a:xfrm>
            <a:off x="181850" y="510925"/>
            <a:ext cx="8814900" cy="45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II. </a:t>
            </a:r>
            <a:r>
              <a:rPr lang="en" sz="1000" b="1">
                <a:solidFill>
                  <a:srgbClr val="990000"/>
                </a:solidFill>
                <a:latin typeface="Georgia"/>
                <a:ea typeface="Georgia"/>
                <a:cs typeface="Georgia"/>
                <a:sym typeface="Georgia"/>
              </a:rPr>
              <a:t>EGYPT</a:t>
            </a:r>
            <a:r>
              <a:rPr lang="en" sz="1000" b="1">
                <a:latin typeface="Georgia"/>
                <a:ea typeface="Georgia"/>
                <a:cs typeface="Georgia"/>
                <a:sym typeface="Georgia"/>
              </a:rPr>
              <a:t>: (goddess\harlot) – Isis: associated with wisdom, magic, marriage, fertility, motherhood and medicine.</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Pharaoh’s worshipped as Horus while living and Osiris when deceased.  Isis worshipped as the divine mother of the pharaoh’s.</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III. </a:t>
            </a:r>
            <a:r>
              <a:rPr lang="en" sz="1000" b="1">
                <a:solidFill>
                  <a:srgbClr val="990000"/>
                </a:solidFill>
                <a:latin typeface="Georgia"/>
                <a:ea typeface="Georgia"/>
                <a:cs typeface="Georgia"/>
                <a:sym typeface="Georgia"/>
              </a:rPr>
              <a:t>ASSYRIA</a:t>
            </a:r>
            <a:r>
              <a:rPr lang="en" sz="1000" b="1">
                <a:latin typeface="Georgia"/>
                <a:ea typeface="Georgia"/>
                <a:cs typeface="Georgia"/>
                <a:sym typeface="Georgia"/>
              </a:rPr>
              <a:t>: (goddess\harlot) – Ishtar associated with war and sexual love; known as Inanna by Neo-Babylonians)</a:t>
            </a:r>
            <a:endParaRPr sz="1000" b="1">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IV.</a:t>
            </a:r>
            <a:r>
              <a:rPr lang="en" sz="900" b="1">
                <a:solidFill>
                  <a:srgbClr val="990000"/>
                </a:solidFill>
                <a:latin typeface="Georgia"/>
                <a:ea typeface="Georgia"/>
                <a:cs typeface="Georgia"/>
                <a:sym typeface="Georgia"/>
              </a:rPr>
              <a:t> NEO-BABYLON Empire</a:t>
            </a:r>
            <a:r>
              <a:rPr lang="en" sz="900" b="1">
                <a:latin typeface="Georgia"/>
                <a:ea typeface="Georgia"/>
                <a:cs typeface="Georgia"/>
                <a:sym typeface="Georgia"/>
              </a:rPr>
              <a:t> (616 BC) under Nebuchadnezzar. (goddess\harlot – Inanna: associated with beauty, sea, war, justice, and political power.)</a:t>
            </a:r>
            <a:endParaRPr sz="9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a:t>
            </a:r>
            <a:r>
              <a:rPr lang="en" sz="800" b="1">
                <a:latin typeface="Georgia"/>
                <a:ea typeface="Georgia"/>
                <a:cs typeface="Georgia"/>
                <a:sym typeface="Georgia"/>
              </a:rPr>
              <a:t>Neo-Babylon is but a continuation of the Kingdom of Shinar under Nimrod, it was finally defeated by the Persian’s in 529 BC, The 1</a:t>
            </a:r>
            <a:r>
              <a:rPr lang="en" sz="800" b="1" baseline="30000">
                <a:latin typeface="Georgia"/>
                <a:ea typeface="Georgia"/>
                <a:cs typeface="Georgia"/>
                <a:sym typeface="Georgia"/>
              </a:rPr>
              <a:t>st</a:t>
            </a:r>
            <a:r>
              <a:rPr lang="en" sz="800" b="1">
                <a:latin typeface="Georgia"/>
                <a:ea typeface="Georgia"/>
                <a:cs typeface="Georgia"/>
                <a:sym typeface="Georgia"/>
              </a:rPr>
              <a:t> Fall.  There is yet one to come- for Babylon is fallen, is fallen.  The 2</a:t>
            </a:r>
            <a:r>
              <a:rPr lang="en" sz="800" b="1" baseline="30000">
                <a:latin typeface="Georgia"/>
                <a:ea typeface="Georgia"/>
                <a:cs typeface="Georgia"/>
                <a:sym typeface="Georgia"/>
              </a:rPr>
              <a:t>nd</a:t>
            </a:r>
            <a:r>
              <a:rPr lang="en" sz="800" b="1">
                <a:latin typeface="Georgia"/>
                <a:ea typeface="Georgia"/>
                <a:cs typeface="Georgia"/>
                <a:sym typeface="Georgia"/>
              </a:rPr>
              <a:t> fall will be “That great city” the spiritual Babylon of the end times</a:t>
            </a:r>
            <a:r>
              <a:rPr lang="en" sz="800" b="1" i="1">
                <a:latin typeface="Georgia"/>
                <a:ea typeface="Georgia"/>
                <a:cs typeface="Georgia"/>
                <a:sym typeface="Georgia"/>
              </a:rPr>
              <a:t>, Revelation 18:2. </a:t>
            </a:r>
            <a:r>
              <a:rPr lang="en" sz="800" b="1">
                <a:latin typeface="Georgia"/>
                <a:ea typeface="Georgia"/>
                <a:cs typeface="Georgia"/>
                <a:sym typeface="Georgia"/>
              </a:rPr>
              <a:t>}</a:t>
            </a:r>
            <a:endParaRPr sz="8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V.</a:t>
            </a:r>
            <a:r>
              <a:rPr lang="en" sz="1000" b="1">
                <a:solidFill>
                  <a:srgbClr val="990000"/>
                </a:solidFill>
                <a:latin typeface="Georgia"/>
                <a:ea typeface="Georgia"/>
                <a:cs typeface="Georgia"/>
                <a:sym typeface="Georgia"/>
              </a:rPr>
              <a:t> MEDO PERSIA</a:t>
            </a:r>
            <a:r>
              <a:rPr lang="en" sz="1000" b="1">
                <a:latin typeface="Georgia"/>
                <a:ea typeface="Georgia"/>
                <a:cs typeface="Georgia"/>
                <a:sym typeface="Georgia"/>
              </a:rPr>
              <a:t>: (goddess\harlot) - Anahita: associated with water, fertility, wisdom and warfare)</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VI. </a:t>
            </a:r>
            <a:r>
              <a:rPr lang="en" sz="1000" b="1">
                <a:solidFill>
                  <a:srgbClr val="990000"/>
                </a:solidFill>
                <a:latin typeface="Georgia"/>
                <a:ea typeface="Georgia"/>
                <a:cs typeface="Georgia"/>
                <a:sym typeface="Georgia"/>
              </a:rPr>
              <a:t>GREECE</a:t>
            </a:r>
            <a:r>
              <a:rPr lang="en" sz="1000" b="1">
                <a:latin typeface="Georgia"/>
                <a:ea typeface="Georgia"/>
                <a:cs typeface="Georgia"/>
                <a:sym typeface="Georgia"/>
              </a:rPr>
              <a:t>: (goddess\harlot) – Hera: Queen of Heaven {Jeremiah 7:18, 44:17 -19}</a:t>
            </a:r>
            <a:endParaRPr sz="1000" b="1">
              <a:latin typeface="Georgia"/>
              <a:ea typeface="Georgia"/>
              <a:cs typeface="Georgia"/>
              <a:sym typeface="Georgia"/>
            </a:endParaRPr>
          </a:p>
          <a:p>
            <a:pPr marL="0" lvl="0" indent="0" algn="l" rtl="0">
              <a:spcBef>
                <a:spcPts val="1400"/>
              </a:spcBef>
              <a:spcAft>
                <a:spcPts val="0"/>
              </a:spcAft>
              <a:buNone/>
            </a:pPr>
            <a:r>
              <a:rPr lang="en" sz="1000" b="1">
                <a:latin typeface="Georgia"/>
                <a:ea typeface="Georgia"/>
                <a:cs typeface="Georgia"/>
                <a:sym typeface="Georgia"/>
              </a:rPr>
              <a:t>VII. </a:t>
            </a:r>
            <a:r>
              <a:rPr lang="en" sz="1000" b="1">
                <a:solidFill>
                  <a:srgbClr val="990000"/>
                </a:solidFill>
                <a:latin typeface="Georgia"/>
                <a:ea typeface="Georgia"/>
                <a:cs typeface="Georgia"/>
                <a:sym typeface="Georgia"/>
              </a:rPr>
              <a:t>ROME</a:t>
            </a:r>
            <a:r>
              <a:rPr lang="en" sz="1000" b="1">
                <a:latin typeface="Georgia"/>
                <a:ea typeface="Georgia"/>
                <a:cs typeface="Georgia"/>
                <a:sym typeface="Georgia"/>
              </a:rPr>
              <a:t>: (goddess\harlot) – Juno: protector, special councilor of the state, and goddess of marriage.)</a:t>
            </a:r>
            <a:endParaRPr sz="1000" b="1">
              <a:latin typeface="Georgia"/>
              <a:ea typeface="Georgia"/>
              <a:cs typeface="Georgia"/>
              <a:sym typeface="Georgia"/>
            </a:endParaRPr>
          </a:p>
          <a:p>
            <a:pPr marL="0" lvl="0" indent="0" algn="l" rtl="0">
              <a:spcBef>
                <a:spcPts val="1400"/>
              </a:spcBef>
              <a:spcAft>
                <a:spcPts val="0"/>
              </a:spcAft>
              <a:buNone/>
            </a:pPr>
            <a:endParaRPr sz="900" b="1">
              <a:latin typeface="Georgia"/>
              <a:ea typeface="Georgia"/>
              <a:cs typeface="Georgia"/>
              <a:sym typeface="Georgia"/>
            </a:endParaRPr>
          </a:p>
          <a:p>
            <a:pPr marL="0" lvl="0" indent="0" algn="l" rtl="0">
              <a:spcBef>
                <a:spcPts val="100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endParaRPr b="1">
              <a:latin typeface="Lato"/>
              <a:ea typeface="Lato"/>
              <a:cs typeface="Lato"/>
              <a:sym typeface="Lato"/>
            </a:endParaRPr>
          </a:p>
        </p:txBody>
      </p:sp>
      <p:sp>
        <p:nvSpPr>
          <p:cNvPr id="553" name="Google Shape;553;p86"/>
          <p:cNvSpPr/>
          <p:nvPr/>
        </p:nvSpPr>
        <p:spPr>
          <a:xfrm>
            <a:off x="181850" y="3204025"/>
            <a:ext cx="8650500" cy="18876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400"/>
              </a:spcBef>
              <a:spcAft>
                <a:spcPts val="0"/>
              </a:spcAft>
              <a:buNone/>
            </a:pPr>
            <a:endParaRPr sz="900">
              <a:latin typeface="Georgia"/>
              <a:ea typeface="Georgia"/>
              <a:cs typeface="Georgia"/>
              <a:sym typeface="Georgia"/>
            </a:endParaRPr>
          </a:p>
          <a:p>
            <a:pPr marL="0" lvl="0" indent="0" algn="l" rtl="0">
              <a:spcBef>
                <a:spcPts val="1400"/>
              </a:spcBef>
              <a:spcAft>
                <a:spcPts val="0"/>
              </a:spcAft>
              <a:buNone/>
            </a:pPr>
            <a:r>
              <a:rPr lang="en" sz="900" b="1">
                <a:latin typeface="Georgia"/>
                <a:ea typeface="Georgia"/>
                <a:cs typeface="Georgia"/>
                <a:sym typeface="Georgia"/>
              </a:rPr>
              <a:t>As you can see the harlot has sat upon the earthly kingdoms; the empires of history which have spread her Mystery Babylon throughout the ages and will manifest again in the Generation of Antichrist as the Man of Sin takes his short reign upon the world; from the womb of Religious Mystery Babylon he will come and under him will be united the religious and political world system.  The harlot will ride again as end time occultism rises and the great falling away of the apostasy takes place.  </a:t>
            </a:r>
            <a:endParaRPr sz="900" b="1">
              <a:latin typeface="Georgia"/>
              <a:ea typeface="Georgia"/>
              <a:cs typeface="Georgia"/>
              <a:sym typeface="Georgia"/>
            </a:endParaRPr>
          </a:p>
          <a:p>
            <a:pPr marL="0" lvl="0" indent="0" algn="l" rtl="0">
              <a:spcBef>
                <a:spcPts val="1400"/>
              </a:spcBef>
              <a:spcAft>
                <a:spcPts val="0"/>
              </a:spcAft>
              <a:buNone/>
            </a:pPr>
            <a:r>
              <a:rPr lang="en" sz="900" b="1">
                <a:latin typeface="Georgia"/>
                <a:ea typeface="Georgia"/>
                <a:cs typeface="Georgia"/>
                <a:sym typeface="Georgia"/>
              </a:rPr>
              <a:t>Of note, does she ride again on mountain number eight as </a:t>
            </a:r>
            <a:r>
              <a:rPr lang="en" sz="900" b="1" i="1">
                <a:latin typeface="Georgia"/>
                <a:ea typeface="Georgia"/>
                <a:cs typeface="Georgia"/>
                <a:sym typeface="Georgia"/>
              </a:rPr>
              <a:t>Fides the symbol of the Catholic faith?</a:t>
            </a:r>
            <a:r>
              <a:rPr lang="en" sz="900" b="1">
                <a:latin typeface="Times New Roman"/>
                <a:ea typeface="Times New Roman"/>
                <a:cs typeface="Times New Roman"/>
                <a:sym typeface="Times New Roman"/>
              </a:rPr>
              <a:t>  </a:t>
            </a:r>
            <a:r>
              <a:rPr lang="en" sz="900" b="1">
                <a:latin typeface="Georgia"/>
                <a:ea typeface="Georgia"/>
                <a:cs typeface="Georgia"/>
                <a:sym typeface="Georgia"/>
              </a:rPr>
              <a:t>The symbol of the Catholic faith is a woman Fides; she is depicted as a woman with a Golden Cup in her hand</a:t>
            </a:r>
            <a:r>
              <a:rPr lang="en" sz="900" b="1">
                <a:latin typeface="Times New Roman"/>
                <a:ea typeface="Times New Roman"/>
                <a:cs typeface="Times New Roman"/>
                <a:sym typeface="Times New Roman"/>
              </a:rPr>
              <a:t>.</a:t>
            </a:r>
            <a:r>
              <a:rPr lang="en" sz="1100" b="1">
                <a:latin typeface="Calibri"/>
                <a:ea typeface="Calibri"/>
                <a:cs typeface="Calibri"/>
                <a:sym typeface="Calibri"/>
              </a:rPr>
              <a:t> </a:t>
            </a:r>
            <a:r>
              <a:rPr lang="en" sz="900" b="1" i="1">
                <a:latin typeface="Georgia"/>
                <a:ea typeface="Georgia"/>
                <a:cs typeface="Georgia"/>
                <a:sym typeface="Georgia"/>
              </a:rPr>
              <a:t>Revelation 17:4  And the woman was arrayed in purple and scarlet colour, and decked with gold and precious stones and pearls, having a golden cup in her hand full of abominations and filthiness of her fornication: </a:t>
            </a:r>
            <a:endParaRPr sz="900" b="1" i="1">
              <a:latin typeface="Georgia"/>
              <a:ea typeface="Georgia"/>
              <a:cs typeface="Georgia"/>
              <a:sym typeface="Georgia"/>
            </a:endParaRPr>
          </a:p>
          <a:p>
            <a:pPr marL="0" lvl="0" indent="0" algn="l" rtl="0">
              <a:spcBef>
                <a:spcPts val="140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87"/>
          <p:cNvSpPr txBox="1"/>
          <p:nvPr/>
        </p:nvSpPr>
        <p:spPr>
          <a:xfrm>
            <a:off x="43300" y="43300"/>
            <a:ext cx="3359700" cy="582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From Where Will The Antichrist Rise to Power?</a:t>
            </a:r>
            <a:endParaRPr sz="10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559" name="Google Shape;559;p87"/>
          <p:cNvSpPr/>
          <p:nvPr/>
        </p:nvSpPr>
        <p:spPr>
          <a:xfrm>
            <a:off x="43300" y="780475"/>
            <a:ext cx="5150400" cy="1791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400"/>
              </a:spcBef>
              <a:spcAft>
                <a:spcPts val="0"/>
              </a:spcAft>
              <a:buNone/>
            </a:pPr>
            <a:r>
              <a:rPr lang="en" sz="900" b="1">
                <a:latin typeface="Georgia"/>
                <a:ea typeface="Georgia"/>
                <a:cs typeface="Georgia"/>
                <a:sym typeface="Georgia"/>
              </a:rPr>
              <a:t>There is an eight coming mountain and the Antichrist is to rule over it and the harlot will be sitting upon it and the False Prophet will be the leader of it. </a:t>
            </a:r>
            <a:r>
              <a:rPr lang="en" sz="900">
                <a:latin typeface="Georgia"/>
                <a:ea typeface="Georgia"/>
                <a:cs typeface="Georgia"/>
                <a:sym typeface="Georgia"/>
              </a:rPr>
              <a:t> </a:t>
            </a:r>
            <a:endParaRPr sz="900">
              <a:latin typeface="Georgia"/>
              <a:ea typeface="Georgia"/>
              <a:cs typeface="Georgia"/>
              <a:sym typeface="Georgia"/>
            </a:endParaRPr>
          </a:p>
          <a:p>
            <a:pPr marL="0" lvl="0" indent="0" algn="l" rtl="0">
              <a:spcBef>
                <a:spcPts val="1400"/>
              </a:spcBef>
              <a:spcAft>
                <a:spcPts val="0"/>
              </a:spcAft>
              <a:buNone/>
            </a:pPr>
            <a:endParaRPr/>
          </a:p>
        </p:txBody>
      </p:sp>
      <p:sp>
        <p:nvSpPr>
          <p:cNvPr id="560" name="Google Shape;560;p87"/>
          <p:cNvSpPr txBox="1"/>
          <p:nvPr/>
        </p:nvSpPr>
        <p:spPr>
          <a:xfrm>
            <a:off x="99425" y="3374125"/>
            <a:ext cx="8122200" cy="14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Revelation 17:11  </a:t>
            </a:r>
            <a:r>
              <a:rPr lang="en" sz="1000">
                <a:latin typeface="Georgia"/>
                <a:ea typeface="Georgia"/>
                <a:cs typeface="Georgia"/>
                <a:sym typeface="Georgia"/>
              </a:rPr>
              <a:t>And the beast that was, and is not, even he is the eighth, and is of the seven, and goeth into perdition.</a:t>
            </a:r>
            <a:endParaRPr sz="1000">
              <a:latin typeface="Georgia"/>
              <a:ea typeface="Georgia"/>
              <a:cs typeface="Georgia"/>
              <a:sym typeface="Georgia"/>
            </a:endParaRPr>
          </a:p>
          <a:p>
            <a:pPr marL="0" lvl="0" indent="0" algn="l" rtl="0">
              <a:spcBef>
                <a:spcPts val="1400"/>
              </a:spcBef>
              <a:spcAft>
                <a:spcPts val="0"/>
              </a:spcAft>
              <a:buNone/>
            </a:pPr>
            <a:r>
              <a:rPr lang="en" sz="1000" b="1">
                <a:latin typeface="Georgia"/>
                <a:ea typeface="Georgia"/>
                <a:cs typeface="Georgia"/>
                <a:sym typeface="Georgia"/>
              </a:rPr>
              <a:t>Will the worship of Mary become more prominent in this eighth mountain\kingdom; does the spirit of the harlot of past kingdoms manifest in the modern day catholic church which has much religious and political influence?  In the end the Antichrist will not share his so-called glory with the harlot; for he shall want worship all to himself and he will betray the harlot.</a:t>
            </a:r>
            <a:endParaRPr sz="1000" b="1">
              <a:latin typeface="Georgia"/>
              <a:ea typeface="Georgia"/>
              <a:cs typeface="Georgia"/>
              <a:sym typeface="Georgia"/>
            </a:endParaRPr>
          </a:p>
          <a:p>
            <a:pPr marL="0" lvl="0" indent="0" algn="l" rtl="0">
              <a:spcBef>
                <a:spcPts val="1400"/>
              </a:spcBef>
              <a:spcAft>
                <a:spcPts val="0"/>
              </a:spcAft>
              <a:buNone/>
            </a:pPr>
            <a:r>
              <a:rPr lang="en" sz="1000" b="1">
                <a:latin typeface="Georgia"/>
                <a:ea typeface="Georgia"/>
                <a:cs typeface="Georgia"/>
                <a:sym typeface="Georgia"/>
              </a:rPr>
              <a:t>Revelation 17:16  And the ten horns which thou sawest upon the beast, these shall hate the whore, and shall make her desolate and naked, and shall eat her flesh, and burn her with fire. </a:t>
            </a:r>
            <a:endParaRPr sz="10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pic>
        <p:nvPicPr>
          <p:cNvPr id="561" name="Google Shape;561;p87" descr="fides2"/>
          <p:cNvPicPr preferRelativeResize="0"/>
          <p:nvPr/>
        </p:nvPicPr>
        <p:blipFill rotWithShape="1">
          <a:blip r:embed="rId3">
            <a:alphaModFix/>
          </a:blip>
          <a:srcRect/>
          <a:stretch/>
        </p:blipFill>
        <p:spPr>
          <a:xfrm>
            <a:off x="5492500" y="43300"/>
            <a:ext cx="3228975" cy="3093100"/>
          </a:xfrm>
          <a:prstGeom prst="rect">
            <a:avLst/>
          </a:prstGeom>
          <a:noFill/>
          <a:ln>
            <a:noFill/>
          </a:ln>
        </p:spPr>
      </p:pic>
      <p:sp>
        <p:nvSpPr>
          <p:cNvPr id="562" name="Google Shape;562;p87"/>
          <p:cNvSpPr txBox="1"/>
          <p:nvPr/>
        </p:nvSpPr>
        <p:spPr>
          <a:xfrm>
            <a:off x="6425688" y="3070111"/>
            <a:ext cx="1362600" cy="26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ato"/>
                <a:ea typeface="Lato"/>
                <a:cs typeface="Lato"/>
                <a:sym typeface="Lato"/>
              </a:rPr>
              <a:t>FIDES</a:t>
            </a:r>
            <a:endParaRPr>
              <a:latin typeface="Lato"/>
              <a:ea typeface="Lato"/>
              <a:cs typeface="Lato"/>
              <a:sym typeface="Lato"/>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8"/>
          <p:cNvSpPr txBox="1"/>
          <p:nvPr/>
        </p:nvSpPr>
        <p:spPr>
          <a:xfrm>
            <a:off x="69275" y="103925"/>
            <a:ext cx="3628200" cy="582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From Where Will The Antichrist Rise to Power?</a:t>
            </a:r>
            <a:endParaRPr>
              <a:latin typeface="Lato"/>
              <a:ea typeface="Lato"/>
              <a:cs typeface="Lato"/>
              <a:sym typeface="Lato"/>
            </a:endParaRPr>
          </a:p>
        </p:txBody>
      </p:sp>
      <p:sp>
        <p:nvSpPr>
          <p:cNvPr id="568" name="Google Shape;568;p88"/>
          <p:cNvSpPr txBox="1"/>
          <p:nvPr/>
        </p:nvSpPr>
        <p:spPr>
          <a:xfrm>
            <a:off x="251100" y="744675"/>
            <a:ext cx="8641800" cy="4061100"/>
          </a:xfrm>
          <a:prstGeom prst="rect">
            <a:avLst/>
          </a:prstGeom>
          <a:noFill/>
          <a:ln>
            <a:noFill/>
          </a:ln>
        </p:spPr>
        <p:txBody>
          <a:bodyPr spcFirstLastPara="1" wrap="square" lIns="91425" tIns="91425" rIns="91425" bIns="91425" anchor="t" anchorCtr="0">
            <a:noAutofit/>
          </a:bodyPr>
          <a:lstStyle/>
          <a:p>
            <a:pPr marL="0" lvl="0" indent="0" algn="l" rtl="0">
              <a:spcBef>
                <a:spcPts val="1400"/>
              </a:spcBef>
              <a:spcAft>
                <a:spcPts val="0"/>
              </a:spcAft>
              <a:buNone/>
            </a:pPr>
            <a:r>
              <a:rPr lang="en" sz="1000" b="1">
                <a:solidFill>
                  <a:srgbClr val="990000"/>
                </a:solidFill>
                <a:latin typeface="Georgia"/>
                <a:ea typeface="Georgia"/>
                <a:cs typeface="Georgia"/>
                <a:sym typeface="Georgia"/>
              </a:rPr>
              <a:t>POLITICAL BABYLON </a:t>
            </a:r>
            <a:r>
              <a:rPr lang="en" sz="1000" b="1">
                <a:latin typeface="Georgia"/>
                <a:ea typeface="Georgia"/>
                <a:cs typeface="Georgia"/>
                <a:sym typeface="Georgia"/>
              </a:rPr>
              <a:t>(Of its Rise)</a:t>
            </a:r>
            <a:endParaRPr sz="1000" b="1">
              <a:latin typeface="Georgia"/>
              <a:ea typeface="Georgia"/>
              <a:cs typeface="Georgia"/>
              <a:sym typeface="Georgia"/>
            </a:endParaRPr>
          </a:p>
          <a:p>
            <a:pPr marL="0" lvl="0" indent="0" algn="l" rtl="0">
              <a:spcBef>
                <a:spcPts val="1400"/>
              </a:spcBef>
              <a:spcAft>
                <a:spcPts val="0"/>
              </a:spcAft>
              <a:buNone/>
            </a:pPr>
            <a:r>
              <a:rPr lang="en" sz="1000" b="1">
                <a:latin typeface="Georgia"/>
                <a:ea typeface="Georgia"/>
                <a:cs typeface="Georgia"/>
                <a:sym typeface="Georgia"/>
              </a:rPr>
              <a:t>Mixed in with the harlot and her religion born of fornication is the rise of the political world system of which the head will be the Man of Sin.  The Religious Babylon birthed by the harlot of whom the kings have and will fornicate and eventually betray; being supported by political Babylon; will cause the world to worship the Man of Sin.</a:t>
            </a:r>
            <a:endParaRPr sz="1000" b="1">
              <a:latin typeface="Georgia"/>
              <a:ea typeface="Georgia"/>
              <a:cs typeface="Georgia"/>
              <a:sym typeface="Georgia"/>
            </a:endParaRPr>
          </a:p>
          <a:p>
            <a:pPr marL="0" lvl="0" indent="0" algn="l" rtl="0">
              <a:spcBef>
                <a:spcPts val="1400"/>
              </a:spcBef>
              <a:spcAft>
                <a:spcPts val="0"/>
              </a:spcAft>
              <a:buNone/>
            </a:pPr>
            <a:r>
              <a:rPr lang="en" sz="1000" b="1">
                <a:latin typeface="Georgia"/>
                <a:ea typeface="Georgia"/>
                <a:cs typeface="Georgia"/>
                <a:sym typeface="Georgia"/>
              </a:rPr>
              <a:t>Embedded in the governments of the world is a “trinity of evil, on three levels - </a:t>
            </a:r>
            <a:r>
              <a:rPr lang="en" sz="900" i="1">
                <a:latin typeface="Georgia"/>
                <a:ea typeface="Georgia"/>
                <a:cs typeface="Georgia"/>
                <a:sym typeface="Georgia"/>
              </a:rPr>
              <a:t>Lt. Col Robert Maginnis, Belly of the Beast DVD, and Defender Publishing</a:t>
            </a:r>
            <a:endParaRPr sz="900" i="1">
              <a:latin typeface="Georgia"/>
              <a:ea typeface="Georgia"/>
              <a:cs typeface="Georgia"/>
              <a:sym typeface="Georgia"/>
            </a:endParaRPr>
          </a:p>
          <a:p>
            <a:pPr marL="0" lvl="0" indent="0" algn="l" rtl="0">
              <a:spcBef>
                <a:spcPts val="1400"/>
              </a:spcBef>
              <a:spcAft>
                <a:spcPts val="0"/>
              </a:spcAft>
              <a:buNone/>
            </a:pPr>
            <a:r>
              <a:rPr lang="en" sz="1000" b="1">
                <a:latin typeface="Georgia"/>
                <a:ea typeface="Georgia"/>
                <a:cs typeface="Georgia"/>
                <a:sym typeface="Georgia"/>
              </a:rPr>
              <a:t>1</a:t>
            </a:r>
            <a:r>
              <a:rPr lang="en" sz="1000" b="1" baseline="30000">
                <a:latin typeface="Georgia"/>
                <a:ea typeface="Georgia"/>
                <a:cs typeface="Georgia"/>
                <a:sym typeface="Georgia"/>
              </a:rPr>
              <a:t>st</a:t>
            </a:r>
            <a:r>
              <a:rPr lang="en" sz="1000" b="1">
                <a:latin typeface="Georgia"/>
                <a:ea typeface="Georgia"/>
                <a:cs typeface="Georgia"/>
                <a:sym typeface="Georgia"/>
              </a:rPr>
              <a:t> level: political class</a:t>
            </a:r>
            <a:endParaRPr sz="1000" b="1">
              <a:latin typeface="Georgia"/>
              <a:ea typeface="Georgia"/>
              <a:cs typeface="Georgia"/>
              <a:sym typeface="Georgia"/>
            </a:endParaRPr>
          </a:p>
          <a:p>
            <a:pPr marL="0" lvl="0" indent="0" algn="l" rtl="0">
              <a:spcBef>
                <a:spcPts val="1400"/>
              </a:spcBef>
              <a:spcAft>
                <a:spcPts val="0"/>
              </a:spcAft>
              <a:buNone/>
            </a:pPr>
            <a:r>
              <a:rPr lang="en" sz="1000" b="1">
                <a:latin typeface="Georgia"/>
                <a:ea typeface="Georgia"/>
                <a:cs typeface="Georgia"/>
                <a:sym typeface="Georgia"/>
              </a:rPr>
              <a:t>2</a:t>
            </a:r>
            <a:r>
              <a:rPr lang="en" sz="1000" b="1" baseline="30000">
                <a:latin typeface="Georgia"/>
                <a:ea typeface="Georgia"/>
                <a:cs typeface="Georgia"/>
                <a:sym typeface="Georgia"/>
              </a:rPr>
              <a:t>nd</a:t>
            </a:r>
            <a:r>
              <a:rPr lang="en" sz="1000" b="1">
                <a:latin typeface="Georgia"/>
                <a:ea typeface="Georgia"/>
                <a:cs typeface="Georgia"/>
                <a:sym typeface="Georgia"/>
              </a:rPr>
              <a:t> level: influencers\deep state</a:t>
            </a:r>
            <a:endParaRPr sz="1000" b="1">
              <a:latin typeface="Georgia"/>
              <a:ea typeface="Georgia"/>
              <a:cs typeface="Georgia"/>
              <a:sym typeface="Georgia"/>
            </a:endParaRPr>
          </a:p>
          <a:p>
            <a:pPr marL="0" lvl="0" indent="0" algn="l" rtl="0">
              <a:spcBef>
                <a:spcPts val="1400"/>
              </a:spcBef>
              <a:spcAft>
                <a:spcPts val="0"/>
              </a:spcAft>
              <a:buNone/>
            </a:pPr>
            <a:r>
              <a:rPr lang="en" sz="1000" b="1">
                <a:latin typeface="Georgia"/>
                <a:ea typeface="Georgia"/>
                <a:cs typeface="Georgia"/>
                <a:sym typeface="Georgia"/>
              </a:rPr>
              <a:t>3</a:t>
            </a:r>
            <a:r>
              <a:rPr lang="en" sz="1000" b="1" baseline="30000">
                <a:latin typeface="Georgia"/>
                <a:ea typeface="Georgia"/>
                <a:cs typeface="Georgia"/>
                <a:sym typeface="Georgia"/>
              </a:rPr>
              <a:t>rd</a:t>
            </a:r>
            <a:r>
              <a:rPr lang="en" sz="1000" b="1">
                <a:latin typeface="Georgia"/>
                <a:ea typeface="Georgia"/>
                <a:cs typeface="Georgia"/>
                <a:sym typeface="Georgia"/>
              </a:rPr>
              <a:t> level: Spiritual\unseen realm – Ephesians 6:12 For we wrestle not against flesh and blood, but against principalities, against powers, against the rulers of the darkness of this world, against spiritual wickedness in high places. </a:t>
            </a:r>
            <a:endParaRPr sz="1000" b="1">
              <a:latin typeface="Georgia"/>
              <a:ea typeface="Georgia"/>
              <a:cs typeface="Georgia"/>
              <a:sym typeface="Georgia"/>
            </a:endParaRPr>
          </a:p>
          <a:p>
            <a:pPr marL="0" lvl="0" indent="0" algn="l" rtl="0">
              <a:spcBef>
                <a:spcPts val="1400"/>
              </a:spcBef>
              <a:spcAft>
                <a:spcPts val="1000"/>
              </a:spcAft>
              <a:buNone/>
            </a:pPr>
            <a:r>
              <a:rPr lang="en" sz="1000" b="1">
                <a:latin typeface="Georgia"/>
                <a:ea typeface="Georgia"/>
                <a:cs typeface="Georgia"/>
                <a:sym typeface="Georgia"/>
              </a:rPr>
              <a:t>Daniel 7:7 </a:t>
            </a:r>
            <a:r>
              <a:rPr lang="en" sz="1000">
                <a:latin typeface="Georgia"/>
                <a:ea typeface="Georgia"/>
                <a:cs typeface="Georgia"/>
                <a:sym typeface="Georgia"/>
              </a:rPr>
              <a:t>After this I saw in the night visions, and behold a fourth beast, dreadful and terrible, and strong exceedingly; and it had great iron teeth: it devoured and brake in pieces, and stamped the residue with the feet of it: and it </a:t>
            </a:r>
            <a:r>
              <a:rPr lang="en" sz="1000" i="1">
                <a:solidFill>
                  <a:srgbClr val="545454"/>
                </a:solidFill>
                <a:latin typeface="Georgia"/>
                <a:ea typeface="Georgia"/>
                <a:cs typeface="Georgia"/>
                <a:sym typeface="Georgia"/>
              </a:rPr>
              <a:t>was</a:t>
            </a:r>
            <a:r>
              <a:rPr lang="en" sz="1000">
                <a:latin typeface="Georgia"/>
                <a:ea typeface="Georgia"/>
                <a:cs typeface="Georgia"/>
                <a:sym typeface="Georgia"/>
              </a:rPr>
              <a:t> diverse from all the beasts that </a:t>
            </a:r>
            <a:r>
              <a:rPr lang="en" sz="1000" i="1">
                <a:solidFill>
                  <a:srgbClr val="545454"/>
                </a:solidFill>
                <a:latin typeface="Georgia"/>
                <a:ea typeface="Georgia"/>
                <a:cs typeface="Georgia"/>
                <a:sym typeface="Georgia"/>
              </a:rPr>
              <a:t>were</a:t>
            </a:r>
            <a:r>
              <a:rPr lang="en" sz="1000">
                <a:latin typeface="Georgia"/>
                <a:ea typeface="Georgia"/>
                <a:cs typeface="Georgia"/>
                <a:sym typeface="Georgia"/>
              </a:rPr>
              <a:t> before it; and it had ten horns.</a:t>
            </a:r>
            <a:r>
              <a:rPr lang="en" sz="1000">
                <a:solidFill>
                  <a:srgbClr val="208080"/>
                </a:solidFill>
                <a:latin typeface="Georgia"/>
                <a:ea typeface="Georgia"/>
                <a:cs typeface="Georgia"/>
                <a:sym typeface="Georgia"/>
              </a:rPr>
              <a:t> </a:t>
            </a:r>
            <a:r>
              <a:rPr lang="en" sz="1000">
                <a:latin typeface="Georgia"/>
                <a:ea typeface="Georgia"/>
                <a:cs typeface="Georgia"/>
                <a:sym typeface="Georgia"/>
              </a:rPr>
              <a:t>8 I considered the horns, and, behold, there came up among them another little horn, before whom there were three of the first horns plucked up by the roots: and, behold, in this horn </a:t>
            </a:r>
            <a:r>
              <a:rPr lang="en" sz="1000" i="1">
                <a:solidFill>
                  <a:srgbClr val="545454"/>
                </a:solidFill>
                <a:latin typeface="Georgia"/>
                <a:ea typeface="Georgia"/>
                <a:cs typeface="Georgia"/>
                <a:sym typeface="Georgia"/>
              </a:rPr>
              <a:t>were</a:t>
            </a:r>
            <a:r>
              <a:rPr lang="en" sz="1000">
                <a:latin typeface="Georgia"/>
                <a:ea typeface="Georgia"/>
                <a:cs typeface="Georgia"/>
                <a:sym typeface="Georgia"/>
              </a:rPr>
              <a:t> eyes like the eyes of man, and a mouth speaking great things.</a:t>
            </a:r>
            <a:endParaRPr sz="1000">
              <a:latin typeface="Lato"/>
              <a:ea typeface="Lato"/>
              <a:cs typeface="Lato"/>
              <a:sym typeface="Lato"/>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89"/>
          <p:cNvSpPr txBox="1"/>
          <p:nvPr/>
        </p:nvSpPr>
        <p:spPr>
          <a:xfrm>
            <a:off x="216475" y="216475"/>
            <a:ext cx="8719800" cy="45981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From Where Will The Antichrist Rise to Power?</a:t>
            </a:r>
            <a:endParaRPr sz="1000" b="1">
              <a:latin typeface="Georgia"/>
              <a:ea typeface="Georgia"/>
              <a:cs typeface="Georgia"/>
              <a:sym typeface="Georgia"/>
            </a:endParaRPr>
          </a:p>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It is of general consensus that </a:t>
            </a:r>
            <a:r>
              <a:rPr lang="en" sz="1000" b="1" i="1">
                <a:latin typeface="Georgia"/>
                <a:ea typeface="Georgia"/>
                <a:cs typeface="Georgia"/>
                <a:sym typeface="Georgia"/>
              </a:rPr>
              <a:t>Daniel 7: 3-6 </a:t>
            </a:r>
            <a:r>
              <a:rPr lang="en" sz="1000" b="1">
                <a:latin typeface="Georgia"/>
                <a:ea typeface="Georgia"/>
                <a:cs typeface="Georgia"/>
                <a:sym typeface="Georgia"/>
              </a:rPr>
              <a:t>describes the kingdoms of Babylon (lion), Medo-Persia (bear) and Greece (leopard); but it is this fourth beast that is of keenest interest here for it mentions the rising of the little horn (Antichrist).   We are given the interpretation of the ten horns and the little horn in </a:t>
            </a:r>
            <a:r>
              <a:rPr lang="en" sz="1000" b="1" i="1">
                <a:latin typeface="Georgia"/>
                <a:ea typeface="Georgia"/>
                <a:cs typeface="Georgia"/>
                <a:sym typeface="Georgia"/>
              </a:rPr>
              <a:t>Daniel 7:24</a:t>
            </a:r>
            <a:r>
              <a:rPr lang="en" sz="1000" b="1">
                <a:latin typeface="Georgia"/>
                <a:ea typeface="Georgia"/>
                <a:cs typeface="Georgia"/>
                <a:sym typeface="Georgia"/>
              </a:rPr>
              <a:t>-25.  But we must dig a little deeper if we are to understand this fourth kingdom and its characteristics that make it diverse from the others.</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This fourth kingdom is described in the succession of the gentile kingdoms in </a:t>
            </a:r>
            <a:r>
              <a:rPr lang="en" sz="1000" b="1" i="1">
                <a:latin typeface="Georgia"/>
                <a:ea typeface="Georgia"/>
                <a:cs typeface="Georgia"/>
                <a:sym typeface="Georgia"/>
              </a:rPr>
              <a:t>Daniel Ch. 2 and Daniel Ch 7. </a:t>
            </a:r>
            <a:endParaRPr sz="1000" b="1" i="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The first prophetic outline of the course of [the Times of the Gentiles] is given in Daniel 2</a:t>
            </a:r>
            <a:r>
              <a:rPr lang="en" sz="1000" b="1">
                <a:latin typeface="MS Mincho"/>
                <a:ea typeface="MS Mincho"/>
                <a:cs typeface="MS Mincho"/>
                <a:sym typeface="MS Mincho"/>
              </a:rPr>
              <a:t>‣</a:t>
            </a:r>
            <a:r>
              <a:rPr lang="en" sz="1000" b="1">
                <a:latin typeface="Georgia"/>
                <a:ea typeface="Georgia"/>
                <a:cs typeface="Georgia"/>
                <a:sym typeface="Georgia"/>
              </a:rPr>
              <a:t>, where, through the medium of the great image, the successive empires that would exercise dominion over Jerusalem are outlined.</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The second prophetic outline of the course of this period is given in Daniel 7. Whereas in Daniel 2</a:t>
            </a:r>
            <a:r>
              <a:rPr lang="en" sz="1000" b="1">
                <a:latin typeface="MS Mincho"/>
                <a:ea typeface="MS Mincho"/>
                <a:cs typeface="MS Mincho"/>
                <a:sym typeface="MS Mincho"/>
              </a:rPr>
              <a:t>‣</a:t>
            </a:r>
            <a:r>
              <a:rPr lang="en" sz="1000" b="1">
                <a:latin typeface="Georgia"/>
                <a:ea typeface="Georgia"/>
                <a:cs typeface="Georgia"/>
                <a:sym typeface="Georgia"/>
              </a:rPr>
              <a:t> the course of world empire is viewed from man’s perspective, in Daniel 7</a:t>
            </a:r>
            <a:r>
              <a:rPr lang="en" sz="1000" b="1">
                <a:latin typeface="MS Mincho"/>
                <a:ea typeface="MS Mincho"/>
                <a:cs typeface="MS Mincho"/>
                <a:sym typeface="MS Mincho"/>
              </a:rPr>
              <a:t>‣</a:t>
            </a:r>
            <a:r>
              <a:rPr lang="en" sz="1000" b="1">
                <a:latin typeface="Georgia"/>
                <a:ea typeface="Georgia"/>
                <a:cs typeface="Georgia"/>
                <a:sym typeface="Georgia"/>
              </a:rPr>
              <a:t> the same course of empire is viewed from the Divine viewpoint. </a:t>
            </a:r>
            <a:r>
              <a:rPr lang="en" sz="900" i="1">
                <a:latin typeface="Georgia"/>
                <a:ea typeface="Georgia"/>
                <a:cs typeface="Georgia"/>
                <a:sym typeface="Georgia"/>
              </a:rPr>
              <a:t>J. Dwight Pentecost, Things to Come: A Study in Biblical Eschatology (Grand Rapids, MI: Zondervan Publishing House, 1958), 316.</a:t>
            </a:r>
            <a:endParaRPr sz="900" i="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And it was fitting that the king, who prized the substances deemed precious among men, gold, and silver, and brass, and iron, should liken to these substances the kingdoms that held the sovereignty at different times in the life of men; but that the prophet should describe these same kingdoms under the likeness of beasts, in accordance with the manner of their rule</a:t>
            </a:r>
            <a:r>
              <a:rPr lang="en" sz="1000" b="1" i="1">
                <a:latin typeface="Georgia"/>
                <a:ea typeface="Georgia"/>
                <a:cs typeface="Georgia"/>
                <a:sym typeface="Georgia"/>
              </a:rPr>
              <a:t>. </a:t>
            </a:r>
            <a:r>
              <a:rPr lang="en" sz="1000" i="1">
                <a:latin typeface="Georgia"/>
                <a:ea typeface="Georgia"/>
                <a:cs typeface="Georgia"/>
                <a:sym typeface="Georgia"/>
              </a:rPr>
              <a:t>Hippolytus, Scholia on Daniel, 187.</a:t>
            </a:r>
            <a:endParaRPr sz="1000" i="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0"/>
          <p:cNvSpPr txBox="1"/>
          <p:nvPr/>
        </p:nvSpPr>
        <p:spPr>
          <a:xfrm>
            <a:off x="95275" y="588825"/>
            <a:ext cx="8745600" cy="445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a:latin typeface="Georgia"/>
              <a:ea typeface="Georgia"/>
              <a:cs typeface="Georgia"/>
              <a:sym typeface="Georgia"/>
            </a:endParaRPr>
          </a:p>
          <a:p>
            <a:pPr marL="0" lvl="0" indent="0" algn="l" rtl="0">
              <a:spcBef>
                <a:spcPts val="1000"/>
              </a:spcBef>
              <a:spcAft>
                <a:spcPts val="0"/>
              </a:spcAft>
              <a:buNone/>
            </a:pPr>
            <a:endParaRPr sz="900">
              <a:latin typeface="Georgia"/>
              <a:ea typeface="Georgia"/>
              <a:cs typeface="Georgia"/>
              <a:sym typeface="Georgia"/>
            </a:endParaRPr>
          </a:p>
          <a:p>
            <a:pPr marL="0" lvl="0" indent="0" algn="l" rtl="0">
              <a:spcBef>
                <a:spcPts val="1000"/>
              </a:spcBef>
              <a:spcAft>
                <a:spcPts val="0"/>
              </a:spcAft>
              <a:buNone/>
            </a:pPr>
            <a:endParaRPr sz="900">
              <a:latin typeface="Georgia"/>
              <a:ea typeface="Georgia"/>
              <a:cs typeface="Georgia"/>
              <a:sym typeface="Georgia"/>
            </a:endParaRPr>
          </a:p>
          <a:p>
            <a:pPr marL="0" lvl="0" indent="0" algn="l" rtl="0">
              <a:spcBef>
                <a:spcPts val="1000"/>
              </a:spcBef>
              <a:spcAft>
                <a:spcPts val="0"/>
              </a:spcAft>
              <a:buNone/>
            </a:pPr>
            <a:endParaRPr sz="900">
              <a:latin typeface="Georgia"/>
              <a:ea typeface="Georgia"/>
              <a:cs typeface="Georgia"/>
              <a:sym typeface="Georgia"/>
            </a:endParaRPr>
          </a:p>
          <a:p>
            <a:pPr marL="0" lvl="0" indent="0" algn="l" rtl="0">
              <a:spcBef>
                <a:spcPts val="1000"/>
              </a:spcBef>
              <a:spcAft>
                <a:spcPts val="0"/>
              </a:spcAft>
              <a:buNone/>
            </a:pPr>
            <a:r>
              <a:rPr lang="en" sz="1000" b="1">
                <a:solidFill>
                  <a:srgbClr val="990000"/>
                </a:solidFill>
                <a:latin typeface="Georgia"/>
                <a:ea typeface="Georgia"/>
                <a:cs typeface="Georgia"/>
                <a:sym typeface="Georgia"/>
              </a:rPr>
              <a:t>The Fourth Beast </a:t>
            </a:r>
            <a:r>
              <a:rPr lang="en" sz="1000" b="1">
                <a:latin typeface="Georgia"/>
                <a:ea typeface="Georgia"/>
                <a:cs typeface="Georgia"/>
                <a:sym typeface="Georgia"/>
              </a:rPr>
              <a:t>(Diverse from all Others)</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This fourth empire has all the characteristics of the first three empires while having its own unique characteristics that make it diverse.</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In Daniel Ch. 2 we see that the fourth kingdom having toes partly of iron and partly of clay. The significance is not in the number of toes for there is no reference to the number of toes; but in that the feet and toes as the base and stability of the kingdom will fall.  This indicates the weakness of the kingdom and can be seen in the fall of the empire of Rome due to over extending itself and inability to control the many different people it conquered; as well as the moral decline from within; however the influence of this empire will continue through the ages in its, art, government, architecture, and technology etc.  </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“Ancient Rome had a large influence on the modern world. Though it has been thousands of years since the Roman Empire flourished, we can still see evidence of it in our art, architecture, technology, literature, language, and law. From bridges and stadiums to books and the words we hear every day; the ancient Romans have left their mark on our world.”</a:t>
            </a:r>
            <a:r>
              <a:rPr lang="en" sz="1000" b="1">
                <a:latin typeface="Calibri"/>
                <a:ea typeface="Calibri"/>
                <a:cs typeface="Calibri"/>
                <a:sym typeface="Calibri"/>
              </a:rPr>
              <a:t> </a:t>
            </a:r>
            <a:r>
              <a:rPr lang="en" sz="900"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a:t>
            </a:r>
            <a:r>
              <a:rPr lang="en" sz="900" i="1"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://www.nationalgeographic.org/news/traces-ancient-rome-modern-world/</a:t>
            </a:r>
            <a:endParaRPr sz="900" i="1">
              <a:latin typeface="Georgia"/>
              <a:ea typeface="Georgia"/>
              <a:cs typeface="Georgia"/>
              <a:sym typeface="Georgia"/>
            </a:endParaRPr>
          </a:p>
          <a:p>
            <a:pPr marL="0" lvl="0" indent="0" algn="l" rtl="0">
              <a:spcBef>
                <a:spcPts val="1000"/>
              </a:spcBef>
              <a:spcAft>
                <a:spcPts val="0"/>
              </a:spcAft>
              <a:buNone/>
            </a:pPr>
            <a:r>
              <a:rPr lang="en" sz="900">
                <a:latin typeface="Georgia"/>
                <a:ea typeface="Georgia"/>
                <a:cs typeface="Georgia"/>
                <a:sym typeface="Georgia"/>
              </a:rPr>
              <a:t>“</a:t>
            </a:r>
            <a:r>
              <a:rPr lang="en" sz="1000" b="1">
                <a:latin typeface="Georgia"/>
                <a:ea typeface="Georgia"/>
                <a:cs typeface="Georgia"/>
                <a:sym typeface="Georgia"/>
              </a:rPr>
              <a:t>Roman laws and their court system have served as the foundation for many countries’ justice systems, such as the United States and much of Europe.  The ancient Romans helped lay the groundwork for many aspects of the modern world. It is no surprise that a once-booming empire was able to impact the world in so many ways and leave a lasting legacy behind.</a:t>
            </a:r>
            <a:r>
              <a:rPr lang="en" sz="900">
                <a:latin typeface="Georgia"/>
                <a:ea typeface="Georgia"/>
                <a:cs typeface="Georgia"/>
                <a:sym typeface="Georgia"/>
              </a:rPr>
              <a:t>” </a:t>
            </a:r>
            <a:r>
              <a:rPr lang="en" sz="900" i="1"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https://www.nationalgeographic.org/news/traces-ancient-rome-modern-world/</a:t>
            </a:r>
            <a:endParaRPr sz="900" i="1">
              <a:latin typeface="Georgia"/>
              <a:ea typeface="Georgia"/>
              <a:cs typeface="Georgia"/>
              <a:sym typeface="Georgia"/>
            </a:endParaRPr>
          </a:p>
          <a:p>
            <a:pPr marL="0" lvl="0" indent="0" algn="l" rtl="0">
              <a:spcBef>
                <a:spcPts val="1000"/>
              </a:spcBef>
              <a:spcAft>
                <a:spcPts val="1000"/>
              </a:spcAft>
              <a:buNone/>
            </a:pPr>
            <a:endParaRPr sz="1000" b="1">
              <a:latin typeface="Georgia"/>
              <a:ea typeface="Georgia"/>
              <a:cs typeface="Georgia"/>
              <a:sym typeface="Georgia"/>
            </a:endParaRPr>
          </a:p>
        </p:txBody>
      </p:sp>
      <p:sp>
        <p:nvSpPr>
          <p:cNvPr id="579" name="Google Shape;579;p90"/>
          <p:cNvSpPr txBox="1"/>
          <p:nvPr/>
        </p:nvSpPr>
        <p:spPr>
          <a:xfrm>
            <a:off x="95275" y="121225"/>
            <a:ext cx="3507000" cy="582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From Where Will The Antichrist Rise to Power?</a:t>
            </a:r>
            <a:endParaRPr sz="1000" b="1">
              <a:latin typeface="Georgia"/>
              <a:ea typeface="Georgia"/>
              <a:cs typeface="Georgia"/>
              <a:sym typeface="Georgia"/>
            </a:endParaRPr>
          </a:p>
        </p:txBody>
      </p:sp>
      <p:sp>
        <p:nvSpPr>
          <p:cNvPr id="580" name="Google Shape;580;p90"/>
          <p:cNvSpPr/>
          <p:nvPr/>
        </p:nvSpPr>
        <p:spPr>
          <a:xfrm>
            <a:off x="173275" y="796625"/>
            <a:ext cx="8589600" cy="831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The Four kingdoms are described from different points of view; from the King’s point of view in Daniel Ch.2 and from God’s in Daniel Ch. 7.</a:t>
            </a:r>
            <a:r>
              <a:rPr lang="en" sz="900">
                <a:latin typeface="Georgia"/>
                <a:ea typeface="Georgia"/>
                <a:cs typeface="Georgia"/>
                <a:sym typeface="Georgia"/>
              </a:rPr>
              <a:t>  </a:t>
            </a:r>
            <a:r>
              <a:rPr lang="en" sz="900" b="1">
                <a:latin typeface="Georgia"/>
                <a:ea typeface="Georgia"/>
                <a:cs typeface="Georgia"/>
                <a:sym typeface="Georgia"/>
              </a:rPr>
              <a:t>Now what is it that makes this fourth kingdom diverse from all the others and are there any nations today that are similar in that diversity, power and influence?</a:t>
            </a:r>
            <a:endParaRPr sz="900" b="1">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91"/>
          <p:cNvSpPr txBox="1"/>
          <p:nvPr/>
        </p:nvSpPr>
        <p:spPr>
          <a:xfrm>
            <a:off x="103925" y="138525"/>
            <a:ext cx="3402900" cy="582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From Where Will The Antichrist Rise to Power?</a:t>
            </a:r>
            <a:endParaRPr sz="10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586" name="Google Shape;586;p91"/>
          <p:cNvSpPr txBox="1"/>
          <p:nvPr/>
        </p:nvSpPr>
        <p:spPr>
          <a:xfrm>
            <a:off x="173175" y="839925"/>
            <a:ext cx="8745600" cy="40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Now as we come to the fourth kingdom as described in Daniel Ch. 7; we see 10 horns instead of 10 toes. In the vision of Daniel in Ch 2. as interpreted for Nebuchadnezzar we see the weakness of the forth empire which was to lose its influence; however in Ch. 7 we see the 10 horns which represent a coming revival of power.  Also through the passage of time and the increase of technology the diversity of this kingdom will become more evident and astounding.  The geographical footprint may disappear with the sands of time; but the spiritual influence of this fourth kingdom, with its Mystery Babylon of whose religious and political tentacles run deep throughout human history has endured.  The culmination of this fourth kingdom will manifest in the Generation of Antichrist of which I believe we are now in, and from which the Man of Sin shall arise.</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The culmination of the evolution and rebirth of this fourth kingdom can be seen in the Book of Revelation Ch. 13 and its similarities and diversity from the previous kingdoms has become manifest; consider the uniqueness of this kingdom;</a:t>
            </a:r>
            <a:endParaRPr sz="10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sz="1000" b="1">
                <a:latin typeface="Georgia"/>
                <a:ea typeface="Georgia"/>
                <a:cs typeface="Georgia"/>
                <a:sym typeface="Georgia"/>
              </a:rPr>
              <a:t>Here we now have the ten crowns upon this kingdom, indicating 10 authorities. (diverse from its former self and the other kingdoms which had only 10 horns with no crowns.)</a:t>
            </a:r>
            <a:endParaRPr sz="1000" b="1">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587" name="Google Shape;587;p91"/>
          <p:cNvSpPr/>
          <p:nvPr/>
        </p:nvSpPr>
        <p:spPr>
          <a:xfrm>
            <a:off x="242450" y="2692975"/>
            <a:ext cx="8503200" cy="831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Revelation 13:1 And I stood upon the sand of the sea, and saw a beast rise up out of the sea, having seven heads and ten horns, and upon his horns ten crowns, and upon his heads the name of blasphemy.</a:t>
            </a:r>
            <a:endParaRPr sz="900" b="1">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219450" y="658375"/>
            <a:ext cx="8696100" cy="4059900"/>
          </a:xfrm>
          <a:prstGeom prst="rect">
            <a:avLst/>
          </a:prstGeom>
          <a:noFill/>
          <a:ln>
            <a:noFill/>
          </a:ln>
        </p:spPr>
        <p:txBody>
          <a:bodyPr spcFirstLastPara="1" wrap="square" lIns="91425" tIns="91425" rIns="91425" bIns="91425" anchor="t" anchorCtr="0">
            <a:noAutofit/>
          </a:bodyPr>
          <a:lstStyle/>
          <a:p>
            <a:pPr marL="457200" lvl="0" indent="-292100" algn="l" rtl="0">
              <a:lnSpc>
                <a:spcPct val="109090"/>
              </a:lnSpc>
              <a:spcBef>
                <a:spcPts val="1200"/>
              </a:spcBef>
              <a:spcAft>
                <a:spcPts val="0"/>
              </a:spcAft>
              <a:buSzPts val="1000"/>
              <a:buFont typeface="Georgia"/>
              <a:buChar char="●"/>
            </a:pPr>
            <a:r>
              <a:rPr lang="en" sz="1000" b="1">
                <a:latin typeface="Georgia"/>
                <a:ea typeface="Georgia"/>
                <a:cs typeface="Georgia"/>
                <a:sym typeface="Georgia"/>
              </a:rPr>
              <a:t>It is also the removal of the True Church and of the Holy Spirit that will allow this Man of Sin to rise in this Luciferian Kingdom of Darkness, and his false religion will spread through the apostate church ushering in the false messiah, this coming one world ruler that will blend the political with the religious.</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b="1">
                <a:latin typeface="Georgia"/>
                <a:ea typeface="Georgia"/>
                <a:cs typeface="Georgia"/>
                <a:sym typeface="Georgia"/>
              </a:rPr>
              <a:t>2 Thessalonians 2:7  </a:t>
            </a:r>
            <a:r>
              <a:rPr lang="en">
                <a:latin typeface="Georgia"/>
                <a:ea typeface="Georgia"/>
                <a:cs typeface="Georgia"/>
                <a:sym typeface="Georgia"/>
              </a:rPr>
              <a:t>For the mystery of iniquity doth already work: only he who now letteth </a:t>
            </a:r>
            <a:r>
              <a:rPr lang="en" i="1">
                <a:latin typeface="Georgia"/>
                <a:ea typeface="Georgia"/>
                <a:cs typeface="Georgia"/>
                <a:sym typeface="Georgia"/>
              </a:rPr>
              <a:t>will let,</a:t>
            </a:r>
            <a:r>
              <a:rPr lang="en">
                <a:latin typeface="Georgia"/>
                <a:ea typeface="Georgia"/>
                <a:cs typeface="Georgia"/>
                <a:sym typeface="Georgia"/>
              </a:rPr>
              <a:t> until he be taken out of the way.</a:t>
            </a:r>
            <a:endParaRPr>
              <a:latin typeface="Georgia"/>
              <a:ea typeface="Georgia"/>
              <a:cs typeface="Georgia"/>
              <a:sym typeface="Georgia"/>
            </a:endParaRPr>
          </a:p>
          <a:p>
            <a:pPr marL="0" lvl="0" indent="0" algn="l" rtl="0">
              <a:lnSpc>
                <a:spcPct val="109090"/>
              </a:lnSpc>
              <a:spcBef>
                <a:spcPts val="1200"/>
              </a:spcBef>
              <a:spcAft>
                <a:spcPts val="0"/>
              </a:spcAft>
              <a:buNone/>
            </a:pPr>
            <a:r>
              <a:rPr lang="en" b="1">
                <a:latin typeface="Georgia"/>
                <a:ea typeface="Georgia"/>
                <a:cs typeface="Georgia"/>
                <a:sym typeface="Georgia"/>
              </a:rPr>
              <a:t>2 Thessalonians 2:8</a:t>
            </a:r>
            <a:r>
              <a:rPr lang="en" b="1">
                <a:solidFill>
                  <a:srgbClr val="CC0000"/>
                </a:solidFill>
                <a:latin typeface="Georgia"/>
                <a:ea typeface="Georgia"/>
                <a:cs typeface="Georgia"/>
                <a:sym typeface="Georgia"/>
              </a:rPr>
              <a:t> </a:t>
            </a:r>
            <a:r>
              <a:rPr lang="en" b="1">
                <a:latin typeface="Georgia"/>
                <a:ea typeface="Georgia"/>
                <a:cs typeface="Georgia"/>
                <a:sym typeface="Georgia"/>
              </a:rPr>
              <a:t> </a:t>
            </a:r>
            <a:r>
              <a:rPr lang="en">
                <a:latin typeface="Georgia"/>
                <a:ea typeface="Georgia"/>
                <a:cs typeface="Georgia"/>
                <a:sym typeface="Georgia"/>
              </a:rPr>
              <a:t>And then shall that Wicked be revealed, whom the Lord shall consume with the spirit of his mouth, and shall destroy with the brightness of his coming:</a:t>
            </a:r>
            <a:endParaRPr>
              <a:latin typeface="Georgia"/>
              <a:ea typeface="Georgia"/>
              <a:cs typeface="Georgia"/>
              <a:sym typeface="Georgia"/>
            </a:endParaRPr>
          </a:p>
          <a:p>
            <a:pPr marL="0" lvl="0" indent="0" algn="l" rtl="0">
              <a:lnSpc>
                <a:spcPct val="109090"/>
              </a:lnSpc>
              <a:spcBef>
                <a:spcPts val="1200"/>
              </a:spcBef>
              <a:spcAft>
                <a:spcPts val="0"/>
              </a:spcAft>
              <a:buNone/>
            </a:pPr>
            <a:r>
              <a:rPr lang="en" b="1">
                <a:latin typeface="Georgia"/>
                <a:ea typeface="Georgia"/>
                <a:cs typeface="Georgia"/>
                <a:sym typeface="Georgia"/>
              </a:rPr>
              <a:t>2 Thessalonians 2:9  </a:t>
            </a:r>
            <a:r>
              <a:rPr lang="en" i="1">
                <a:latin typeface="Georgia"/>
                <a:ea typeface="Georgia"/>
                <a:cs typeface="Georgia"/>
                <a:sym typeface="Georgia"/>
              </a:rPr>
              <a:t>Even him,</a:t>
            </a:r>
            <a:r>
              <a:rPr lang="en">
                <a:latin typeface="Georgia"/>
                <a:ea typeface="Georgia"/>
                <a:cs typeface="Georgia"/>
                <a:sym typeface="Georgia"/>
              </a:rPr>
              <a:t> whose coming is after the working of Satan with all power and signs and lying wonders,</a:t>
            </a:r>
            <a:endParaRPr>
              <a:latin typeface="Georgia"/>
              <a:ea typeface="Georgia"/>
              <a:cs typeface="Georgia"/>
              <a:sym typeface="Georgia"/>
            </a:endParaRPr>
          </a:p>
          <a:p>
            <a:pPr marL="0" lvl="0" indent="0" algn="l" rtl="0">
              <a:lnSpc>
                <a:spcPct val="109090"/>
              </a:lnSpc>
              <a:spcBef>
                <a:spcPts val="1200"/>
              </a:spcBef>
              <a:spcAft>
                <a:spcPts val="0"/>
              </a:spcAft>
              <a:buNone/>
            </a:pPr>
            <a:r>
              <a:rPr lang="en" b="1">
                <a:latin typeface="Georgia"/>
                <a:ea typeface="Georgia"/>
                <a:cs typeface="Georgia"/>
                <a:sym typeface="Georgia"/>
              </a:rPr>
              <a:t>2 Thessalonians 2:10  </a:t>
            </a:r>
            <a:r>
              <a:rPr lang="en">
                <a:latin typeface="Georgia"/>
                <a:ea typeface="Georgia"/>
                <a:cs typeface="Georgia"/>
                <a:sym typeface="Georgia"/>
              </a:rPr>
              <a:t>And with all deceivableness of unrighteousness in them that perish; because they received not the love of the truth, that they might be saved.</a:t>
            </a:r>
            <a:endParaRPr>
              <a:latin typeface="Georgia"/>
              <a:ea typeface="Georgia"/>
              <a:cs typeface="Georgia"/>
              <a:sym typeface="Georgi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92"/>
          <p:cNvSpPr txBox="1"/>
          <p:nvPr/>
        </p:nvSpPr>
        <p:spPr>
          <a:xfrm>
            <a:off x="0" y="51950"/>
            <a:ext cx="3610800" cy="3981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From Where Will The Antichrist Rise to Power?</a:t>
            </a:r>
            <a:endParaRPr sz="10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593" name="Google Shape;593;p92"/>
          <p:cNvSpPr txBox="1"/>
          <p:nvPr/>
        </p:nvSpPr>
        <p:spPr>
          <a:xfrm>
            <a:off x="77950" y="833100"/>
            <a:ext cx="8641800" cy="43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sz="1000" b="1">
                <a:latin typeface="Georgia"/>
                <a:ea typeface="Georgia"/>
                <a:cs typeface="Georgia"/>
                <a:sym typeface="Georgia"/>
              </a:rPr>
              <a:t>Here the kingdom is diverse in that we are told that Lucifer\Satan himself gives power to the little horn, Antichrist, the Man of Sin.</a:t>
            </a:r>
            <a:endParaRPr sz="10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This beast (kingdom ruler) shall be diverse in that he shall be wounded to death and resurrected. </a:t>
            </a:r>
            <a:endParaRPr sz="9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1000"/>
              </a:spcBef>
              <a:spcAft>
                <a:spcPts val="0"/>
              </a:spcAft>
              <a:buNone/>
            </a:pPr>
            <a:r>
              <a:rPr lang="en" sz="1000" b="1">
                <a:latin typeface="Georgia"/>
                <a:ea typeface="Georgia"/>
                <a:cs typeface="Georgia"/>
                <a:sym typeface="Georgia"/>
              </a:rPr>
              <a:t>While Nebuchadnezzar had an image built and demanded the worship of it; he nor his magicians, astrologers, and sorcerous had power to give life to the image, diverse indeed and the world wondered after the beast.</a:t>
            </a:r>
            <a:endParaRPr sz="10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594" name="Google Shape;594;p92"/>
          <p:cNvSpPr/>
          <p:nvPr/>
        </p:nvSpPr>
        <p:spPr>
          <a:xfrm>
            <a:off x="251225" y="703225"/>
            <a:ext cx="8001000" cy="6927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Revelation 13:2  And the beast which I saw was like unto a leopard, and his feet were as </a:t>
            </a:r>
            <a:r>
              <a:rPr lang="en" sz="1000" b="1" i="1">
                <a:solidFill>
                  <a:srgbClr val="545454"/>
                </a:solidFill>
                <a:latin typeface="Georgia"/>
                <a:ea typeface="Georgia"/>
                <a:cs typeface="Georgia"/>
                <a:sym typeface="Georgia"/>
              </a:rPr>
              <a:t>the feet</a:t>
            </a:r>
            <a:r>
              <a:rPr lang="en" sz="1000" b="1">
                <a:latin typeface="Georgia"/>
                <a:ea typeface="Georgia"/>
                <a:cs typeface="Georgia"/>
                <a:sym typeface="Georgia"/>
              </a:rPr>
              <a:t> of a bear, and his mouth as the mouth of a lion: and the dragon gave him his power, and his seat, and great authority. </a:t>
            </a:r>
            <a:endParaRPr sz="1000" b="1">
              <a:latin typeface="Georgia"/>
              <a:ea typeface="Georgia"/>
              <a:cs typeface="Georgia"/>
              <a:sym typeface="Georgia"/>
            </a:endParaRPr>
          </a:p>
          <a:p>
            <a:pPr marL="0" lvl="0" indent="0" algn="l" rtl="0">
              <a:spcBef>
                <a:spcPts val="300"/>
              </a:spcBef>
              <a:spcAft>
                <a:spcPts val="0"/>
              </a:spcAft>
              <a:buNone/>
            </a:pPr>
            <a:endParaRPr b="1"/>
          </a:p>
        </p:txBody>
      </p:sp>
      <p:sp>
        <p:nvSpPr>
          <p:cNvPr id="595" name="Google Shape;595;p92"/>
          <p:cNvSpPr/>
          <p:nvPr/>
        </p:nvSpPr>
        <p:spPr>
          <a:xfrm>
            <a:off x="251125" y="2052200"/>
            <a:ext cx="8001000" cy="6927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300"/>
              </a:spcBef>
              <a:spcAft>
                <a:spcPts val="0"/>
              </a:spcAft>
              <a:buNone/>
            </a:pPr>
            <a:r>
              <a:rPr lang="en" sz="1000" b="1">
                <a:latin typeface="Georgia"/>
                <a:ea typeface="Georgia"/>
                <a:cs typeface="Georgia"/>
                <a:sym typeface="Georgia"/>
              </a:rPr>
              <a:t>Revelation 13:3  And I saw one of his heads as it were wounded to death; and his deadly wound was healed: and all the world wondered after the beast. </a:t>
            </a:r>
            <a:endParaRPr sz="1000" b="1">
              <a:latin typeface="Georgia"/>
              <a:ea typeface="Georgia"/>
              <a:cs typeface="Georgia"/>
              <a:sym typeface="Georgia"/>
            </a:endParaRPr>
          </a:p>
          <a:p>
            <a:pPr marL="0" lvl="0" indent="0" algn="l" rtl="0">
              <a:spcBef>
                <a:spcPts val="300"/>
              </a:spcBef>
              <a:spcAft>
                <a:spcPts val="0"/>
              </a:spcAft>
              <a:buNone/>
            </a:pPr>
            <a:endParaRPr/>
          </a:p>
        </p:txBody>
      </p:sp>
      <p:sp>
        <p:nvSpPr>
          <p:cNvPr id="596" name="Google Shape;596;p92"/>
          <p:cNvSpPr/>
          <p:nvPr/>
        </p:nvSpPr>
        <p:spPr>
          <a:xfrm>
            <a:off x="251125" y="3184700"/>
            <a:ext cx="8001000" cy="831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300"/>
              </a:spcAft>
              <a:buNone/>
            </a:pPr>
            <a:r>
              <a:rPr lang="en" sz="1000" b="1">
                <a:latin typeface="Georgia"/>
                <a:ea typeface="Georgia"/>
                <a:cs typeface="Georgia"/>
                <a:sym typeface="Georgia"/>
              </a:rPr>
              <a:t>Revelation 13:15  And he had power to give life unto the image of the beast, that the image of the beast should both speak, and cause that as many as would not worship the image of the beast should be killed. </a:t>
            </a:r>
            <a:endParaRPr b="1"/>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3"/>
          <p:cNvSpPr txBox="1"/>
          <p:nvPr/>
        </p:nvSpPr>
        <p:spPr>
          <a:xfrm>
            <a:off x="95250" y="69300"/>
            <a:ext cx="3671400" cy="582000"/>
          </a:xfrm>
          <a:prstGeom prst="rect">
            <a:avLst/>
          </a:prstGeom>
          <a:noFill/>
          <a:ln>
            <a:noFill/>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 sz="1000" b="1">
                <a:latin typeface="Georgia"/>
                <a:ea typeface="Georgia"/>
                <a:cs typeface="Georgia"/>
                <a:sym typeface="Georgia"/>
              </a:rPr>
              <a:t>From Where Will The Antichrist Rise to Power?</a:t>
            </a:r>
            <a:endParaRPr sz="1000" b="1">
              <a:latin typeface="Georgia"/>
              <a:ea typeface="Georgia"/>
              <a:cs typeface="Georgia"/>
              <a:sym typeface="Georgia"/>
            </a:endParaRPr>
          </a:p>
          <a:p>
            <a:pPr marL="0" lvl="0" indent="0" algn="l" rtl="0">
              <a:spcBef>
                <a:spcPts val="0"/>
              </a:spcBef>
              <a:spcAft>
                <a:spcPts val="0"/>
              </a:spcAft>
              <a:buNone/>
            </a:pPr>
            <a:endParaRPr>
              <a:latin typeface="Lato"/>
              <a:ea typeface="Lato"/>
              <a:cs typeface="Lato"/>
              <a:sym typeface="Lato"/>
            </a:endParaRPr>
          </a:p>
        </p:txBody>
      </p:sp>
      <p:sp>
        <p:nvSpPr>
          <p:cNvPr id="602" name="Google Shape;602;p93"/>
          <p:cNvSpPr txBox="1"/>
          <p:nvPr/>
        </p:nvSpPr>
        <p:spPr>
          <a:xfrm>
            <a:off x="121200" y="588825"/>
            <a:ext cx="8745600" cy="43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No other kingdom or empire has had the capability to accomplish such totalitarian power as this; not in technology nor in power to enforce such a policy and law.  The continuation of the fourth kingdom and its diversity is clearly seen in Ch. 13, with a further description in Ch. 17 of the Book of Revelation.  </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This beast known as the Antichrist, the Little Horn, and the Man of Sin will arise out of the Fourth Kingdom.  I do not believe that the Fourth Kingdom is now in this latter day defined by its geographical boundaries; for it shall manifest in the latter days as a worldwide kingdom in its influence and span the globe.  Its reach will be beyond the limits of geography and it will birth the Man of Sin from the womb of the harlot of Mystery Babylon and Political Babylon will be his avenue to rise in power to be the cruelest dictator the world has ever seen.</a:t>
            </a:r>
            <a:endParaRPr sz="10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603" name="Google Shape;603;p93"/>
          <p:cNvSpPr/>
          <p:nvPr/>
        </p:nvSpPr>
        <p:spPr>
          <a:xfrm>
            <a:off x="220650" y="1274750"/>
            <a:ext cx="8546700" cy="831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Revelation 13:16  And he causeth all, both small and great, rich and poor, free and bond, to receive a mark in their right hand, or in their foreheads: 17 And that no man might buy or sell, save he that had the mark, or the name of the beast, or the number of his name. </a:t>
            </a:r>
            <a:endParaRPr sz="1000" b="1">
              <a:latin typeface="Georgia"/>
              <a:ea typeface="Georgia"/>
              <a:cs typeface="Georgia"/>
              <a:sym typeface="Georgia"/>
            </a:endParaRPr>
          </a:p>
          <a:p>
            <a:pPr marL="0" lvl="0" indent="0" algn="l" rtl="0">
              <a:spcBef>
                <a:spcPts val="300"/>
              </a:spcBef>
              <a:spcAft>
                <a:spcPts val="0"/>
              </a:spcAft>
              <a:buNone/>
            </a:pPr>
            <a:endParaRPr b="1"/>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4"/>
          <p:cNvSpPr txBox="1"/>
          <p:nvPr/>
        </p:nvSpPr>
        <p:spPr>
          <a:xfrm>
            <a:off x="207825" y="571500"/>
            <a:ext cx="8676300" cy="42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10 Horns and Crowns of Revelation 13:1</a:t>
            </a: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There is much speculation as to the ten horns and ten crowns and what powers and kingdoms are they. Many speculate that these ten horns and crowns are the European Union; but the numbers do not match up with prophesy; for there are many more nations in the European Union than ten.  I will speculate as well as do others that the ten horns and ten crowns have not manifested yet; but will at the appointed time. Consider the following:</a:t>
            </a:r>
            <a:endParaRPr sz="1000" b="1">
              <a:latin typeface="Georgia"/>
              <a:ea typeface="Georgia"/>
              <a:cs typeface="Georgia"/>
              <a:sym typeface="Georgia"/>
            </a:endParaRPr>
          </a:p>
          <a:p>
            <a:pPr marL="0" lvl="0" indent="0" algn="l" rtl="0">
              <a:spcBef>
                <a:spcPts val="1000"/>
              </a:spcBef>
              <a:spcAft>
                <a:spcPts val="0"/>
              </a:spcAft>
              <a:buNone/>
            </a:pPr>
            <a:r>
              <a:rPr lang="en" sz="1000" b="1">
                <a:solidFill>
                  <a:srgbClr val="990000"/>
                </a:solidFill>
                <a:latin typeface="Georgia"/>
                <a:ea typeface="Georgia"/>
                <a:cs typeface="Georgia"/>
                <a:sym typeface="Georgia"/>
              </a:rPr>
              <a:t>THE CLUB OF ROME</a:t>
            </a:r>
            <a:endParaRPr sz="1000" b="1">
              <a:solidFill>
                <a:srgbClr val="990000"/>
              </a:solidFill>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On September 13, 1973, the Club released one such report entitled “Regionalized and Adaptive Model of the Global World System”…The document reveals that the Club has divided the world into ten political/economic regions, which it refers to as “kingdoms”.</a:t>
            </a:r>
            <a:r>
              <a:rPr lang="en" sz="1000" b="1">
                <a:latin typeface="Calibri"/>
                <a:ea typeface="Calibri"/>
                <a:cs typeface="Calibri"/>
                <a:sym typeface="Calibri"/>
              </a:rPr>
              <a:t> </a:t>
            </a:r>
            <a:r>
              <a:rPr lang="en" sz="900" i="1">
                <a:latin typeface="Georgia"/>
                <a:ea typeface="Georgia"/>
                <a:cs typeface="Georgia"/>
                <a:sym typeface="Georgia"/>
              </a:rPr>
              <a:t>http://www2.ministries-online.org/biometrics/rome.html</a:t>
            </a:r>
            <a:endParaRPr sz="900" i="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pic>
        <p:nvPicPr>
          <p:cNvPr id="609" name="Google Shape;609;p94" descr="http://www2.ministries-online.org/biometrics/nasco01_04.gif"/>
          <p:cNvPicPr preferRelativeResize="0"/>
          <p:nvPr/>
        </p:nvPicPr>
        <p:blipFill>
          <a:blip r:embed="rId3">
            <a:alphaModFix/>
          </a:blip>
          <a:stretch>
            <a:fillRect/>
          </a:stretch>
        </p:blipFill>
        <p:spPr>
          <a:xfrm>
            <a:off x="1821825" y="2424550"/>
            <a:ext cx="5448300" cy="231197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95" descr="http://www2.ministries-online.org/biometrics/nasco01_04.gif"/>
          <p:cNvPicPr preferRelativeResize="0"/>
          <p:nvPr/>
        </p:nvPicPr>
        <p:blipFill>
          <a:blip r:embed="rId3">
            <a:alphaModFix/>
          </a:blip>
          <a:stretch>
            <a:fillRect/>
          </a:stretch>
        </p:blipFill>
        <p:spPr>
          <a:xfrm>
            <a:off x="117750" y="69200"/>
            <a:ext cx="5448300" cy="3524250"/>
          </a:xfrm>
          <a:prstGeom prst="rect">
            <a:avLst/>
          </a:prstGeom>
          <a:noFill/>
          <a:ln>
            <a:noFill/>
          </a:ln>
        </p:spPr>
      </p:pic>
      <p:sp>
        <p:nvSpPr>
          <p:cNvPr id="615" name="Google Shape;615;p95"/>
          <p:cNvSpPr txBox="1"/>
          <p:nvPr/>
        </p:nvSpPr>
        <p:spPr>
          <a:xfrm>
            <a:off x="117750" y="3658400"/>
            <a:ext cx="3169200" cy="2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800" i="1">
                <a:latin typeface="Georgia"/>
                <a:ea typeface="Georgia"/>
                <a:cs typeface="Georgia"/>
                <a:sym typeface="Georgia"/>
              </a:rPr>
              <a:t>http://www2.ministries-online.org/biometrics/rome.html</a:t>
            </a:r>
            <a:endParaRPr sz="800" i="1">
              <a:latin typeface="Georgia"/>
              <a:ea typeface="Georgia"/>
              <a:cs typeface="Georgia"/>
              <a:sym typeface="Georgia"/>
            </a:endParaRPr>
          </a:p>
        </p:txBody>
      </p:sp>
      <p:sp>
        <p:nvSpPr>
          <p:cNvPr id="616" name="Google Shape;616;p95"/>
          <p:cNvSpPr txBox="1"/>
          <p:nvPr/>
        </p:nvSpPr>
        <p:spPr>
          <a:xfrm>
            <a:off x="5957400" y="152400"/>
            <a:ext cx="2978700" cy="3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990000"/>
                </a:solidFill>
                <a:latin typeface="Georgia"/>
                <a:ea typeface="Georgia"/>
                <a:cs typeface="Georgia"/>
                <a:sym typeface="Georgia"/>
              </a:rPr>
              <a:t>Kingdom One</a:t>
            </a:r>
            <a:r>
              <a:rPr lang="en" sz="1000" b="1">
                <a:latin typeface="Georgia"/>
                <a:ea typeface="Georgia"/>
                <a:cs typeface="Georgia"/>
                <a:sym typeface="Georgia"/>
              </a:rPr>
              <a:t>: NAFTA (United States, Canada, Mexico)</a:t>
            </a:r>
            <a:endParaRPr sz="1000" b="1">
              <a:latin typeface="Georgia"/>
              <a:ea typeface="Georgia"/>
              <a:cs typeface="Georgia"/>
              <a:sym typeface="Georgia"/>
            </a:endParaRPr>
          </a:p>
          <a:p>
            <a:pPr marL="0" lvl="0" indent="0" algn="l" rtl="0">
              <a:spcBef>
                <a:spcPts val="1000"/>
              </a:spcBef>
              <a:spcAft>
                <a:spcPts val="0"/>
              </a:spcAft>
              <a:buNone/>
            </a:pPr>
            <a:r>
              <a:rPr lang="en" sz="1000" b="1">
                <a:solidFill>
                  <a:srgbClr val="990000"/>
                </a:solidFill>
                <a:latin typeface="Georgia"/>
                <a:ea typeface="Georgia"/>
                <a:cs typeface="Georgia"/>
                <a:sym typeface="Georgia"/>
              </a:rPr>
              <a:t>Kingdom Two</a:t>
            </a:r>
            <a:r>
              <a:rPr lang="en" sz="1000" b="1">
                <a:latin typeface="Georgia"/>
                <a:ea typeface="Georgia"/>
                <a:cs typeface="Georgia"/>
                <a:sym typeface="Georgia"/>
              </a:rPr>
              <a:t>: The European Union</a:t>
            </a:r>
            <a:endParaRPr sz="1000" b="1">
              <a:latin typeface="Georgia"/>
              <a:ea typeface="Georgia"/>
              <a:cs typeface="Georgia"/>
              <a:sym typeface="Georgia"/>
            </a:endParaRPr>
          </a:p>
          <a:p>
            <a:pPr marL="0" lvl="0" indent="0" algn="l" rtl="0">
              <a:spcBef>
                <a:spcPts val="1000"/>
              </a:spcBef>
              <a:spcAft>
                <a:spcPts val="0"/>
              </a:spcAft>
              <a:buNone/>
            </a:pPr>
            <a:r>
              <a:rPr lang="en" sz="1000" b="1">
                <a:solidFill>
                  <a:srgbClr val="990000"/>
                </a:solidFill>
                <a:latin typeface="Georgia"/>
                <a:ea typeface="Georgia"/>
                <a:cs typeface="Georgia"/>
                <a:sym typeface="Georgia"/>
              </a:rPr>
              <a:t>Kingdom Three</a:t>
            </a:r>
            <a:r>
              <a:rPr lang="en" sz="1000" b="1">
                <a:latin typeface="Georgia"/>
                <a:ea typeface="Georgia"/>
                <a:cs typeface="Georgia"/>
                <a:sym typeface="Georgia"/>
              </a:rPr>
              <a:t>: Japan</a:t>
            </a:r>
            <a:endParaRPr sz="1000" b="1">
              <a:latin typeface="Georgia"/>
              <a:ea typeface="Georgia"/>
              <a:cs typeface="Georgia"/>
              <a:sym typeface="Georgia"/>
            </a:endParaRPr>
          </a:p>
          <a:p>
            <a:pPr marL="0" lvl="0" indent="0" algn="l" rtl="0">
              <a:spcBef>
                <a:spcPts val="1000"/>
              </a:spcBef>
              <a:spcAft>
                <a:spcPts val="0"/>
              </a:spcAft>
              <a:buNone/>
            </a:pPr>
            <a:r>
              <a:rPr lang="en" sz="1000" b="1">
                <a:solidFill>
                  <a:srgbClr val="990000"/>
                </a:solidFill>
                <a:latin typeface="Georgia"/>
                <a:ea typeface="Georgia"/>
                <a:cs typeface="Georgia"/>
                <a:sym typeface="Georgia"/>
              </a:rPr>
              <a:t>Kingdom Four</a:t>
            </a:r>
            <a:r>
              <a:rPr lang="en" sz="1000" b="1">
                <a:latin typeface="Georgia"/>
                <a:ea typeface="Georgia"/>
                <a:cs typeface="Georgia"/>
                <a:sym typeface="Georgia"/>
              </a:rPr>
              <a:t>:  Australia, New Zealand, South Africa</a:t>
            </a:r>
            <a:endParaRPr sz="1000" b="1">
              <a:latin typeface="Georgia"/>
              <a:ea typeface="Georgia"/>
              <a:cs typeface="Georgia"/>
              <a:sym typeface="Georgia"/>
            </a:endParaRPr>
          </a:p>
          <a:p>
            <a:pPr marL="0" lvl="0" indent="0" algn="l" rtl="0">
              <a:spcBef>
                <a:spcPts val="1000"/>
              </a:spcBef>
              <a:spcAft>
                <a:spcPts val="0"/>
              </a:spcAft>
              <a:buNone/>
            </a:pPr>
            <a:r>
              <a:rPr lang="en" sz="1000" b="1">
                <a:solidFill>
                  <a:srgbClr val="990000"/>
                </a:solidFill>
                <a:latin typeface="Georgia"/>
                <a:ea typeface="Georgia"/>
                <a:cs typeface="Georgia"/>
                <a:sym typeface="Georgia"/>
              </a:rPr>
              <a:t>Kingdom Five</a:t>
            </a:r>
            <a:r>
              <a:rPr lang="en" sz="1000" b="1">
                <a:latin typeface="Georgia"/>
                <a:ea typeface="Georgia"/>
                <a:cs typeface="Georgia"/>
                <a:sym typeface="Georgia"/>
              </a:rPr>
              <a:t>:  Eastern Europe, Pakistan, Afghanistan, Russia, Countries of former Soviet Union</a:t>
            </a:r>
            <a:endParaRPr sz="1000" b="1">
              <a:latin typeface="Georgia"/>
              <a:ea typeface="Georgia"/>
              <a:cs typeface="Georgia"/>
              <a:sym typeface="Georgia"/>
            </a:endParaRPr>
          </a:p>
          <a:p>
            <a:pPr marL="0" lvl="0" indent="0" algn="l" rtl="0">
              <a:spcBef>
                <a:spcPts val="1000"/>
              </a:spcBef>
              <a:spcAft>
                <a:spcPts val="0"/>
              </a:spcAft>
              <a:buNone/>
            </a:pPr>
            <a:r>
              <a:rPr lang="en" sz="1000" b="1">
                <a:solidFill>
                  <a:srgbClr val="990000"/>
                </a:solidFill>
                <a:latin typeface="Georgia"/>
                <a:ea typeface="Georgia"/>
                <a:cs typeface="Georgia"/>
                <a:sym typeface="Georgia"/>
              </a:rPr>
              <a:t>Kingdom Six</a:t>
            </a:r>
            <a:r>
              <a:rPr lang="en" sz="1000" b="1">
                <a:latin typeface="Georgia"/>
                <a:ea typeface="Georgia"/>
                <a:cs typeface="Georgia"/>
                <a:sym typeface="Georgia"/>
              </a:rPr>
              <a:t>:  Central and South America, Cuba, Caribbean Islands</a:t>
            </a:r>
            <a:endParaRPr sz="1000" b="1">
              <a:latin typeface="Georgia"/>
              <a:ea typeface="Georgia"/>
              <a:cs typeface="Georgia"/>
              <a:sym typeface="Georgia"/>
            </a:endParaRPr>
          </a:p>
          <a:p>
            <a:pPr marL="0" lvl="0" indent="0" algn="l" rtl="0">
              <a:spcBef>
                <a:spcPts val="1000"/>
              </a:spcBef>
              <a:spcAft>
                <a:spcPts val="0"/>
              </a:spcAft>
              <a:buNone/>
            </a:pPr>
            <a:r>
              <a:rPr lang="en" sz="1000" b="1">
                <a:solidFill>
                  <a:srgbClr val="990000"/>
                </a:solidFill>
                <a:latin typeface="Georgia"/>
                <a:ea typeface="Georgia"/>
                <a:cs typeface="Georgia"/>
                <a:sym typeface="Georgia"/>
              </a:rPr>
              <a:t>Kingdom Seven</a:t>
            </a:r>
            <a:r>
              <a:rPr lang="en" sz="1000" b="1">
                <a:latin typeface="Georgia"/>
                <a:ea typeface="Georgia"/>
                <a:cs typeface="Georgia"/>
                <a:sym typeface="Georgia"/>
              </a:rPr>
              <a:t>: Middle East, North Africa</a:t>
            </a:r>
            <a:endParaRPr sz="1000" b="1">
              <a:latin typeface="Georgia"/>
              <a:ea typeface="Georgia"/>
              <a:cs typeface="Georgia"/>
              <a:sym typeface="Georgia"/>
            </a:endParaRPr>
          </a:p>
          <a:p>
            <a:pPr marL="0" lvl="0" indent="0" algn="l" rtl="0">
              <a:spcBef>
                <a:spcPts val="1000"/>
              </a:spcBef>
              <a:spcAft>
                <a:spcPts val="0"/>
              </a:spcAft>
              <a:buNone/>
            </a:pPr>
            <a:r>
              <a:rPr lang="en" sz="1000" b="1">
                <a:solidFill>
                  <a:srgbClr val="990000"/>
                </a:solidFill>
                <a:latin typeface="Georgia"/>
                <a:ea typeface="Georgia"/>
                <a:cs typeface="Georgia"/>
                <a:sym typeface="Georgia"/>
              </a:rPr>
              <a:t>Kingdom Eight</a:t>
            </a:r>
            <a:r>
              <a:rPr lang="en" sz="1000" b="1">
                <a:latin typeface="Georgia"/>
                <a:ea typeface="Georgia"/>
                <a:cs typeface="Georgia"/>
                <a:sym typeface="Georgia"/>
              </a:rPr>
              <a:t>: Rest of Africa except S. Africa</a:t>
            </a:r>
            <a:endParaRPr sz="1000" b="1">
              <a:latin typeface="Georgia"/>
              <a:ea typeface="Georgia"/>
              <a:cs typeface="Georgia"/>
              <a:sym typeface="Georgia"/>
            </a:endParaRPr>
          </a:p>
          <a:p>
            <a:pPr marL="0" lvl="0" indent="0" algn="l" rtl="0">
              <a:spcBef>
                <a:spcPts val="1000"/>
              </a:spcBef>
              <a:spcAft>
                <a:spcPts val="0"/>
              </a:spcAft>
              <a:buNone/>
            </a:pPr>
            <a:r>
              <a:rPr lang="en" sz="1000" b="1">
                <a:solidFill>
                  <a:srgbClr val="990000"/>
                </a:solidFill>
                <a:latin typeface="Georgia"/>
                <a:ea typeface="Georgia"/>
                <a:cs typeface="Georgia"/>
                <a:sym typeface="Georgia"/>
              </a:rPr>
              <a:t>Kingdom Nine</a:t>
            </a:r>
            <a:r>
              <a:rPr lang="en" sz="1000" b="1">
                <a:latin typeface="Georgia"/>
                <a:ea typeface="Georgia"/>
                <a:cs typeface="Georgia"/>
                <a:sym typeface="Georgia"/>
              </a:rPr>
              <a:t>: South and S.E. Asia, India</a:t>
            </a:r>
            <a:endParaRPr sz="1000" b="1">
              <a:latin typeface="Georgia"/>
              <a:ea typeface="Georgia"/>
              <a:cs typeface="Georgia"/>
              <a:sym typeface="Georgia"/>
            </a:endParaRPr>
          </a:p>
          <a:p>
            <a:pPr marL="0" lvl="0" indent="0" algn="l" rtl="0">
              <a:spcBef>
                <a:spcPts val="1000"/>
              </a:spcBef>
              <a:spcAft>
                <a:spcPts val="0"/>
              </a:spcAft>
              <a:buNone/>
            </a:pPr>
            <a:r>
              <a:rPr lang="en" sz="1000" b="1">
                <a:solidFill>
                  <a:srgbClr val="990000"/>
                </a:solidFill>
                <a:latin typeface="Georgia"/>
                <a:ea typeface="Georgia"/>
                <a:cs typeface="Georgia"/>
                <a:sym typeface="Georgia"/>
              </a:rPr>
              <a:t>Kingdom 10</a:t>
            </a:r>
            <a:r>
              <a:rPr lang="en" sz="1000" b="1">
                <a:latin typeface="Georgia"/>
                <a:ea typeface="Georgia"/>
                <a:cs typeface="Georgia"/>
                <a:sym typeface="Georgia"/>
              </a:rPr>
              <a:t>: China</a:t>
            </a:r>
            <a:endParaRPr sz="10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617" name="Google Shape;617;p95"/>
          <p:cNvSpPr txBox="1"/>
          <p:nvPr/>
        </p:nvSpPr>
        <p:spPr>
          <a:xfrm>
            <a:off x="180150" y="3887925"/>
            <a:ext cx="8783700" cy="12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Georgia"/>
                <a:ea typeface="Georgia"/>
                <a:cs typeface="Georgia"/>
                <a:sym typeface="Georgia"/>
              </a:rPr>
              <a:t>I believe that it is the ten economic regions\kingdoms of the Club of Rome and the United Nations that will be the ten kingdoms and crowns that will manifest through Mystery Babylon and is united with Political Babylon which gives rise to the Luciferian World System; also known as the “New World Order”.  The Man of Sin will rise to power through this system.</a:t>
            </a:r>
            <a:endParaRPr sz="8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“Someday, I predict, a man will rise by whose hands a federation of the world will be so effected, and wars so stopped thereby, that his name will go down across the centuries associated with that great achievement, as Copernicus’ name is with the new astronomy, or Lincoln’s with the preservation of our union. That man will come. Some day he will arise</a:t>
            </a:r>
            <a:r>
              <a:rPr lang="en" sz="800" b="1">
                <a:latin typeface="Georgia"/>
                <a:ea typeface="Georgia"/>
                <a:cs typeface="Georgia"/>
                <a:sym typeface="Georgia"/>
              </a:rPr>
              <a:t>.” </a:t>
            </a:r>
            <a:r>
              <a:rPr lang="en" sz="800" b="1" i="1">
                <a:latin typeface="Georgia"/>
                <a:ea typeface="Georgia"/>
                <a:cs typeface="Georgia"/>
                <a:sym typeface="Georgia"/>
              </a:rPr>
              <a:t>-  </a:t>
            </a:r>
            <a:r>
              <a:rPr lang="en" sz="800" i="1">
                <a:latin typeface="Georgia"/>
                <a:ea typeface="Georgia"/>
                <a:cs typeface="Georgia"/>
                <a:sym typeface="Georgia"/>
              </a:rPr>
              <a:t>Harry Emerson Fosdick</a:t>
            </a:r>
            <a:r>
              <a:rPr lang="en" sz="800">
                <a:latin typeface="Georgia"/>
                <a:ea typeface="Georgia"/>
                <a:cs typeface="Georgia"/>
                <a:sym typeface="Georgia"/>
              </a:rPr>
              <a:t> (brother of John D. </a:t>
            </a:r>
            <a:r>
              <a:rPr lang="en" sz="800" i="1">
                <a:latin typeface="Georgia"/>
                <a:ea typeface="Georgia"/>
                <a:cs typeface="Georgia"/>
                <a:sym typeface="Georgia"/>
              </a:rPr>
              <a:t>Rockefeller’s trusted lawyer Raymond B. Fosdick. He was deeply involved with the Interchurch World Movement.)</a:t>
            </a:r>
            <a:endParaRPr sz="800" i="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96"/>
          <p:cNvSpPr txBox="1"/>
          <p:nvPr/>
        </p:nvSpPr>
        <p:spPr>
          <a:xfrm>
            <a:off x="493650" y="190500"/>
            <a:ext cx="8156700" cy="37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Georgia"/>
                <a:ea typeface="Georgia"/>
                <a:cs typeface="Georgia"/>
                <a:sym typeface="Georgia"/>
              </a:rPr>
              <a:t>Psychological Profile of the Man of Sin</a:t>
            </a:r>
            <a:endParaRPr sz="1200" b="1">
              <a:latin typeface="Georgia"/>
              <a:ea typeface="Georgia"/>
              <a:cs typeface="Georgia"/>
              <a:sym typeface="Georgia"/>
            </a:endParaRPr>
          </a:p>
          <a:p>
            <a:pPr marL="0" lvl="0" indent="0" algn="ctr" rtl="0">
              <a:spcBef>
                <a:spcPts val="1000"/>
              </a:spcBef>
              <a:spcAft>
                <a:spcPts val="0"/>
              </a:spcAft>
              <a:buNone/>
            </a:pPr>
            <a:endParaRPr>
              <a:latin typeface="Lato"/>
              <a:ea typeface="Lato"/>
              <a:cs typeface="Lato"/>
              <a:sym typeface="Lato"/>
            </a:endParaRPr>
          </a:p>
        </p:txBody>
      </p:sp>
      <p:sp>
        <p:nvSpPr>
          <p:cNvPr id="623" name="Google Shape;623;p96"/>
          <p:cNvSpPr txBox="1"/>
          <p:nvPr/>
        </p:nvSpPr>
        <p:spPr>
          <a:xfrm>
            <a:off x="303075" y="779325"/>
            <a:ext cx="8659200" cy="42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2 Thessalonians 2:4</a:t>
            </a:r>
            <a:r>
              <a:rPr lang="en" sz="1200" b="1">
                <a:latin typeface="Georgia"/>
                <a:ea typeface="Georgia"/>
                <a:cs typeface="Georgia"/>
                <a:sym typeface="Georgia"/>
              </a:rPr>
              <a:t>  </a:t>
            </a:r>
            <a:r>
              <a:rPr lang="en" sz="1000">
                <a:latin typeface="Georgia"/>
                <a:ea typeface="Georgia"/>
                <a:cs typeface="Georgia"/>
                <a:sym typeface="Georgia"/>
              </a:rPr>
              <a:t>Who opposeth and exalteth himself above all that is called God, or that is worshipped; so that he as God sitteth in the temple of God, shewing himself that he is God.</a:t>
            </a: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He is equipped with an unshakeable sense of entitlement to the obedience and admiration of his subjects. He is also exploitative, for he uses the services of an accomplice, a false prophet, a co-dependent religious figure, to enforce the ruthless and divisive laws of his personality cult   </a:t>
            </a:r>
            <a:r>
              <a:rPr lang="en" sz="1000" b="1" i="1">
                <a:latin typeface="Georgia"/>
                <a:ea typeface="Georgia"/>
                <a:cs typeface="Georgia"/>
                <a:sym typeface="Georgia"/>
              </a:rPr>
              <a:t>( Revelation 13: 11-17 )</a:t>
            </a:r>
            <a:endParaRPr sz="1000" b="1" i="1">
              <a:latin typeface="Georgia"/>
              <a:ea typeface="Georgia"/>
              <a:cs typeface="Georgia"/>
              <a:sym typeface="Georgia"/>
            </a:endParaRPr>
          </a:p>
          <a:p>
            <a:pPr marL="0" lvl="0" indent="0" algn="l" rtl="0">
              <a:spcBef>
                <a:spcPts val="0"/>
              </a:spcBef>
              <a:spcAft>
                <a:spcPts val="0"/>
              </a:spcAft>
              <a:buNone/>
            </a:pPr>
            <a:endParaRPr sz="1000" b="1" i="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He will expect total compliance with these laws and will have no pity on those who do not comply. Ostracism and death will be their lot. Millions of saintly people will die or be put to death in this way (Rev 7, 9-17). It is therefore probable that hypersensitivity to criticism, envy, total lack of empathy and sadism are also prominent features of this man’s character. He may also be giving vent to a spirit of vengeance, in response for the mortal wounding he suffered in the days before the start of his global reign (Rev 13,3.14).</a:t>
            </a:r>
            <a:endParaRPr sz="1000" b="1">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This, then, is the profile of the Antichrist that we can extract from the prophecies. It seems almost inconceivable that all these human characteristics could come together in the personality of one man, and to such an extreme degree of </a:t>
            </a:r>
            <a:r>
              <a:rPr lang="en" sz="1000" b="1">
                <a:solidFill>
                  <a:srgbClr val="CC0000"/>
                </a:solidFill>
                <a:latin typeface="Georgia"/>
                <a:ea typeface="Georgia"/>
                <a:cs typeface="Georgia"/>
                <a:sym typeface="Georgia"/>
              </a:rPr>
              <a:t>grandiosity,</a:t>
            </a:r>
            <a:r>
              <a:rPr lang="en" sz="1000" b="1">
                <a:latin typeface="Georgia"/>
                <a:ea typeface="Georgia"/>
                <a:cs typeface="Georgia"/>
                <a:sym typeface="Georgia"/>
              </a:rPr>
              <a:t> </a:t>
            </a:r>
            <a:r>
              <a:rPr lang="en" sz="1000" b="1">
                <a:solidFill>
                  <a:srgbClr val="CC0000"/>
                </a:solidFill>
                <a:latin typeface="Georgia"/>
                <a:ea typeface="Georgia"/>
                <a:cs typeface="Georgia"/>
                <a:sym typeface="Georgia"/>
              </a:rPr>
              <a:t>self-importance</a:t>
            </a:r>
            <a:r>
              <a:rPr lang="en" sz="1000" b="1">
                <a:latin typeface="Georgia"/>
                <a:ea typeface="Georgia"/>
                <a:cs typeface="Georgia"/>
                <a:sym typeface="Georgia"/>
              </a:rPr>
              <a:t>, </a:t>
            </a:r>
            <a:r>
              <a:rPr lang="en" sz="1000" b="1">
                <a:solidFill>
                  <a:srgbClr val="CC0000"/>
                </a:solidFill>
                <a:latin typeface="Georgia"/>
                <a:ea typeface="Georgia"/>
                <a:cs typeface="Georgia"/>
                <a:sym typeface="Georgia"/>
              </a:rPr>
              <a:t>sense of uniqueness</a:t>
            </a:r>
            <a:r>
              <a:rPr lang="en" sz="1000" b="1">
                <a:latin typeface="Georgia"/>
                <a:ea typeface="Georgia"/>
                <a:cs typeface="Georgia"/>
                <a:sym typeface="Georgia"/>
              </a:rPr>
              <a:t>, </a:t>
            </a:r>
            <a:r>
              <a:rPr lang="en" sz="1000" b="1">
                <a:solidFill>
                  <a:srgbClr val="CC0000"/>
                </a:solidFill>
                <a:latin typeface="Georgia"/>
                <a:ea typeface="Georgia"/>
                <a:cs typeface="Georgia"/>
                <a:sym typeface="Georgia"/>
              </a:rPr>
              <a:t>perfection </a:t>
            </a:r>
            <a:r>
              <a:rPr lang="en" sz="1000" b="1">
                <a:latin typeface="Georgia"/>
                <a:ea typeface="Georgia"/>
                <a:cs typeface="Georgia"/>
                <a:sym typeface="Georgia"/>
              </a:rPr>
              <a:t>and </a:t>
            </a:r>
            <a:r>
              <a:rPr lang="en" sz="1000" b="1">
                <a:solidFill>
                  <a:srgbClr val="CC0000"/>
                </a:solidFill>
                <a:latin typeface="Georgia"/>
                <a:ea typeface="Georgia"/>
                <a:cs typeface="Georgia"/>
                <a:sym typeface="Georgia"/>
              </a:rPr>
              <a:t>superiority</a:t>
            </a:r>
            <a:r>
              <a:rPr lang="en" sz="1000" b="1">
                <a:latin typeface="Georgia"/>
                <a:ea typeface="Georgia"/>
                <a:cs typeface="Georgia"/>
                <a:sym typeface="Georgia"/>
              </a:rPr>
              <a:t>, </a:t>
            </a:r>
            <a:r>
              <a:rPr lang="en" sz="1000" b="1">
                <a:solidFill>
                  <a:srgbClr val="CC0000"/>
                </a:solidFill>
                <a:latin typeface="Georgia"/>
                <a:ea typeface="Georgia"/>
                <a:cs typeface="Georgia"/>
                <a:sym typeface="Georgia"/>
              </a:rPr>
              <a:t>desire for unlimited power </a:t>
            </a:r>
            <a:r>
              <a:rPr lang="en" sz="1000" b="1">
                <a:latin typeface="Georgia"/>
                <a:ea typeface="Georgia"/>
                <a:cs typeface="Georgia"/>
                <a:sym typeface="Georgia"/>
              </a:rPr>
              <a:t>and</a:t>
            </a:r>
            <a:r>
              <a:rPr lang="en" sz="1000" b="1">
                <a:solidFill>
                  <a:srgbClr val="CC0000"/>
                </a:solidFill>
                <a:latin typeface="Georgia"/>
                <a:ea typeface="Georgia"/>
                <a:cs typeface="Georgia"/>
                <a:sym typeface="Georgia"/>
              </a:rPr>
              <a:t> control over the world</a:t>
            </a:r>
            <a:r>
              <a:rPr lang="en" sz="1000" b="1">
                <a:latin typeface="Georgia"/>
                <a:ea typeface="Georgia"/>
                <a:cs typeface="Georgia"/>
                <a:sym typeface="Georgia"/>
              </a:rPr>
              <a:t>, </a:t>
            </a:r>
            <a:r>
              <a:rPr lang="en" sz="1000" b="1">
                <a:solidFill>
                  <a:srgbClr val="CC0000"/>
                </a:solidFill>
                <a:latin typeface="Georgia"/>
                <a:ea typeface="Georgia"/>
                <a:cs typeface="Georgia"/>
                <a:sym typeface="Georgia"/>
              </a:rPr>
              <a:t>sense of entitlement to the obedience, admiration </a:t>
            </a:r>
            <a:r>
              <a:rPr lang="en" sz="1000" b="1">
                <a:latin typeface="Georgia"/>
                <a:ea typeface="Georgia"/>
                <a:cs typeface="Georgia"/>
                <a:sym typeface="Georgia"/>
              </a:rPr>
              <a:t>and</a:t>
            </a:r>
            <a:r>
              <a:rPr lang="en" sz="1000" b="1">
                <a:solidFill>
                  <a:srgbClr val="CC0000"/>
                </a:solidFill>
                <a:latin typeface="Georgia"/>
                <a:ea typeface="Georgia"/>
                <a:cs typeface="Georgia"/>
                <a:sym typeface="Georgia"/>
              </a:rPr>
              <a:t> worship of all, being exploitative, vindictive, lacking in empathy, entangled in envy, hypersensitive to criticism, sadistic, haughty and arrogant.</a:t>
            </a:r>
            <a:endParaRPr sz="1000" b="1">
              <a:solidFill>
                <a:srgbClr val="CC0000"/>
              </a:solidFill>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In fact, the combination of these particular character traits in one person is not a novel or miraculous coincidence. They all happen to be aspects of a severe form of narcissism, called ‘malignant narcissism’, which is well-known to the mental health profession and has been seen many times before on the world stage, in different shapes and forms, in the character configuration of tyrants and dictators. As ‘malignant narcissism’ is not yet defined as a psychiatric diagnosis in its own right, the closest diagnostic category we can refer to, in order to confirm and demonstrate this finding, is that of the “Narcissistic Personality Disorder (NPD)”.2 </a:t>
            </a:r>
            <a:endParaRPr sz="1000" b="1">
              <a:latin typeface="Georgia"/>
              <a:ea typeface="Georgia"/>
              <a:cs typeface="Georgia"/>
              <a:sym typeface="Georgia"/>
            </a:endParaRPr>
          </a:p>
          <a:p>
            <a:pPr marL="0" lvl="0" indent="0" algn="l" rtl="0">
              <a:spcBef>
                <a:spcPts val="0"/>
              </a:spcBef>
              <a:spcAft>
                <a:spcPts val="0"/>
              </a:spcAft>
              <a:buNone/>
            </a:pPr>
            <a:endParaRPr sz="900" i="1">
              <a:latin typeface="Georgia"/>
              <a:ea typeface="Georgia"/>
              <a:cs typeface="Georgia"/>
              <a:sym typeface="Georgia"/>
            </a:endParaRPr>
          </a:p>
          <a:p>
            <a:pPr marL="0" lvl="0" indent="0" algn="l" rtl="0">
              <a:spcBef>
                <a:spcPts val="0"/>
              </a:spcBef>
              <a:spcAft>
                <a:spcPts val="0"/>
              </a:spcAft>
              <a:buNone/>
            </a:pPr>
            <a:r>
              <a:rPr lang="en" sz="900" i="1">
                <a:latin typeface="Georgia"/>
                <a:ea typeface="Georgia"/>
                <a:cs typeface="Georgia"/>
                <a:sym typeface="Georgia"/>
              </a:rPr>
              <a:t>http://www.newtorah.org/The%20Personality%20of%20the%20Antichrist%20RT.html</a:t>
            </a:r>
            <a:endParaRPr sz="900" i="1">
              <a:latin typeface="Georgia"/>
              <a:ea typeface="Georgia"/>
              <a:cs typeface="Georgia"/>
              <a:sym typeface="Georgia"/>
            </a:endParaRPr>
          </a:p>
          <a:p>
            <a:pPr marL="0" lvl="0" indent="0" algn="r" rtl="1">
              <a:spcBef>
                <a:spcPts val="0"/>
              </a:spcBef>
              <a:spcAft>
                <a:spcPts val="0"/>
              </a:spcAft>
              <a:buNone/>
            </a:pPr>
            <a:endParaRPr sz="900" b="1" i="1">
              <a:latin typeface="Georgia"/>
              <a:ea typeface="Georgia"/>
              <a:cs typeface="Georgia"/>
              <a:sym typeface="Georgia"/>
            </a:endParaRPr>
          </a:p>
          <a:p>
            <a:pPr marL="0" lvl="0" indent="0" algn="l" rtl="0">
              <a:spcBef>
                <a:spcPts val="1000"/>
              </a:spcBef>
              <a:spcAft>
                <a:spcPts val="0"/>
              </a:spcAft>
              <a:buNone/>
            </a:pPr>
            <a:endParaRPr sz="1000">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97"/>
          <p:cNvSpPr txBox="1"/>
          <p:nvPr/>
        </p:nvSpPr>
        <p:spPr>
          <a:xfrm>
            <a:off x="458925" y="311725"/>
            <a:ext cx="8027100" cy="37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 sz="1200" b="1">
                <a:latin typeface="Georgia"/>
                <a:ea typeface="Georgia"/>
                <a:cs typeface="Georgia"/>
                <a:sym typeface="Georgia"/>
              </a:rPr>
              <a:t>Psychological Profile of the Man of Sin</a:t>
            </a:r>
            <a:endParaRPr sz="1200" b="1">
              <a:latin typeface="Georgia"/>
              <a:ea typeface="Georgia"/>
              <a:cs typeface="Georgia"/>
              <a:sym typeface="Georgia"/>
            </a:endParaRPr>
          </a:p>
        </p:txBody>
      </p:sp>
      <p:sp>
        <p:nvSpPr>
          <p:cNvPr id="629" name="Google Shape;629;p97"/>
          <p:cNvSpPr txBox="1"/>
          <p:nvPr/>
        </p:nvSpPr>
        <p:spPr>
          <a:xfrm>
            <a:off x="164550" y="770675"/>
            <a:ext cx="8814900" cy="43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It will be seen that many of the character traits listed above appear in the criteria for this disorder, defined as follows by the American Psychiatric Association in their Diagnostic and Statistical Manual of Mental Disorders, 4th Edition (1994): “A pervasive pattern of grandiosity (in fantasy or behavior), need for admiration, and lack of empathy, beginning by early adulthood and present in a variety of contexts, as indicated by five (or more) of the following:</a:t>
            </a:r>
            <a:endParaRPr sz="1000" b="1">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0"/>
              </a:spcBef>
              <a:spcAft>
                <a:spcPts val="0"/>
              </a:spcAft>
              <a:buNone/>
            </a:pPr>
            <a:r>
              <a:rPr lang="en" sz="800" b="1">
                <a:latin typeface="Georgia"/>
                <a:ea typeface="Georgia"/>
                <a:cs typeface="Georgia"/>
                <a:sym typeface="Georgia"/>
              </a:rPr>
              <a:t>1. Has a grandiose sense of self-importance (e.g., exaggerates achievements and talents, expects to be recognized as superior without commensurate achievements).</a:t>
            </a:r>
            <a:endParaRPr sz="800" b="1">
              <a:latin typeface="Georgia"/>
              <a:ea typeface="Georgia"/>
              <a:cs typeface="Georgia"/>
              <a:sym typeface="Georgia"/>
            </a:endParaRPr>
          </a:p>
          <a:p>
            <a:pPr marL="0" lvl="0" indent="0" algn="l" rtl="0">
              <a:spcBef>
                <a:spcPts val="0"/>
              </a:spcBef>
              <a:spcAft>
                <a:spcPts val="0"/>
              </a:spcAft>
              <a:buNone/>
            </a:pPr>
            <a:endParaRPr sz="800" b="1">
              <a:latin typeface="Georgia"/>
              <a:ea typeface="Georgia"/>
              <a:cs typeface="Georgia"/>
              <a:sym typeface="Georgia"/>
            </a:endParaRPr>
          </a:p>
          <a:p>
            <a:pPr marL="0" lvl="0" indent="0" algn="l" rtl="0">
              <a:spcBef>
                <a:spcPts val="0"/>
              </a:spcBef>
              <a:spcAft>
                <a:spcPts val="0"/>
              </a:spcAft>
              <a:buNone/>
            </a:pPr>
            <a:r>
              <a:rPr lang="en" sz="800" b="1">
                <a:latin typeface="Georgia"/>
                <a:ea typeface="Georgia"/>
                <a:cs typeface="Georgia"/>
                <a:sym typeface="Georgia"/>
              </a:rPr>
              <a:t>2. Is preoccupied with fantasies of unlimited success, power, brilliance, beauty, or ideal love.</a:t>
            </a:r>
            <a:endParaRPr sz="800" b="1">
              <a:latin typeface="Georgia"/>
              <a:ea typeface="Georgia"/>
              <a:cs typeface="Georgia"/>
              <a:sym typeface="Georgia"/>
            </a:endParaRPr>
          </a:p>
          <a:p>
            <a:pPr marL="0" lvl="0" indent="0" algn="l" rtl="0">
              <a:spcBef>
                <a:spcPts val="0"/>
              </a:spcBef>
              <a:spcAft>
                <a:spcPts val="0"/>
              </a:spcAft>
              <a:buNone/>
            </a:pPr>
            <a:endParaRPr sz="800" b="1">
              <a:latin typeface="Georgia"/>
              <a:ea typeface="Georgia"/>
              <a:cs typeface="Georgia"/>
              <a:sym typeface="Georgia"/>
            </a:endParaRPr>
          </a:p>
          <a:p>
            <a:pPr marL="0" lvl="0" indent="0" algn="l" rtl="0">
              <a:spcBef>
                <a:spcPts val="0"/>
              </a:spcBef>
              <a:spcAft>
                <a:spcPts val="0"/>
              </a:spcAft>
              <a:buNone/>
            </a:pPr>
            <a:r>
              <a:rPr lang="en" sz="800" b="1">
                <a:latin typeface="Georgia"/>
                <a:ea typeface="Georgia"/>
                <a:cs typeface="Georgia"/>
                <a:sym typeface="Georgia"/>
              </a:rPr>
              <a:t>3. Believes that he or she is "special" and unique and can only be understood by, or should associate with, other special or high-status people (or institutions)</a:t>
            </a:r>
            <a:endParaRPr sz="800" b="1">
              <a:latin typeface="Georgia"/>
              <a:ea typeface="Georgia"/>
              <a:cs typeface="Georgia"/>
              <a:sym typeface="Georgia"/>
            </a:endParaRPr>
          </a:p>
          <a:p>
            <a:pPr marL="0" lvl="0" indent="0" algn="l" rtl="0">
              <a:spcBef>
                <a:spcPts val="0"/>
              </a:spcBef>
              <a:spcAft>
                <a:spcPts val="0"/>
              </a:spcAft>
              <a:buNone/>
            </a:pPr>
            <a:endParaRPr sz="800" b="1">
              <a:latin typeface="Georgia"/>
              <a:ea typeface="Georgia"/>
              <a:cs typeface="Georgia"/>
              <a:sym typeface="Georgia"/>
            </a:endParaRPr>
          </a:p>
          <a:p>
            <a:pPr marL="0" lvl="0" indent="0" algn="l" rtl="0">
              <a:spcBef>
                <a:spcPts val="0"/>
              </a:spcBef>
              <a:spcAft>
                <a:spcPts val="0"/>
              </a:spcAft>
              <a:buNone/>
            </a:pPr>
            <a:r>
              <a:rPr lang="en" sz="800" b="1">
                <a:latin typeface="Georgia"/>
                <a:ea typeface="Georgia"/>
                <a:cs typeface="Georgia"/>
                <a:sym typeface="Georgia"/>
              </a:rPr>
              <a:t>4. Requires excessive admiration.</a:t>
            </a:r>
            <a:endParaRPr sz="800" b="1">
              <a:latin typeface="Georgia"/>
              <a:ea typeface="Georgia"/>
              <a:cs typeface="Georgia"/>
              <a:sym typeface="Georgia"/>
            </a:endParaRPr>
          </a:p>
          <a:p>
            <a:pPr marL="0" lvl="0" indent="0" algn="l" rtl="0">
              <a:spcBef>
                <a:spcPts val="0"/>
              </a:spcBef>
              <a:spcAft>
                <a:spcPts val="0"/>
              </a:spcAft>
              <a:buNone/>
            </a:pPr>
            <a:endParaRPr sz="900" b="1">
              <a:latin typeface="Calibri"/>
              <a:ea typeface="Calibri"/>
              <a:cs typeface="Calibri"/>
              <a:sym typeface="Calibri"/>
            </a:endParaRPr>
          </a:p>
          <a:p>
            <a:pPr marL="0" lvl="0" indent="0" algn="l" rtl="0">
              <a:spcBef>
                <a:spcPts val="0"/>
              </a:spcBef>
              <a:spcAft>
                <a:spcPts val="0"/>
              </a:spcAft>
              <a:buNone/>
            </a:pPr>
            <a:r>
              <a:rPr lang="en" sz="800" b="1">
                <a:latin typeface="Georgia"/>
                <a:ea typeface="Georgia"/>
                <a:cs typeface="Georgia"/>
                <a:sym typeface="Georgia"/>
              </a:rPr>
              <a:t>5. Has a sense of entitlement, i.e., unreasonable expectations of especially favorable treatment or automatic compliance with his or her expectations.</a:t>
            </a:r>
            <a:endParaRPr sz="800" b="1">
              <a:latin typeface="Georgia"/>
              <a:ea typeface="Georgia"/>
              <a:cs typeface="Georgia"/>
              <a:sym typeface="Georgia"/>
            </a:endParaRPr>
          </a:p>
          <a:p>
            <a:pPr marL="0" lvl="0" indent="0" algn="l" rtl="0">
              <a:spcBef>
                <a:spcPts val="0"/>
              </a:spcBef>
              <a:spcAft>
                <a:spcPts val="0"/>
              </a:spcAft>
              <a:buNone/>
            </a:pPr>
            <a:endParaRPr sz="800" b="1">
              <a:latin typeface="Georgia"/>
              <a:ea typeface="Georgia"/>
              <a:cs typeface="Georgia"/>
              <a:sym typeface="Georgia"/>
            </a:endParaRPr>
          </a:p>
          <a:p>
            <a:pPr marL="0" lvl="0" indent="0" algn="l" rtl="0">
              <a:spcBef>
                <a:spcPts val="0"/>
              </a:spcBef>
              <a:spcAft>
                <a:spcPts val="0"/>
              </a:spcAft>
              <a:buNone/>
            </a:pPr>
            <a:r>
              <a:rPr lang="en" sz="800" b="1">
                <a:latin typeface="Georgia"/>
                <a:ea typeface="Georgia"/>
                <a:cs typeface="Georgia"/>
                <a:sym typeface="Georgia"/>
              </a:rPr>
              <a:t>6. Is interpersonally exploitative, i.e., takes advantage of others to achieve his or her own ends.</a:t>
            </a:r>
            <a:endParaRPr sz="800" b="1">
              <a:latin typeface="Georgia"/>
              <a:ea typeface="Georgia"/>
              <a:cs typeface="Georgia"/>
              <a:sym typeface="Georgia"/>
            </a:endParaRPr>
          </a:p>
          <a:p>
            <a:pPr marL="0" lvl="0" indent="0" algn="l" rtl="0">
              <a:spcBef>
                <a:spcPts val="0"/>
              </a:spcBef>
              <a:spcAft>
                <a:spcPts val="0"/>
              </a:spcAft>
              <a:buNone/>
            </a:pPr>
            <a:endParaRPr sz="800" b="1">
              <a:latin typeface="Georgia"/>
              <a:ea typeface="Georgia"/>
              <a:cs typeface="Georgia"/>
              <a:sym typeface="Georgia"/>
            </a:endParaRPr>
          </a:p>
          <a:p>
            <a:pPr marL="0" lvl="0" indent="0" algn="l" rtl="0">
              <a:spcBef>
                <a:spcPts val="0"/>
              </a:spcBef>
              <a:spcAft>
                <a:spcPts val="0"/>
              </a:spcAft>
              <a:buNone/>
            </a:pPr>
            <a:r>
              <a:rPr lang="en" sz="800" b="1">
                <a:latin typeface="Georgia"/>
                <a:ea typeface="Georgia"/>
                <a:cs typeface="Georgia"/>
                <a:sym typeface="Georgia"/>
              </a:rPr>
              <a:t>7. Lacks empathy: is unwilling to recognize or identify with the feelings and needs of others.</a:t>
            </a:r>
            <a:endParaRPr sz="800" b="1">
              <a:latin typeface="Georgia"/>
              <a:ea typeface="Georgia"/>
              <a:cs typeface="Georgia"/>
              <a:sym typeface="Georgia"/>
            </a:endParaRPr>
          </a:p>
          <a:p>
            <a:pPr marL="0" lvl="0" indent="0" algn="l" rtl="0">
              <a:spcBef>
                <a:spcPts val="0"/>
              </a:spcBef>
              <a:spcAft>
                <a:spcPts val="0"/>
              </a:spcAft>
              <a:buNone/>
            </a:pPr>
            <a:endParaRPr sz="800" b="1">
              <a:latin typeface="Georgia"/>
              <a:ea typeface="Georgia"/>
              <a:cs typeface="Georgia"/>
              <a:sym typeface="Georgia"/>
            </a:endParaRPr>
          </a:p>
          <a:p>
            <a:pPr marL="0" lvl="0" indent="0" algn="l" rtl="0">
              <a:spcBef>
                <a:spcPts val="0"/>
              </a:spcBef>
              <a:spcAft>
                <a:spcPts val="0"/>
              </a:spcAft>
              <a:buNone/>
            </a:pPr>
            <a:r>
              <a:rPr lang="en" sz="800" b="1">
                <a:latin typeface="Georgia"/>
                <a:ea typeface="Georgia"/>
                <a:cs typeface="Georgia"/>
                <a:sym typeface="Georgia"/>
              </a:rPr>
              <a:t>8. Is often envious of others or believes that others are envious of him or her.</a:t>
            </a:r>
            <a:endParaRPr sz="800" b="1">
              <a:latin typeface="Georgia"/>
              <a:ea typeface="Georgia"/>
              <a:cs typeface="Georgia"/>
              <a:sym typeface="Georgia"/>
            </a:endParaRPr>
          </a:p>
          <a:p>
            <a:pPr marL="0" lvl="0" indent="0" algn="l" rtl="0">
              <a:spcBef>
                <a:spcPts val="0"/>
              </a:spcBef>
              <a:spcAft>
                <a:spcPts val="0"/>
              </a:spcAft>
              <a:buNone/>
            </a:pPr>
            <a:endParaRPr sz="800" b="1">
              <a:latin typeface="Georgia"/>
              <a:ea typeface="Georgia"/>
              <a:cs typeface="Georgia"/>
              <a:sym typeface="Georgia"/>
            </a:endParaRPr>
          </a:p>
          <a:p>
            <a:pPr marL="0" lvl="0" indent="0" algn="l" rtl="0">
              <a:spcBef>
                <a:spcPts val="0"/>
              </a:spcBef>
              <a:spcAft>
                <a:spcPts val="0"/>
              </a:spcAft>
              <a:buNone/>
            </a:pPr>
            <a:r>
              <a:rPr lang="en" sz="800" b="1">
                <a:latin typeface="Georgia"/>
                <a:ea typeface="Georgia"/>
                <a:cs typeface="Georgia"/>
                <a:sym typeface="Georgia"/>
              </a:rPr>
              <a:t>9. Shows arrogant, haughty behaviors or attitudes.”</a:t>
            </a:r>
            <a:endParaRPr sz="800" b="1">
              <a:latin typeface="Georgia"/>
              <a:ea typeface="Georgia"/>
              <a:cs typeface="Georgia"/>
              <a:sym typeface="Georgia"/>
            </a:endParaRPr>
          </a:p>
          <a:p>
            <a:pPr marL="0" lvl="0" indent="0" algn="l" rtl="0">
              <a:spcBef>
                <a:spcPts val="0"/>
              </a:spcBef>
              <a:spcAft>
                <a:spcPts val="0"/>
              </a:spcAft>
              <a:buNone/>
            </a:pPr>
            <a:endParaRPr sz="8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The greater the number of traits found in a person, the greater the degree of his Narcissistic Personality Disorder (NPD). According to the prophetic description of the Antichrist outlined above, all nine of the defining characteristics of this personality disorder are present, with other traits in addition. It is difficult to escape the conclusion that the whole style of his brief, but globally extensive, rule is molded by his disordered personality and the cult that is centred on it.3 It is disturbing, but not unforeseeable, that the history of this world should end under the rule of a grandiose person who is worshipped through a cult of his own disordered personality. In former times, the very same disorder was aptly called “megalomania”</a:t>
            </a:r>
            <a:endParaRPr sz="1000" b="1">
              <a:latin typeface="Georgia"/>
              <a:ea typeface="Georgia"/>
              <a:cs typeface="Georgia"/>
              <a:sym typeface="Georgia"/>
            </a:endParaRPr>
          </a:p>
          <a:p>
            <a:pPr marL="0" lvl="0" indent="0" algn="l" rtl="0">
              <a:spcBef>
                <a:spcPts val="0"/>
              </a:spcBef>
              <a:spcAft>
                <a:spcPts val="0"/>
              </a:spcAft>
              <a:buNone/>
            </a:pPr>
            <a:endParaRPr sz="900" i="1">
              <a:latin typeface="Georgia"/>
              <a:ea typeface="Georgia"/>
              <a:cs typeface="Georgia"/>
              <a:sym typeface="Georgia"/>
            </a:endParaRPr>
          </a:p>
          <a:p>
            <a:pPr marL="0" lvl="0" indent="0" algn="l" rtl="0">
              <a:spcBef>
                <a:spcPts val="0"/>
              </a:spcBef>
              <a:spcAft>
                <a:spcPts val="0"/>
              </a:spcAft>
              <a:buNone/>
            </a:pPr>
            <a:r>
              <a:rPr lang="en" sz="900" i="1">
                <a:latin typeface="Georgia"/>
                <a:ea typeface="Georgia"/>
                <a:cs typeface="Georgia"/>
                <a:sym typeface="Georgia"/>
              </a:rPr>
              <a:t>http://www.newtorah.org/The%20Personality%20of%20the%20Antichrist%20RT.html</a:t>
            </a:r>
            <a:endParaRPr sz="900" i="1">
              <a:latin typeface="Georgia"/>
              <a:ea typeface="Georgia"/>
              <a:cs typeface="Georgia"/>
              <a:sym typeface="Georgia"/>
            </a:endParaRPr>
          </a:p>
          <a:p>
            <a:pPr marL="0" lvl="0" indent="0" algn="r" rtl="1">
              <a:spcBef>
                <a:spcPts val="0"/>
              </a:spcBef>
              <a:spcAft>
                <a:spcPts val="0"/>
              </a:spcAft>
              <a:buNone/>
            </a:pPr>
            <a:endParaRPr sz="900" b="1" i="1">
              <a:latin typeface="Georgia"/>
              <a:ea typeface="Georgia"/>
              <a:cs typeface="Georgia"/>
              <a:sym typeface="Georgia"/>
            </a:endParaRPr>
          </a:p>
          <a:p>
            <a:pPr marL="0" lvl="0" indent="0" algn="l" rtl="0">
              <a:spcBef>
                <a:spcPts val="1000"/>
              </a:spcBef>
              <a:spcAft>
                <a:spcPts val="0"/>
              </a:spcAft>
              <a:buNone/>
            </a:pPr>
            <a:endParaRPr sz="900">
              <a:latin typeface="Georgia"/>
              <a:ea typeface="Georgia"/>
              <a:cs typeface="Georgia"/>
              <a:sym typeface="Georgi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8"/>
          <p:cNvSpPr txBox="1"/>
          <p:nvPr/>
        </p:nvSpPr>
        <p:spPr>
          <a:xfrm>
            <a:off x="2336250" y="256075"/>
            <a:ext cx="4471500" cy="61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 sz="1200" b="1">
                <a:latin typeface="Georgia"/>
                <a:ea typeface="Georgia"/>
                <a:cs typeface="Georgia"/>
                <a:sym typeface="Georgia"/>
              </a:rPr>
              <a:t>Ethnicity and Nationality of the Man of Sin</a:t>
            </a:r>
            <a:endParaRPr sz="1200" b="1">
              <a:latin typeface="Georgia"/>
              <a:ea typeface="Georgia"/>
              <a:cs typeface="Georgia"/>
              <a:sym typeface="Georgia"/>
            </a:endParaRPr>
          </a:p>
        </p:txBody>
      </p:sp>
      <p:sp>
        <p:nvSpPr>
          <p:cNvPr id="635" name="Google Shape;635;p98"/>
          <p:cNvSpPr txBox="1"/>
          <p:nvPr/>
        </p:nvSpPr>
        <p:spPr>
          <a:xfrm>
            <a:off x="195950" y="925325"/>
            <a:ext cx="8737800" cy="40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I feel that the Man of Sin will rise to power by the uniting of Mystery\Religious Babylon with Political\Commercial Babylon into the Luciferian World System, of which will be the fruit of the ecumenical movement, apostate church, Agenda 21 etc. Now let us turn to the possible ethnicity and geographical area of the coming evil one.  Remember that the Fourth kingdom will be world-wide and not regional; this is one of the traits that makes it diverse.  </a:t>
            </a:r>
            <a:endParaRPr sz="1000" b="1">
              <a:latin typeface="Georgia"/>
              <a:ea typeface="Georgia"/>
              <a:cs typeface="Georgia"/>
              <a:sym typeface="Georgia"/>
            </a:endParaRPr>
          </a:p>
          <a:p>
            <a:pPr marL="0" lvl="0" indent="0" algn="l" rtl="0">
              <a:spcBef>
                <a:spcPts val="1000"/>
              </a:spcBef>
              <a:spcAft>
                <a:spcPts val="0"/>
              </a:spcAft>
              <a:buNone/>
            </a:pPr>
            <a:r>
              <a:rPr lang="en" sz="900" b="1">
                <a:latin typeface="Georgia"/>
                <a:ea typeface="Georgia"/>
                <a:cs typeface="Georgia"/>
                <a:sym typeface="Georgia"/>
              </a:rPr>
              <a:t>Let us examine scripture and see what God reveals about this coming monster known as The Man of Sin and the Son of Perdition.  I believe also that great weight should be given to the fact that both Irenaeus a disciple of Polycarp who was a disciple of the Apostle John and Hippolytus of Rome one of the most influential Christian theologians of the second-third centuries both believed that the antichrist would be Jewish.</a:t>
            </a:r>
            <a:endParaRPr sz="9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He is a wicked prince of Israel; this is referring to Zedekiah in the near term and the antichrist in the future. As the prince of Israel he will be a Jew.</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 time-mark is given in v. 25: it is “when iniquity shall have an end. “It is the End-Time which is in view, then, the End of the Age, when “the transgressors are come to the full” (Dan. 8:23 and cf. 11:36 — “Till the indignation be accomplished”). At that time Israel shall have a Prince, a Prince who is crowned (v. 26), and a Prince whose day is said to be come when “iniquity shall have an end.” Now, as to whom this Prince is, there is surely no room for doubt;  the only Prince whom Israel will have in that day, is the Son of Perdition, here termed their Prince because he will be masquerading as Messiah the Prince (see Dan. 9:25)! Another unmistakable mark of identification is here given, in that he is expressly denominated </a:t>
            </a:r>
            <a:r>
              <a:rPr lang="en" sz="900" b="1" i="1">
                <a:latin typeface="Georgia"/>
                <a:ea typeface="Georgia"/>
                <a:cs typeface="Georgia"/>
                <a:sym typeface="Georgia"/>
              </a:rPr>
              <a:t>“</a:t>
            </a:r>
            <a:r>
              <a:rPr lang="en" sz="900" b="1" i="1">
                <a:solidFill>
                  <a:srgbClr val="CC0000"/>
                </a:solidFill>
                <a:latin typeface="Georgia"/>
                <a:ea typeface="Georgia"/>
                <a:cs typeface="Georgia"/>
                <a:sym typeface="Georgia"/>
              </a:rPr>
              <a:t>thou, profane wicked </a:t>
            </a:r>
            <a:r>
              <a:rPr lang="en" sz="900" b="1">
                <a:solidFill>
                  <a:srgbClr val="CC0000"/>
                </a:solidFill>
                <a:latin typeface="Georgia"/>
                <a:ea typeface="Georgia"/>
                <a:cs typeface="Georgia"/>
                <a:sym typeface="Georgia"/>
              </a:rPr>
              <a:t>Prince”</a:t>
            </a:r>
            <a:r>
              <a:rPr lang="en" sz="900" b="1">
                <a:latin typeface="Georgia"/>
                <a:ea typeface="Georgia"/>
                <a:cs typeface="Georgia"/>
                <a:sym typeface="Georgia"/>
              </a:rPr>
              <a:t> — assuredly, it is the Man of Sin who is here in view, that impious one who shall “oppose and exalt himself above all that is called God.” But what should be noted particularly, is, that this profane and wicked character is here named “Prince of Israel.” He must, therefore, be of the Abrahamic stock, a Jew!” – </a:t>
            </a:r>
            <a:r>
              <a:rPr lang="en" sz="900" i="1">
                <a:latin typeface="Georgia"/>
                <a:ea typeface="Georgia"/>
                <a:cs typeface="Georgia"/>
                <a:sym typeface="Georgia"/>
              </a:rPr>
              <a:t>Antichrist pg.22, A.W. Pink</a:t>
            </a:r>
            <a:endParaRPr sz="900" i="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
        <p:nvSpPr>
          <p:cNvPr id="636" name="Google Shape;636;p98"/>
          <p:cNvSpPr/>
          <p:nvPr/>
        </p:nvSpPr>
        <p:spPr>
          <a:xfrm>
            <a:off x="310900" y="2338250"/>
            <a:ext cx="8458200" cy="877800"/>
          </a:xfrm>
          <a:prstGeom prst="horizontalScroll">
            <a:avLst>
              <a:gd name="adj" fmla="val 1354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Ezekiel 21:25  And thou, profane wicked </a:t>
            </a:r>
            <a:r>
              <a:rPr lang="en" sz="1000" b="1" u="sng">
                <a:latin typeface="Georgia"/>
                <a:ea typeface="Georgia"/>
                <a:cs typeface="Georgia"/>
                <a:sym typeface="Georgia"/>
              </a:rPr>
              <a:t>prince of Israel</a:t>
            </a:r>
            <a:r>
              <a:rPr lang="en" sz="1000" b="1">
                <a:latin typeface="Georgia"/>
                <a:ea typeface="Georgia"/>
                <a:cs typeface="Georgia"/>
                <a:sym typeface="Georgia"/>
              </a:rPr>
              <a:t>, whose day is come, </a:t>
            </a:r>
            <a:r>
              <a:rPr lang="en" sz="1000" b="1" u="sng">
                <a:latin typeface="Georgia"/>
                <a:ea typeface="Georgia"/>
                <a:cs typeface="Georgia"/>
                <a:sym typeface="Georgia"/>
              </a:rPr>
              <a:t>when iniquity </a:t>
            </a:r>
            <a:r>
              <a:rPr lang="en" sz="1000" b="1" i="1" u="sng">
                <a:solidFill>
                  <a:srgbClr val="545454"/>
                </a:solidFill>
                <a:latin typeface="Georgia"/>
                <a:ea typeface="Georgia"/>
                <a:cs typeface="Georgia"/>
                <a:sym typeface="Georgia"/>
              </a:rPr>
              <a:t>shall have</a:t>
            </a:r>
            <a:r>
              <a:rPr lang="en" sz="1000" b="1" u="sng">
                <a:latin typeface="Georgia"/>
                <a:ea typeface="Georgia"/>
                <a:cs typeface="Georgia"/>
                <a:sym typeface="Georgia"/>
              </a:rPr>
              <a:t> an end, </a:t>
            </a:r>
            <a:r>
              <a:rPr lang="en" sz="1000" b="1">
                <a:latin typeface="Georgia"/>
                <a:ea typeface="Georgia"/>
                <a:cs typeface="Georgia"/>
                <a:sym typeface="Georgia"/>
              </a:rPr>
              <a:t>26 Thus saith the Lord GOD; Remove the diadem, and take off the crown: this </a:t>
            </a:r>
            <a:r>
              <a:rPr lang="en" sz="1000" b="1" i="1">
                <a:solidFill>
                  <a:srgbClr val="545454"/>
                </a:solidFill>
                <a:latin typeface="Georgia"/>
                <a:ea typeface="Georgia"/>
                <a:cs typeface="Georgia"/>
                <a:sym typeface="Georgia"/>
              </a:rPr>
              <a:t>shall</a:t>
            </a:r>
            <a:r>
              <a:rPr lang="en" sz="1000" b="1">
                <a:latin typeface="Georgia"/>
                <a:ea typeface="Georgia"/>
                <a:cs typeface="Georgia"/>
                <a:sym typeface="Georgia"/>
              </a:rPr>
              <a:t> not </a:t>
            </a:r>
            <a:r>
              <a:rPr lang="en" sz="1000" b="1" i="1">
                <a:solidFill>
                  <a:srgbClr val="545454"/>
                </a:solidFill>
                <a:latin typeface="Georgia"/>
                <a:ea typeface="Georgia"/>
                <a:cs typeface="Georgia"/>
                <a:sym typeface="Georgia"/>
              </a:rPr>
              <a:t>be</a:t>
            </a:r>
            <a:r>
              <a:rPr lang="en" sz="1000" b="1">
                <a:latin typeface="Georgia"/>
                <a:ea typeface="Georgia"/>
                <a:cs typeface="Georgia"/>
                <a:sym typeface="Georgia"/>
              </a:rPr>
              <a:t> the same: exalt </a:t>
            </a:r>
            <a:r>
              <a:rPr lang="en" sz="1000" b="1" i="1">
                <a:solidFill>
                  <a:srgbClr val="545454"/>
                </a:solidFill>
                <a:latin typeface="Georgia"/>
                <a:ea typeface="Georgia"/>
                <a:cs typeface="Georgia"/>
                <a:sym typeface="Georgia"/>
              </a:rPr>
              <a:t>him that is</a:t>
            </a:r>
            <a:r>
              <a:rPr lang="en" sz="1000" b="1">
                <a:latin typeface="Georgia"/>
                <a:ea typeface="Georgia"/>
                <a:cs typeface="Georgia"/>
                <a:sym typeface="Georgia"/>
              </a:rPr>
              <a:t> low, and abase </a:t>
            </a:r>
            <a:r>
              <a:rPr lang="en" sz="1000" b="1" i="1">
                <a:solidFill>
                  <a:srgbClr val="545454"/>
                </a:solidFill>
                <a:latin typeface="Georgia"/>
                <a:ea typeface="Georgia"/>
                <a:cs typeface="Georgia"/>
                <a:sym typeface="Georgia"/>
              </a:rPr>
              <a:t>him that is</a:t>
            </a:r>
            <a:r>
              <a:rPr lang="en" sz="1000" b="1">
                <a:latin typeface="Georgia"/>
                <a:ea typeface="Georgia"/>
                <a:cs typeface="Georgia"/>
                <a:sym typeface="Georgia"/>
              </a:rPr>
              <a:t> high. 27  I will overturn, overturn, overturn, it: and it shall be no </a:t>
            </a:r>
            <a:r>
              <a:rPr lang="en" sz="1000" b="1" i="1">
                <a:solidFill>
                  <a:srgbClr val="545454"/>
                </a:solidFill>
                <a:latin typeface="Georgia"/>
                <a:ea typeface="Georgia"/>
                <a:cs typeface="Georgia"/>
                <a:sym typeface="Georgia"/>
              </a:rPr>
              <a:t>more,</a:t>
            </a:r>
            <a:r>
              <a:rPr lang="en" sz="1000" b="1">
                <a:latin typeface="Georgia"/>
                <a:ea typeface="Georgia"/>
                <a:cs typeface="Georgia"/>
                <a:sym typeface="Georgia"/>
              </a:rPr>
              <a:t> until he come whose right it is; and I will give it </a:t>
            </a:r>
            <a:r>
              <a:rPr lang="en" sz="1000" b="1" i="1">
                <a:solidFill>
                  <a:srgbClr val="545454"/>
                </a:solidFill>
                <a:latin typeface="Georgia"/>
                <a:ea typeface="Georgia"/>
                <a:cs typeface="Georgia"/>
                <a:sym typeface="Georgia"/>
              </a:rPr>
              <a:t>him.</a:t>
            </a:r>
            <a:r>
              <a:rPr lang="en" sz="1000" b="1">
                <a:latin typeface="Georgia"/>
                <a:ea typeface="Georgia"/>
                <a:cs typeface="Georgia"/>
                <a:sym typeface="Georgia"/>
              </a:rPr>
              <a:t> </a:t>
            </a:r>
            <a:endParaRPr sz="1000" b="1">
              <a:latin typeface="Georgia"/>
              <a:ea typeface="Georgia"/>
              <a:cs typeface="Georgia"/>
              <a:sym typeface="Georgia"/>
            </a:endParaRPr>
          </a:p>
          <a:p>
            <a:pPr marL="0" lvl="0" indent="0" algn="l" rtl="0">
              <a:spcBef>
                <a:spcPts val="300"/>
              </a:spcBef>
              <a:spcAft>
                <a:spcPts val="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99"/>
          <p:cNvSpPr txBox="1"/>
          <p:nvPr/>
        </p:nvSpPr>
        <p:spPr>
          <a:xfrm>
            <a:off x="45750" y="100600"/>
            <a:ext cx="34746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 sz="1000" b="1">
                <a:latin typeface="Georgia"/>
                <a:ea typeface="Georgia"/>
                <a:cs typeface="Georgia"/>
                <a:sym typeface="Georgia"/>
              </a:rPr>
              <a:t>Ethnicity and Nationality of the Man of Sin</a:t>
            </a:r>
            <a:endParaRPr sz="1000" b="1">
              <a:latin typeface="Georgia"/>
              <a:ea typeface="Georgia"/>
              <a:cs typeface="Georgia"/>
              <a:sym typeface="Georgia"/>
            </a:endParaRPr>
          </a:p>
        </p:txBody>
      </p:sp>
      <p:sp>
        <p:nvSpPr>
          <p:cNvPr id="642" name="Google Shape;642;p99"/>
          <p:cNvSpPr/>
          <p:nvPr/>
        </p:nvSpPr>
        <p:spPr>
          <a:xfrm>
            <a:off x="530350" y="393200"/>
            <a:ext cx="8074200" cy="933000"/>
          </a:xfrm>
          <a:prstGeom prst="horizontalScroll">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Ezekiel 28:10  Thou </a:t>
            </a:r>
            <a:r>
              <a:rPr lang="en" sz="1000" b="1" u="sng">
                <a:latin typeface="Georgia"/>
                <a:ea typeface="Georgia"/>
                <a:cs typeface="Georgia"/>
                <a:sym typeface="Georgia"/>
              </a:rPr>
              <a:t>shalt die the deaths of the uncircumcised</a:t>
            </a:r>
            <a:r>
              <a:rPr lang="en" sz="1000" b="1">
                <a:latin typeface="Georgia"/>
                <a:ea typeface="Georgia"/>
                <a:cs typeface="Georgia"/>
                <a:sym typeface="Georgia"/>
              </a:rPr>
              <a:t> by the hand of strangers: for I have spoken </a:t>
            </a:r>
            <a:r>
              <a:rPr lang="en" sz="1000" b="1" i="1">
                <a:solidFill>
                  <a:srgbClr val="545454"/>
                </a:solidFill>
                <a:latin typeface="Georgia"/>
                <a:ea typeface="Georgia"/>
                <a:cs typeface="Georgia"/>
                <a:sym typeface="Georgia"/>
              </a:rPr>
              <a:t>it,</a:t>
            </a:r>
            <a:r>
              <a:rPr lang="en" sz="1000" b="1">
                <a:latin typeface="Georgia"/>
                <a:ea typeface="Georgia"/>
                <a:cs typeface="Georgia"/>
                <a:sym typeface="Georgia"/>
              </a:rPr>
              <a:t> saith the Lord GOD. </a:t>
            </a:r>
            <a:endParaRPr sz="1000" b="1">
              <a:latin typeface="Georgia"/>
              <a:ea typeface="Georgia"/>
              <a:cs typeface="Georgia"/>
              <a:sym typeface="Georgia"/>
            </a:endParaRPr>
          </a:p>
          <a:p>
            <a:pPr marL="0" lvl="0" indent="0" algn="l" rtl="0">
              <a:spcBef>
                <a:spcPts val="300"/>
              </a:spcBef>
              <a:spcAft>
                <a:spcPts val="0"/>
              </a:spcAft>
              <a:buNone/>
            </a:pPr>
            <a:endParaRPr/>
          </a:p>
        </p:txBody>
      </p:sp>
      <p:sp>
        <p:nvSpPr>
          <p:cNvPr id="643" name="Google Shape;643;p99"/>
          <p:cNvSpPr txBox="1"/>
          <p:nvPr/>
        </p:nvSpPr>
        <p:spPr>
          <a:xfrm>
            <a:off x="530350" y="1408175"/>
            <a:ext cx="8074200" cy="36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In Ezekiel Ch. 28 we have the prophecy concerning the Prince of Tyrus in verses 1-10, the prophecy finds its near term fulfillment in Ithobalus the King of Tyre and father of Jezebeel.  Its future fulfillment is in the antichrist. It is ver. 10 that we will focus on primarily to solve the enigma before us.</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In Ezek. 28:2-10 a remarkable description is given us of the Antichrist under the figure of “the Prince of Tyrus,” just as in vv.12-19 we have another most striking delineation of Satan under the figure of “the king of Tyrus.”</a:t>
            </a:r>
            <a:r>
              <a:rPr lang="en" sz="1100" b="1">
                <a:latin typeface="EB Garamond"/>
                <a:ea typeface="EB Garamond"/>
                <a:cs typeface="EB Garamond"/>
                <a:sym typeface="EB Garamond"/>
              </a:rPr>
              <a:t> </a:t>
            </a:r>
            <a:r>
              <a:rPr lang="en" sz="900" b="1">
                <a:latin typeface="Georgia"/>
                <a:ea typeface="Georgia"/>
                <a:cs typeface="Georgia"/>
                <a:sym typeface="Georgia"/>
              </a:rPr>
              <a:t>There is only one thing that we would now point out from this passage: in v.10 it is said of him “Thou shalt die the deaths of the uncircumcised,” which is a very strong hint that he ought not to die the deaths of the “uncircumcised” because he belonged to the Circumcision! Should it be said that this verse cannot apply to the Antichrist because he will be destroyed by Christ Himself at His coming, the objection is very easily disposed of by a reference to Rev. 13:14, which tells of the Antichrist being wounded to death by a sword and rising from the dead which is prior to his ultimate destruction at the hands of the Saviour. – </a:t>
            </a:r>
            <a:r>
              <a:rPr lang="en" sz="900" i="1">
                <a:latin typeface="Georgia"/>
                <a:ea typeface="Georgia"/>
                <a:cs typeface="Georgia"/>
                <a:sym typeface="Georgia"/>
              </a:rPr>
              <a:t>Antichrist pg. 22, A.W. Pink</a:t>
            </a:r>
            <a:endParaRPr sz="900"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“Historically, Jews were and are a small people: today, less than 1/5 of 1 percent of the population of the world</a:t>
            </a:r>
            <a:r>
              <a:rPr lang="en" sz="1000" b="1">
                <a:latin typeface="Georgia"/>
                <a:ea typeface="Georgia"/>
                <a:cs typeface="Georgia"/>
                <a:sym typeface="Georgia"/>
              </a:rPr>
              <a:t>.”</a:t>
            </a:r>
            <a:r>
              <a:rPr lang="en" sz="1100" b="1">
                <a:latin typeface="Calibri"/>
                <a:ea typeface="Calibri"/>
                <a:cs typeface="Calibri"/>
                <a:sym typeface="Calibri"/>
              </a:rPr>
              <a:t> </a:t>
            </a:r>
            <a:r>
              <a:rPr lang="en" sz="900" i="1"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https://www.chabad.org/parshah/article_cdo/aid/1904352/jewish/Why-Is-the-Jewish-People-So-Small.htm</a:t>
            </a:r>
            <a:endParaRPr sz="900" i="1">
              <a:latin typeface="Georgia"/>
              <a:ea typeface="Georgia"/>
              <a:cs typeface="Georgia"/>
              <a:sym typeface="Georgia"/>
            </a:endParaRPr>
          </a:p>
          <a:p>
            <a:pPr marL="0" lvl="0" indent="0" algn="l" rtl="0">
              <a:spcBef>
                <a:spcPts val="0"/>
              </a:spcBef>
              <a:spcAft>
                <a:spcPts val="0"/>
              </a:spcAft>
              <a:buNone/>
            </a:pPr>
            <a:endParaRPr sz="900" b="1" i="1">
              <a:latin typeface="Georgia"/>
              <a:ea typeface="Georgia"/>
              <a:cs typeface="Georgia"/>
              <a:sym typeface="Georgia"/>
            </a:endParaRPr>
          </a:p>
          <a:p>
            <a:pPr marL="0" lvl="0" indent="0" algn="l" rtl="0">
              <a:spcBef>
                <a:spcPts val="0"/>
              </a:spcBef>
              <a:spcAft>
                <a:spcPts val="0"/>
              </a:spcAft>
              <a:buNone/>
            </a:pPr>
            <a:r>
              <a:rPr lang="en" sz="900" b="1">
                <a:latin typeface="Georgia"/>
                <a:ea typeface="Georgia"/>
                <a:cs typeface="Georgia"/>
                <a:sym typeface="Georgia"/>
              </a:rPr>
              <a:t>The Jews are indeed a small people; and the Jewish State is one of the smallest countries in the world but it carries great influence relative to its size and population; and this should not surprise us.  Also all end-time prophecy points to Israel.</a:t>
            </a:r>
            <a:endParaRPr sz="900" b="1">
              <a:latin typeface="Georgia"/>
              <a:ea typeface="Georgia"/>
              <a:cs typeface="Georgia"/>
              <a:sym typeface="Georgia"/>
            </a:endParaRPr>
          </a:p>
          <a:p>
            <a:pPr marL="0" lvl="0" indent="0" algn="l" rtl="0">
              <a:spcBef>
                <a:spcPts val="0"/>
              </a:spcBef>
              <a:spcAft>
                <a:spcPts val="300"/>
              </a:spcAft>
              <a:buNone/>
            </a:pPr>
            <a:endParaRPr sz="900" b="1">
              <a:latin typeface="Georgia"/>
              <a:ea typeface="Georgia"/>
              <a:cs typeface="Georgia"/>
              <a:sym typeface="Georgia"/>
            </a:endParaRPr>
          </a:p>
        </p:txBody>
      </p:sp>
      <p:sp>
        <p:nvSpPr>
          <p:cNvPr id="644" name="Google Shape;644;p99"/>
          <p:cNvSpPr/>
          <p:nvPr/>
        </p:nvSpPr>
        <p:spPr>
          <a:xfrm>
            <a:off x="562300" y="3108950"/>
            <a:ext cx="80103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Daniel 11:23 And after the league </a:t>
            </a:r>
            <a:r>
              <a:rPr lang="en" sz="1000" b="1" i="1">
                <a:solidFill>
                  <a:srgbClr val="545454"/>
                </a:solidFill>
                <a:latin typeface="Georgia"/>
                <a:ea typeface="Georgia"/>
                <a:cs typeface="Georgia"/>
                <a:sym typeface="Georgia"/>
              </a:rPr>
              <a:t>made</a:t>
            </a:r>
            <a:r>
              <a:rPr lang="en" sz="1000" b="1">
                <a:latin typeface="Georgia"/>
                <a:ea typeface="Georgia"/>
                <a:cs typeface="Georgia"/>
                <a:sym typeface="Georgia"/>
              </a:rPr>
              <a:t> with him he shall work deceitfully: for he shall come up, and shall become strong with a small people.</a:t>
            </a:r>
            <a:endParaRPr sz="1000" b="1">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00"/>
          <p:cNvSpPr txBox="1"/>
          <p:nvPr/>
        </p:nvSpPr>
        <p:spPr>
          <a:xfrm>
            <a:off x="137150" y="100575"/>
            <a:ext cx="3392400" cy="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Ethnicity and Nationality of the Man of Sin</a:t>
            </a:r>
            <a:endParaRPr sz="10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650" name="Google Shape;650;p100"/>
          <p:cNvSpPr/>
          <p:nvPr/>
        </p:nvSpPr>
        <p:spPr>
          <a:xfrm>
            <a:off x="251400" y="530350"/>
            <a:ext cx="86412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Daniel 11:36 And the king shall do according to his will; and he shall exalt himself, and magnify himself above every god, and shall speak marvellous things against the God of gods, and shall prosper till the indignation be accomplished: for that that is determined shall be done. 37 </a:t>
            </a:r>
            <a:r>
              <a:rPr lang="en" sz="1000" b="1" u="sng">
                <a:latin typeface="Georgia"/>
                <a:ea typeface="Georgia"/>
                <a:cs typeface="Georgia"/>
                <a:sym typeface="Georgia"/>
              </a:rPr>
              <a:t>Neither shall he regard the God of his fathers,</a:t>
            </a:r>
            <a:r>
              <a:rPr lang="en" sz="1000" b="1">
                <a:latin typeface="Georgia"/>
                <a:ea typeface="Georgia"/>
                <a:cs typeface="Georgia"/>
                <a:sym typeface="Georgia"/>
              </a:rPr>
              <a:t> nor the desire of women, nor regard any god: for he shall magnify himself above all. </a:t>
            </a:r>
            <a:endParaRPr sz="1000" b="1">
              <a:latin typeface="Georgia"/>
              <a:ea typeface="Georgia"/>
              <a:cs typeface="Georgia"/>
              <a:sym typeface="Georgia"/>
            </a:endParaRPr>
          </a:p>
          <a:p>
            <a:pPr marL="0" lvl="0" indent="0" algn="l" rtl="0">
              <a:spcBef>
                <a:spcPts val="300"/>
              </a:spcBef>
              <a:spcAft>
                <a:spcPts val="0"/>
              </a:spcAft>
              <a:buNone/>
            </a:pPr>
            <a:endParaRPr/>
          </a:p>
        </p:txBody>
      </p:sp>
      <p:sp>
        <p:nvSpPr>
          <p:cNvPr id="651" name="Google Shape;651;p100"/>
          <p:cNvSpPr txBox="1"/>
          <p:nvPr/>
        </p:nvSpPr>
        <p:spPr>
          <a:xfrm>
            <a:off x="251400" y="1408150"/>
            <a:ext cx="8641200" cy="3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“Neither shall he regard the God of his fathers.” This passage, it is evident, refers to and describes none other than the coming Antichrist. But what we wish to call special attention to is the last sentence quoted — “The God of his fathers.” What are we to understand by this expression? Why, surely, that he is a </a:t>
            </a:r>
            <a:r>
              <a:rPr lang="en" sz="900" b="1" i="1">
                <a:latin typeface="Georgia"/>
                <a:ea typeface="Georgia"/>
                <a:cs typeface="Georgia"/>
                <a:sym typeface="Georgia"/>
              </a:rPr>
              <a:t>Jew, </a:t>
            </a:r>
            <a:r>
              <a:rPr lang="en" sz="900" b="1">
                <a:latin typeface="Georgia"/>
                <a:ea typeface="Georgia"/>
                <a:cs typeface="Georgia"/>
                <a:sym typeface="Georgia"/>
              </a:rPr>
              <a:t>an Israelite, and that his fathers after the flesh were Abraham, Isaac and Jacob — for such is the invariable meaning of “the fathers” throughout the Old Testament Scriptures. </a:t>
            </a:r>
            <a:r>
              <a:rPr lang="en" sz="900" i="1">
                <a:latin typeface="Georgia"/>
                <a:ea typeface="Georgia"/>
                <a:cs typeface="Georgia"/>
                <a:sym typeface="Georgia"/>
              </a:rPr>
              <a:t>Antichrist, pg. 23, A.W. Pink</a:t>
            </a:r>
            <a:endParaRPr sz="900"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In John 5:43 we have a further word which helps us to fix the nationality of this coming One. In speaking of the false messiah, the Lord Jesus referred to him as follows, “Another shall come in his own name.” In the Greek there are four different words all translated “Another” in our English versions. One of them is employed but once, and a second but five times, so these need not detain us now. The remaining two are used frequently, and with a clear distinction between them. </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 first “</a:t>
            </a:r>
            <a:r>
              <a:rPr lang="en" sz="900" b="1">
                <a:solidFill>
                  <a:srgbClr val="CC0000"/>
                </a:solidFill>
                <a:latin typeface="Georgia"/>
                <a:ea typeface="Georgia"/>
                <a:cs typeface="Georgia"/>
                <a:sym typeface="Georgia"/>
              </a:rPr>
              <a:t>allos” signifies “another” of the same kind or genus </a:t>
            </a:r>
            <a:r>
              <a:rPr lang="en" sz="900" b="1">
                <a:latin typeface="Georgia"/>
                <a:ea typeface="Georgia"/>
                <a:cs typeface="Georgia"/>
                <a:sym typeface="Georgia"/>
              </a:rPr>
              <a:t>— see Matt. 10:23; 13:24; 26:71, etc. The second, </a:t>
            </a:r>
            <a:r>
              <a:rPr lang="en" sz="900" b="1">
                <a:solidFill>
                  <a:srgbClr val="CC0000"/>
                </a:solidFill>
                <a:latin typeface="Georgia"/>
                <a:ea typeface="Georgia"/>
                <a:cs typeface="Georgia"/>
                <a:sym typeface="Georgia"/>
              </a:rPr>
              <a:t>“heteros,” means “another” of a totally different kind, </a:t>
            </a:r>
            <a:r>
              <a:rPr lang="en" sz="900" b="1">
                <a:latin typeface="Georgia"/>
                <a:ea typeface="Georgia"/>
                <a:cs typeface="Georgia"/>
                <a:sym typeface="Georgia"/>
              </a:rPr>
              <a:t>— see Mark 16:12; Luke 14:31; Acts 7:18; Rom. 7:23. Now the striking thing is that the word used by our Lord in John 5:43 is “allos,” another of the same genus, not “heteros,” another of a different order. Christ, the Son of Abraham, the Son of David, had presented Himself to Israel, and they rejected Him; but “another” of the same Abrahamic stock should come to them, and him they would “receive.” If the coming Antichrist were to be a Gentile, the Lord would have employed the word “heteros;” the fact that He used “allos” shows that he will be a Jew. The very name “Antichrist” argues strongly his Jewish nationality. The title “Antichrist” has a double significance. It means that he will be one who shall be “opposed” to Christ, one who will be His enemy. But it also purports that he will be a mock Christ, an imitation Christ, a pro-Christ, a pseudo Christ. It intimates that he will ape Christ. He will pose as the real Messiah of Israel. In such case he must be a Jew</a:t>
            </a:r>
            <a:endParaRPr sz="900" b="1">
              <a:latin typeface="Georgia"/>
              <a:ea typeface="Georgia"/>
              <a:cs typeface="Georgia"/>
              <a:sym typeface="Georgia"/>
            </a:endParaRPr>
          </a:p>
          <a:p>
            <a:pPr marL="0" lvl="0" indent="0" algn="l" rtl="0">
              <a:spcBef>
                <a:spcPts val="300"/>
              </a:spcBef>
              <a:spcAft>
                <a:spcPts val="0"/>
              </a:spcAft>
              <a:buNone/>
            </a:pPr>
            <a:r>
              <a:rPr lang="en" sz="900" i="1">
                <a:latin typeface="Georgia"/>
                <a:ea typeface="Georgia"/>
                <a:cs typeface="Georgia"/>
                <a:sym typeface="Georgia"/>
              </a:rPr>
              <a:t>Antichrist, pg. 23, A.W. Pink</a:t>
            </a:r>
            <a:endParaRPr sz="900" i="1">
              <a:latin typeface="Georgia"/>
              <a:ea typeface="Georgia"/>
              <a:cs typeface="Georgia"/>
              <a:sym typeface="Georgia"/>
            </a:endParaRPr>
          </a:p>
          <a:p>
            <a:pPr marL="0" lvl="0" indent="0" algn="l" rtl="0">
              <a:spcBef>
                <a:spcPts val="300"/>
              </a:spcBef>
              <a:spcAft>
                <a:spcPts val="300"/>
              </a:spcAft>
              <a:buNone/>
            </a:pPr>
            <a:endParaRPr sz="900" b="1">
              <a:latin typeface="Georgia"/>
              <a:ea typeface="Georgia"/>
              <a:cs typeface="Georgia"/>
              <a:sym typeface="Georgia"/>
            </a:endParaRPr>
          </a:p>
        </p:txBody>
      </p:sp>
      <p:sp>
        <p:nvSpPr>
          <p:cNvPr id="652" name="Google Shape;652;p100"/>
          <p:cNvSpPr/>
          <p:nvPr/>
        </p:nvSpPr>
        <p:spPr>
          <a:xfrm>
            <a:off x="271950" y="2020825"/>
            <a:ext cx="86001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John 5:43  </a:t>
            </a:r>
            <a:r>
              <a:rPr lang="en" sz="1000" b="1">
                <a:solidFill>
                  <a:srgbClr val="BF3030"/>
                </a:solidFill>
                <a:latin typeface="Georgia"/>
                <a:ea typeface="Georgia"/>
                <a:cs typeface="Georgia"/>
                <a:sym typeface="Georgia"/>
              </a:rPr>
              <a:t>I am come in my Father's name, and ye receive me not: </a:t>
            </a:r>
            <a:r>
              <a:rPr lang="en" sz="1000" b="1" u="sng">
                <a:solidFill>
                  <a:srgbClr val="BF3030"/>
                </a:solidFill>
                <a:latin typeface="Georgia"/>
                <a:ea typeface="Georgia"/>
                <a:cs typeface="Georgia"/>
                <a:sym typeface="Georgia"/>
              </a:rPr>
              <a:t>if another shall come in his own name, </a:t>
            </a:r>
            <a:r>
              <a:rPr lang="en" sz="1000" b="1">
                <a:solidFill>
                  <a:srgbClr val="BF3030"/>
                </a:solidFill>
                <a:latin typeface="Georgia"/>
                <a:ea typeface="Georgia"/>
                <a:cs typeface="Georgia"/>
                <a:sym typeface="Georgia"/>
              </a:rPr>
              <a:t>him ye will receive.</a:t>
            </a:r>
            <a:r>
              <a:rPr lang="en" sz="1000" b="1">
                <a:latin typeface="Georgia"/>
                <a:ea typeface="Georgia"/>
                <a:cs typeface="Georgia"/>
                <a:sym typeface="Georgia"/>
              </a:rPr>
              <a:t> </a:t>
            </a:r>
            <a:endParaRPr sz="1000" b="1">
              <a:latin typeface="Georgia"/>
              <a:ea typeface="Georgia"/>
              <a:cs typeface="Georgia"/>
              <a:sym typeface="Georgia"/>
            </a:endParaRPr>
          </a:p>
          <a:p>
            <a:pPr marL="0" lvl="0" indent="0" algn="l" rtl="0">
              <a:spcBef>
                <a:spcPts val="300"/>
              </a:spcBef>
              <a:spcAft>
                <a:spcPts val="0"/>
              </a:spcAft>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01"/>
          <p:cNvSpPr txBox="1"/>
          <p:nvPr/>
        </p:nvSpPr>
        <p:spPr>
          <a:xfrm>
            <a:off x="82275" y="109725"/>
            <a:ext cx="3420000" cy="35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Ethnicity and Nationality of the Man of Sin</a:t>
            </a:r>
            <a:endParaRPr sz="10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658" name="Google Shape;658;p101"/>
          <p:cNvSpPr/>
          <p:nvPr/>
        </p:nvSpPr>
        <p:spPr>
          <a:xfrm>
            <a:off x="210300" y="512050"/>
            <a:ext cx="8513100" cy="877800"/>
          </a:xfrm>
          <a:prstGeom prst="horizontalScroll">
            <a:avLst>
              <a:gd name="adj" fmla="val 1458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Deuteronomy 17:15 Thou shalt in any wise set </a:t>
            </a:r>
            <a:r>
              <a:rPr lang="en" sz="1000" b="1" i="1">
                <a:solidFill>
                  <a:srgbClr val="545454"/>
                </a:solidFill>
                <a:latin typeface="Georgia"/>
                <a:ea typeface="Georgia"/>
                <a:cs typeface="Georgia"/>
                <a:sym typeface="Georgia"/>
              </a:rPr>
              <a:t>him</a:t>
            </a:r>
            <a:r>
              <a:rPr lang="en" sz="1000" b="1">
                <a:latin typeface="Georgia"/>
                <a:ea typeface="Georgia"/>
                <a:cs typeface="Georgia"/>
                <a:sym typeface="Georgia"/>
              </a:rPr>
              <a:t> king over thee, whom the LORD thy God shall choose: </a:t>
            </a:r>
            <a:r>
              <a:rPr lang="en" sz="1000" b="1" i="1">
                <a:solidFill>
                  <a:srgbClr val="545454"/>
                </a:solidFill>
                <a:latin typeface="Georgia"/>
                <a:ea typeface="Georgia"/>
                <a:cs typeface="Georgia"/>
                <a:sym typeface="Georgia"/>
              </a:rPr>
              <a:t>one</a:t>
            </a:r>
            <a:r>
              <a:rPr lang="en" sz="1000" b="1">
                <a:latin typeface="Georgia"/>
                <a:ea typeface="Georgia"/>
                <a:cs typeface="Georgia"/>
                <a:sym typeface="Georgia"/>
              </a:rPr>
              <a:t> from among thy brethren shalt thou set king over thee: </a:t>
            </a:r>
            <a:r>
              <a:rPr lang="en" sz="1000" b="1" u="sng">
                <a:latin typeface="Georgia"/>
                <a:ea typeface="Georgia"/>
                <a:cs typeface="Georgia"/>
                <a:sym typeface="Georgia"/>
              </a:rPr>
              <a:t>thou mayest not set a stranger over thee, which </a:t>
            </a:r>
            <a:r>
              <a:rPr lang="en" sz="1000" b="1" i="1" u="sng">
                <a:solidFill>
                  <a:srgbClr val="545454"/>
                </a:solidFill>
                <a:latin typeface="Georgia"/>
                <a:ea typeface="Georgia"/>
                <a:cs typeface="Georgia"/>
                <a:sym typeface="Georgia"/>
              </a:rPr>
              <a:t>is</a:t>
            </a:r>
            <a:r>
              <a:rPr lang="en" sz="1000" b="1" u="sng">
                <a:latin typeface="Georgia"/>
                <a:ea typeface="Georgia"/>
                <a:cs typeface="Georgia"/>
                <a:sym typeface="Georgia"/>
              </a:rPr>
              <a:t> not thy brother.</a:t>
            </a:r>
            <a:endParaRPr sz="1000" b="1" u="sng">
              <a:latin typeface="Georgia"/>
              <a:ea typeface="Georgia"/>
              <a:cs typeface="Georgia"/>
              <a:sym typeface="Georgia"/>
            </a:endParaRPr>
          </a:p>
          <a:p>
            <a:pPr marL="0" lvl="0" indent="0" algn="l" rtl="0">
              <a:spcBef>
                <a:spcPts val="1000"/>
              </a:spcBef>
              <a:spcAft>
                <a:spcPts val="0"/>
              </a:spcAft>
              <a:buNone/>
            </a:pPr>
            <a:endParaRPr/>
          </a:p>
        </p:txBody>
      </p:sp>
      <p:sp>
        <p:nvSpPr>
          <p:cNvPr id="659" name="Google Shape;659;p101"/>
          <p:cNvSpPr txBox="1"/>
          <p:nvPr/>
        </p:nvSpPr>
        <p:spPr>
          <a:xfrm>
            <a:off x="210300" y="1591050"/>
            <a:ext cx="8513100" cy="33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Jewish messiah or mashiach is not the same as the Christian Messiah (the LORD Jesus Christ).</a:t>
            </a:r>
            <a:endParaRPr sz="1000" b="1">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The Messianic Idea in Judaism</a:t>
            </a:r>
            <a:endParaRPr sz="1000" b="1">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Belief in the eventual coming of the mashiach is a basic and fundamental part of traditional Judaism. It is part of Rambam's 13 Principles of Faith, the minimum requirements of Jewish belief. In the Shemoneh Esrei prayer, recited three times daily, we pray for all of the elements of the coming of the mashiach: ingathering of the exiles; restoration of the religious courts of justice; an end of wickedness, sin and heresy; reward to the righteous; rebuilding of Jerusalem; restoration of the line of King David; and restoration of Temple service. </a:t>
            </a:r>
            <a:endParaRPr sz="1000" b="1">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The word "mashiach" does not mean "savior." The notion of an innocent, divine or semi-divine being who will sacrifice himself to save us from the consequences of our own sins is a purely Christian concept that has no basis in Jewish thought. </a:t>
            </a:r>
            <a:endParaRPr sz="1000" b="1">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Unfortunately, this Christian concept has become so deeply ingrained in the English word "messiah" that this English word can no longer be used to refer to the Jewish concept. -</a:t>
            </a:r>
            <a:r>
              <a:rPr lang="en" sz="1000" i="1">
                <a:latin typeface="Georgia"/>
                <a:ea typeface="Georgia"/>
                <a:cs typeface="Georgia"/>
                <a:sym typeface="Georgia"/>
              </a:rPr>
              <a:t>http://www.jewfaq.org/mashiach.htm</a:t>
            </a:r>
            <a:endParaRPr sz="1000" i="1">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The Antichrist posing as the Jewish Mashiach and also the leader of the world will at some point go into the temple and demand worship and it is at this point that the Jews will realize they have been betrayed. For their Mashiach is not a savior to be worshiped and for the Antichrist to demand worship will be blasphemy but the realization will be too late.</a:t>
            </a:r>
            <a:endParaRPr sz="1000" b="1">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p:nvPr/>
        </p:nvSpPr>
        <p:spPr>
          <a:xfrm>
            <a:off x="237750" y="100575"/>
            <a:ext cx="8686800" cy="4910400"/>
          </a:xfrm>
          <a:prstGeom prst="rect">
            <a:avLst/>
          </a:prstGeom>
          <a:noFill/>
          <a:ln>
            <a:noFill/>
          </a:ln>
        </p:spPr>
        <p:txBody>
          <a:bodyPr spcFirstLastPara="1" wrap="square" lIns="91425" tIns="91425" rIns="91425" bIns="91425" anchor="t" anchorCtr="0">
            <a:noAutofit/>
          </a:bodyPr>
          <a:lstStyle/>
          <a:p>
            <a:pPr marL="0" lvl="0" indent="0" algn="ctr" rtl="0">
              <a:lnSpc>
                <a:spcPct val="109090"/>
              </a:lnSpc>
              <a:spcBef>
                <a:spcPts val="1200"/>
              </a:spcBef>
              <a:spcAft>
                <a:spcPts val="0"/>
              </a:spcAft>
              <a:buNone/>
            </a:pPr>
            <a:r>
              <a:rPr lang="en" sz="1200" b="1">
                <a:latin typeface="Georgia"/>
                <a:ea typeface="Georgia"/>
                <a:cs typeface="Georgia"/>
                <a:sym typeface="Georgia"/>
              </a:rPr>
              <a:t>The Coming One-World Messiah in the Generation of the Antichrist</a:t>
            </a:r>
            <a:endParaRPr sz="1200" b="1">
              <a:latin typeface="Georgia"/>
              <a:ea typeface="Georgia"/>
              <a:cs typeface="Georgia"/>
              <a:sym typeface="Georgia"/>
            </a:endParaRPr>
          </a:p>
          <a:p>
            <a:pPr marL="0" lvl="0" indent="0" algn="ctr" rtl="0">
              <a:lnSpc>
                <a:spcPct val="109090"/>
              </a:lnSpc>
              <a:spcBef>
                <a:spcPts val="1200"/>
              </a:spcBef>
              <a:spcAft>
                <a:spcPts val="0"/>
              </a:spcAft>
              <a:buNone/>
            </a:pPr>
            <a:r>
              <a:rPr lang="en" sz="1100"/>
              <a:t>“</a:t>
            </a:r>
            <a:r>
              <a:rPr lang="en" sz="1100" i="1">
                <a:latin typeface="Georgia"/>
                <a:ea typeface="Georgia"/>
                <a:cs typeface="Georgia"/>
                <a:sym typeface="Georgia"/>
              </a:rPr>
              <a:t>Satan does his best work through religion”</a:t>
            </a:r>
            <a:endParaRPr sz="1100" i="1">
              <a:latin typeface="Georgia"/>
              <a:ea typeface="Georgia"/>
              <a:cs typeface="Georgia"/>
              <a:sym typeface="Georgia"/>
            </a:endParaRPr>
          </a:p>
          <a:p>
            <a:pPr marL="0" lvl="0" indent="0" algn="just" rtl="0">
              <a:lnSpc>
                <a:spcPct val="109090"/>
              </a:lnSpc>
              <a:spcBef>
                <a:spcPts val="1200"/>
              </a:spcBef>
              <a:spcAft>
                <a:spcPts val="0"/>
              </a:spcAft>
              <a:buNone/>
            </a:pPr>
            <a:r>
              <a:rPr lang="en" sz="1000" b="1">
                <a:latin typeface="Georgia"/>
                <a:ea typeface="Georgia"/>
                <a:cs typeface="Georgia"/>
                <a:sym typeface="Georgia"/>
              </a:rPr>
              <a:t>There is one coming who is to unite the world in everything that is opposed to the one true God (YHVH, The LORD Jesus Christ). Many of the world’s religions are looking for this counterfeit messiah and eagerly await his return. This lawless one will be all things to all peoples and nations both religiously and politically. All the world religions look to their messiah, but there is only one True Messiah; The LORD JESUS CHRIST</a:t>
            </a:r>
            <a:endParaRPr sz="1000" b="1">
              <a:latin typeface="Georgia"/>
              <a:ea typeface="Georgia"/>
              <a:cs typeface="Georgia"/>
              <a:sym typeface="Georgia"/>
            </a:endParaRPr>
          </a:p>
          <a:p>
            <a:pPr marL="0" lvl="0" indent="0" algn="just" rtl="0">
              <a:lnSpc>
                <a:spcPct val="109090"/>
              </a:lnSpc>
              <a:spcBef>
                <a:spcPts val="1200"/>
              </a:spcBef>
              <a:spcAft>
                <a:spcPts val="0"/>
              </a:spcAft>
              <a:buNone/>
            </a:pPr>
            <a:r>
              <a:rPr lang="en" sz="1000" b="1">
                <a:solidFill>
                  <a:srgbClr val="CC0000"/>
                </a:solidFill>
                <a:latin typeface="Georgia"/>
                <a:ea typeface="Georgia"/>
                <a:cs typeface="Georgia"/>
                <a:sym typeface="Georgia"/>
              </a:rPr>
              <a:t>APOSTATE CHRISTIANITY</a:t>
            </a:r>
            <a:endParaRPr sz="1000" b="1">
              <a:solidFill>
                <a:srgbClr val="CC0000"/>
              </a:solidFill>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The ANTICHRIST- The Man of SIN</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Denial of basic Christian doctrines such as the Trinity, the deity of Christ, the deity of the Holy Spirit, salvation by grace, and moral absolutes as found in the Bible.</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i="1">
                <a:latin typeface="Georgia"/>
                <a:ea typeface="Georgia"/>
                <a:cs typeface="Georgia"/>
                <a:sym typeface="Georgia"/>
              </a:rPr>
              <a:t>Ordination of homosexuals</a:t>
            </a:r>
            <a:r>
              <a:rPr lang="en" sz="1000" b="1">
                <a:latin typeface="Georgia"/>
                <a:ea typeface="Georgia"/>
                <a:cs typeface="Georgia"/>
                <a:sym typeface="Georgia"/>
              </a:rPr>
              <a:t>: </a:t>
            </a:r>
            <a:r>
              <a:rPr lang="en" sz="1000" b="1">
                <a:solidFill>
                  <a:srgbClr val="CC0000"/>
                </a:solidFill>
                <a:latin typeface="Georgia"/>
                <a:ea typeface="Georgia"/>
                <a:cs typeface="Georgia"/>
                <a:sym typeface="Georgia"/>
              </a:rPr>
              <a:t>Leviticus 18:22 </a:t>
            </a:r>
            <a:r>
              <a:rPr lang="en" sz="1000" b="1">
                <a:latin typeface="Georgia"/>
                <a:ea typeface="Georgia"/>
                <a:cs typeface="Georgia"/>
                <a:sym typeface="Georgia"/>
              </a:rPr>
              <a:t>Thou shalt not lie with mankind, as with womankind: it </a:t>
            </a:r>
            <a:r>
              <a:rPr lang="en" sz="1000" b="1" i="1">
                <a:latin typeface="Georgia"/>
                <a:ea typeface="Georgia"/>
                <a:cs typeface="Georgia"/>
                <a:sym typeface="Georgia"/>
              </a:rPr>
              <a:t>is</a:t>
            </a:r>
            <a:r>
              <a:rPr lang="en" sz="1000" b="1">
                <a:latin typeface="Georgia"/>
                <a:ea typeface="Georgia"/>
                <a:cs typeface="Georgia"/>
                <a:sym typeface="Georgia"/>
              </a:rPr>
              <a:t> abomination.</a:t>
            </a:r>
            <a:r>
              <a:rPr lang="en" sz="1000">
                <a:latin typeface="Georgia"/>
                <a:ea typeface="Georgia"/>
                <a:cs typeface="Georgia"/>
                <a:sym typeface="Georgia"/>
              </a:rPr>
              <a:t> </a:t>
            </a:r>
            <a:r>
              <a:rPr lang="en" sz="1000" b="1">
                <a:latin typeface="Georgia"/>
                <a:ea typeface="Georgia"/>
                <a:cs typeface="Georgia"/>
                <a:sym typeface="Georgia"/>
              </a:rPr>
              <a:t> </a:t>
            </a:r>
            <a:r>
              <a:rPr lang="en" sz="1000" b="1">
                <a:solidFill>
                  <a:srgbClr val="CC0000"/>
                </a:solidFill>
                <a:latin typeface="Georgia"/>
                <a:ea typeface="Georgia"/>
                <a:cs typeface="Georgia"/>
                <a:sym typeface="Georgia"/>
              </a:rPr>
              <a:t>1Corinthians 6:9 </a:t>
            </a:r>
            <a:r>
              <a:rPr lang="en" sz="1000" b="1">
                <a:latin typeface="Georgia"/>
                <a:ea typeface="Georgia"/>
                <a:cs typeface="Georgia"/>
                <a:sym typeface="Georgia"/>
              </a:rPr>
              <a:t> Know ye not that the unrighteous shall not inherit the kingdom of God? Be not deceived: neither fornicators, nor idolaters, nor adulterers, nor effeminate, nor abusers of themselves with mankind, </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i="1">
                <a:latin typeface="Georgia"/>
                <a:ea typeface="Georgia"/>
                <a:cs typeface="Georgia"/>
                <a:sym typeface="Georgia"/>
              </a:rPr>
              <a:t>Women elders and pastors</a:t>
            </a:r>
            <a:r>
              <a:rPr lang="en" sz="1000" b="1">
                <a:latin typeface="Georgia"/>
                <a:ea typeface="Georgia"/>
                <a:cs typeface="Georgia"/>
                <a:sym typeface="Georgia"/>
              </a:rPr>
              <a:t>: </a:t>
            </a:r>
            <a:r>
              <a:rPr lang="en" sz="1000" b="1">
                <a:solidFill>
                  <a:srgbClr val="CC0000"/>
                </a:solidFill>
                <a:latin typeface="Georgia"/>
                <a:ea typeface="Georgia"/>
                <a:cs typeface="Georgia"/>
                <a:sym typeface="Georgia"/>
              </a:rPr>
              <a:t>1Timothy 2:12</a:t>
            </a:r>
            <a:r>
              <a:rPr lang="en" sz="1000" b="1">
                <a:latin typeface="Georgia"/>
                <a:ea typeface="Georgia"/>
                <a:cs typeface="Georgia"/>
                <a:sym typeface="Georgia"/>
              </a:rPr>
              <a:t> But I suffer not a woman to teach, nor to usurp authority over the man, but to be in silence. </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Pastors who are more concerned with growing a church than preaching the truth.</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a:latin typeface="Georgia"/>
                <a:ea typeface="Georgia"/>
                <a:cs typeface="Georgia"/>
                <a:sym typeface="Georgia"/>
              </a:rPr>
              <a:t>Pastors who don't teach damnation and Hell</a:t>
            </a:r>
            <a:endParaRPr sz="1000" b="1">
              <a:latin typeface="Georgia"/>
              <a:ea typeface="Georgia"/>
              <a:cs typeface="Georgia"/>
              <a:sym typeface="Georgia"/>
            </a:endParaRPr>
          </a:p>
          <a:p>
            <a:pPr marL="0" lvl="0" indent="0" algn="l" rtl="0">
              <a:lnSpc>
                <a:spcPct val="109090"/>
              </a:lnSpc>
              <a:spcBef>
                <a:spcPts val="1200"/>
              </a:spcBef>
              <a:spcAft>
                <a:spcPts val="0"/>
              </a:spcAft>
              <a:buNone/>
            </a:pPr>
            <a:r>
              <a:rPr lang="en" sz="1000" b="1" i="1">
                <a:latin typeface="Georgia"/>
                <a:ea typeface="Georgia"/>
                <a:cs typeface="Georgia"/>
                <a:sym typeface="Georgia"/>
              </a:rPr>
              <a:t>Christians gathering teachers to themselves to make them feel good</a:t>
            </a:r>
            <a:r>
              <a:rPr lang="en" sz="1000" b="1">
                <a:latin typeface="Georgia"/>
                <a:ea typeface="Georgia"/>
                <a:cs typeface="Georgia"/>
                <a:sym typeface="Georgia"/>
              </a:rPr>
              <a:t>: </a:t>
            </a:r>
            <a:r>
              <a:rPr lang="en" sz="1000" b="1">
                <a:solidFill>
                  <a:srgbClr val="CC0000"/>
                </a:solidFill>
                <a:latin typeface="Georgia"/>
                <a:ea typeface="Georgia"/>
                <a:cs typeface="Georgia"/>
                <a:sym typeface="Georgia"/>
              </a:rPr>
              <a:t>2Timothy 4:3-4</a:t>
            </a:r>
            <a:r>
              <a:rPr lang="en" sz="1000" b="1">
                <a:latin typeface="Georgia"/>
                <a:ea typeface="Georgia"/>
                <a:cs typeface="Georgia"/>
                <a:sym typeface="Georgia"/>
              </a:rPr>
              <a:t>  3For the time will come when they will not endure sound doctrine; but after their own lusts shall they heap to themselves teachers, having itching ears; 4 And they shall turn away </a:t>
            </a:r>
            <a:r>
              <a:rPr lang="en" sz="1000" b="1" i="1">
                <a:latin typeface="Georgia"/>
                <a:ea typeface="Georgia"/>
                <a:cs typeface="Georgia"/>
                <a:sym typeface="Georgia"/>
              </a:rPr>
              <a:t>their</a:t>
            </a:r>
            <a:r>
              <a:rPr lang="en" sz="1000" b="1">
                <a:latin typeface="Georgia"/>
                <a:ea typeface="Georgia"/>
                <a:cs typeface="Georgia"/>
                <a:sym typeface="Georgia"/>
              </a:rPr>
              <a:t> ears from the truth, and shall be turned unto fables. </a:t>
            </a: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1100"/>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l" rtl="0">
              <a:lnSpc>
                <a:spcPct val="109090"/>
              </a:lnSpc>
              <a:spcBef>
                <a:spcPts val="1200"/>
              </a:spcBef>
              <a:spcAft>
                <a:spcPts val="0"/>
              </a:spcAft>
              <a:buNone/>
            </a:pPr>
            <a:endParaRPr sz="1000" b="1">
              <a:latin typeface="Georgia"/>
              <a:ea typeface="Georgia"/>
              <a:cs typeface="Georgia"/>
              <a:sym typeface="Georgia"/>
            </a:endParaRPr>
          </a:p>
          <a:p>
            <a:pPr marL="0" lvl="0" indent="0" algn="just" rtl="0">
              <a:lnSpc>
                <a:spcPct val="109090"/>
              </a:lnSpc>
              <a:spcBef>
                <a:spcPts val="1200"/>
              </a:spcBef>
              <a:spcAft>
                <a:spcPts val="0"/>
              </a:spcAft>
              <a:buNone/>
            </a:pPr>
            <a:endParaRPr sz="900">
              <a:latin typeface="Georgia"/>
              <a:ea typeface="Georgia"/>
              <a:cs typeface="Georgia"/>
              <a:sym typeface="Georgia"/>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02"/>
          <p:cNvSpPr txBox="1"/>
          <p:nvPr/>
        </p:nvSpPr>
        <p:spPr>
          <a:xfrm>
            <a:off x="109725" y="64000"/>
            <a:ext cx="3218700" cy="3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Georgia"/>
                <a:ea typeface="Georgia"/>
                <a:cs typeface="Georgia"/>
                <a:sym typeface="Georgia"/>
              </a:rPr>
              <a:t>Ethnicity and Nationality of the Man of Sin</a:t>
            </a:r>
            <a:endParaRPr sz="1000" b="1">
              <a:latin typeface="Georgia"/>
              <a:ea typeface="Georgia"/>
              <a:cs typeface="Georgia"/>
              <a:sym typeface="Georgia"/>
            </a:endParaRPr>
          </a:p>
          <a:p>
            <a:pPr marL="0" lvl="0" indent="0" algn="l" rtl="0">
              <a:spcBef>
                <a:spcPts val="1000"/>
              </a:spcBef>
              <a:spcAft>
                <a:spcPts val="0"/>
              </a:spcAft>
              <a:buNone/>
            </a:pPr>
            <a:endParaRPr>
              <a:latin typeface="Lato"/>
              <a:ea typeface="Lato"/>
              <a:cs typeface="Lato"/>
              <a:sym typeface="Lato"/>
            </a:endParaRPr>
          </a:p>
        </p:txBody>
      </p:sp>
      <p:sp>
        <p:nvSpPr>
          <p:cNvPr id="665" name="Google Shape;665;p102"/>
          <p:cNvSpPr/>
          <p:nvPr/>
        </p:nvSpPr>
        <p:spPr>
          <a:xfrm>
            <a:off x="201150" y="439000"/>
            <a:ext cx="87417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2 Thessalonians 2:4 Who opposeth and exalteth himself above all that is called God, or that is worshipped; so that he as God sitteth in the temple of God, shewing himself that he is God.</a:t>
            </a:r>
            <a:endParaRPr sz="1000" b="1">
              <a:latin typeface="Georgia"/>
              <a:ea typeface="Georgia"/>
              <a:cs typeface="Georgia"/>
              <a:sym typeface="Georgia"/>
            </a:endParaRPr>
          </a:p>
          <a:p>
            <a:pPr marL="0" lvl="0" indent="0" algn="l" rtl="0">
              <a:spcBef>
                <a:spcPts val="1000"/>
              </a:spcBef>
              <a:spcAft>
                <a:spcPts val="0"/>
              </a:spcAft>
              <a:buNone/>
            </a:pPr>
            <a:endParaRPr/>
          </a:p>
        </p:txBody>
      </p:sp>
      <p:sp>
        <p:nvSpPr>
          <p:cNvPr id="666" name="Google Shape;666;p102"/>
          <p:cNvSpPr txBox="1"/>
          <p:nvPr/>
        </p:nvSpPr>
        <p:spPr>
          <a:xfrm>
            <a:off x="201150" y="1517900"/>
            <a:ext cx="8741700" cy="327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I believe that the above points are sound in pointing to the Antichrist being a Jew.  But I feel that it is also necessary to reference some of the objections to his being a Jew.  The ultimate goal is to discover the truth. The truth is the treasure we seek.</a:t>
            </a:r>
            <a:endParaRPr sz="900" b="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Objection #1 is in reference to “Daniel 7:3 and Revelation 13:1 where the Antichrist is described as a beast coming up out of the sea. And, of course, we know the sea is a symbol for multitudes, nations, peoples, tongues… in other words, for Gentiles. And so, I believe that those passages teach that the Antichrist will be a Gentile.” </a:t>
            </a:r>
            <a:r>
              <a:rPr lang="en" sz="900" b="1" i="1">
                <a:latin typeface="Georgia"/>
                <a:ea typeface="Georgia"/>
                <a:cs typeface="Georgia"/>
                <a:sym typeface="Georgia"/>
              </a:rPr>
              <a:t>– Daymond R. Duck; Pastor\Author</a:t>
            </a:r>
            <a:endParaRPr sz="900" b="1" i="1">
              <a:latin typeface="Georgia"/>
              <a:ea typeface="Georgia"/>
              <a:cs typeface="Georgia"/>
              <a:sym typeface="Georgia"/>
            </a:endParaRPr>
          </a:p>
          <a:p>
            <a:pPr marL="0" lvl="0" indent="0" algn="l" rtl="0">
              <a:spcBef>
                <a:spcPts val="300"/>
              </a:spcBef>
              <a:spcAft>
                <a:spcPts val="0"/>
              </a:spcAft>
              <a:buNone/>
            </a:pP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Objection #2 “I do not believe that he will be a Jew, basically, for some of the same reasons he will not be a Muslim. Antichrist is going to be a man that is going to demand or command world-wide attention. For a Jew to be in that position would be a very, very long shot. But, if you take someone who comes from the European community, specifically with the credentials that a lot of those people have, he will be in a position automatically to be accepted by the entire world. Just like the Antichrist will probably not be a Muslim because of a religious connotation, so too will the Antichrist not be a person associated with any type of religion except the one he is going to institute for himself.” – </a:t>
            </a:r>
            <a:r>
              <a:rPr lang="en" sz="900" b="1" i="1">
                <a:latin typeface="Georgia"/>
                <a:ea typeface="Georgia"/>
                <a:cs typeface="Georgia"/>
                <a:sym typeface="Georgia"/>
              </a:rPr>
              <a:t>Don McGee; Crown &amp; Sickle Ministries (crownandsickle.com)</a:t>
            </a:r>
            <a:endParaRPr sz="900" b="1" i="1">
              <a:latin typeface="Georgia"/>
              <a:ea typeface="Georgia"/>
              <a:cs typeface="Georgia"/>
              <a:sym typeface="Georgia"/>
            </a:endParaRPr>
          </a:p>
          <a:p>
            <a:pPr marL="0" lvl="0" indent="0" algn="l" rtl="0">
              <a:spcBef>
                <a:spcPts val="300"/>
              </a:spcBef>
              <a:spcAft>
                <a:spcPts val="0"/>
              </a:spcAft>
              <a:buNone/>
            </a:pPr>
            <a:endParaRPr sz="900" b="1" i="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Objection #3 “Now again, the passages in Daniel 9:26-27 specifies that he will be of the same ethnic identity as the people who destroyed the city and the Temple. And, in AD 70, it was the Romans that did so, which is why he has to be not only a Gentile, but a Gentile specifically of Roman origin.” – </a:t>
            </a:r>
            <a:r>
              <a:rPr lang="en" sz="900" b="1" i="1">
                <a:latin typeface="Georgia"/>
                <a:ea typeface="Georgia"/>
                <a:cs typeface="Georgia"/>
                <a:sym typeface="Georgia"/>
              </a:rPr>
              <a:t>Arnold Fruchtenbaum; Ariel Ministries and ariel.org</a:t>
            </a:r>
            <a:endParaRPr sz="900" b="1" i="1">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300"/>
              </a:spcBef>
              <a:spcAft>
                <a:spcPts val="300"/>
              </a:spcAft>
              <a:buNone/>
            </a:pPr>
            <a:r>
              <a:rPr lang="en" sz="900">
                <a:latin typeface="Georgia"/>
                <a:ea typeface="Georgia"/>
                <a:cs typeface="Georgia"/>
                <a:sym typeface="Georgia"/>
              </a:rPr>
              <a:t>*Further comments both pro in support of and against the antichrist can be found at </a:t>
            </a:r>
            <a:r>
              <a:rPr lang="en" sz="900" u="sng">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https://christinprophecyblog.org/2009/05/will-antichrist-be-jew/</a:t>
            </a:r>
            <a:endParaRPr sz="900">
              <a:latin typeface="Georgia"/>
              <a:ea typeface="Georgia"/>
              <a:cs typeface="Georgia"/>
              <a:sym typeface="Georgi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3"/>
          <p:cNvSpPr txBox="1"/>
          <p:nvPr/>
        </p:nvSpPr>
        <p:spPr>
          <a:xfrm>
            <a:off x="1417325" y="310900"/>
            <a:ext cx="5861400" cy="46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Georgia"/>
                <a:ea typeface="Georgia"/>
                <a:cs typeface="Georgia"/>
                <a:sym typeface="Georgia"/>
              </a:rPr>
              <a:t>JUDAS ISCARIOT and ANTICHRIST THE SONS OF PERDITION</a:t>
            </a:r>
            <a:endParaRPr sz="1200" b="1">
              <a:latin typeface="Georgia"/>
              <a:ea typeface="Georgia"/>
              <a:cs typeface="Georgia"/>
              <a:sym typeface="Georgia"/>
            </a:endParaRPr>
          </a:p>
          <a:p>
            <a:pPr marL="0" lvl="0" indent="0" algn="ctr" rtl="0">
              <a:spcBef>
                <a:spcPts val="300"/>
              </a:spcBef>
              <a:spcAft>
                <a:spcPts val="0"/>
              </a:spcAft>
              <a:buNone/>
            </a:pPr>
            <a:endParaRPr>
              <a:latin typeface="Lato"/>
              <a:ea typeface="Lato"/>
              <a:cs typeface="Lato"/>
              <a:sym typeface="Lato"/>
            </a:endParaRPr>
          </a:p>
        </p:txBody>
      </p:sp>
      <p:sp>
        <p:nvSpPr>
          <p:cNvPr id="672" name="Google Shape;672;p103"/>
          <p:cNvSpPr txBox="1"/>
          <p:nvPr/>
        </p:nvSpPr>
        <p:spPr>
          <a:xfrm>
            <a:off x="448050" y="877825"/>
            <a:ext cx="8430900" cy="41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There have been many historical figures through the ages that have been identified as types of the antichrist; Nimrod, Antiochus Epiphanes, Adolf Hitler, Napoleon, etc.  However I believe that there is another who can be marked as a type of antichrist and that is none other than Judas Iscariot.  The Antichrist is known as the Son of Perdition; there is only one other person in the Bible known by the same title and that is Judas Iscariot.</a:t>
            </a:r>
            <a:endParaRPr sz="1000" b="1">
              <a:latin typeface="Georgia"/>
              <a:ea typeface="Georgia"/>
              <a:cs typeface="Georgia"/>
              <a:sym typeface="Georgia"/>
            </a:endParaRPr>
          </a:p>
          <a:p>
            <a:pPr marL="0" lvl="0" indent="0" algn="l" rtl="0">
              <a:spcBef>
                <a:spcPts val="300"/>
              </a:spcBef>
              <a:spcAft>
                <a:spcPts val="0"/>
              </a:spcAft>
              <a:buNone/>
            </a:pPr>
            <a:endParaRPr sz="1000" b="1">
              <a:solidFill>
                <a:srgbClr val="990000"/>
              </a:solidFill>
              <a:latin typeface="Georgia"/>
              <a:ea typeface="Georgia"/>
              <a:cs typeface="Georgia"/>
              <a:sym typeface="Georgia"/>
            </a:endParaRPr>
          </a:p>
          <a:p>
            <a:pPr marL="0" lvl="0" indent="0" algn="l" rtl="0">
              <a:spcBef>
                <a:spcPts val="300"/>
              </a:spcBef>
              <a:spcAft>
                <a:spcPts val="0"/>
              </a:spcAft>
              <a:buNone/>
            </a:pPr>
            <a:r>
              <a:rPr lang="en" sz="1000" b="1">
                <a:solidFill>
                  <a:srgbClr val="990000"/>
                </a:solidFill>
                <a:latin typeface="Georgia"/>
                <a:ea typeface="Georgia"/>
                <a:cs typeface="Georgia"/>
                <a:sym typeface="Georgia"/>
              </a:rPr>
              <a:t>JUDAS</a:t>
            </a:r>
            <a:endParaRPr sz="1000" b="1">
              <a:solidFill>
                <a:srgbClr val="990000"/>
              </a:solidFill>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John 17:12  </a:t>
            </a:r>
            <a:r>
              <a:rPr lang="en" sz="1000">
                <a:solidFill>
                  <a:srgbClr val="BF3030"/>
                </a:solidFill>
                <a:latin typeface="Georgia"/>
                <a:ea typeface="Georgia"/>
                <a:cs typeface="Georgia"/>
                <a:sym typeface="Georgia"/>
              </a:rPr>
              <a:t>While I was with them in the world, I kept them in thy name: those that thou gavest me I have kept, and none of them is lost, </a:t>
            </a:r>
            <a:r>
              <a:rPr lang="en" sz="1000" u="sng">
                <a:solidFill>
                  <a:srgbClr val="BF3030"/>
                </a:solidFill>
                <a:latin typeface="Georgia"/>
                <a:ea typeface="Georgia"/>
                <a:cs typeface="Georgia"/>
                <a:sym typeface="Georgia"/>
              </a:rPr>
              <a:t>but the son of perdition</a:t>
            </a:r>
            <a:r>
              <a:rPr lang="en" sz="1000">
                <a:solidFill>
                  <a:srgbClr val="BF3030"/>
                </a:solidFill>
                <a:latin typeface="Georgia"/>
                <a:ea typeface="Georgia"/>
                <a:cs typeface="Georgia"/>
                <a:sym typeface="Georgia"/>
              </a:rPr>
              <a:t>; that the scripture might be fulfilled.</a:t>
            </a:r>
            <a:r>
              <a:rPr lang="en" sz="1000">
                <a:latin typeface="Georgia"/>
                <a:ea typeface="Georgia"/>
                <a:cs typeface="Georgia"/>
                <a:sym typeface="Georgia"/>
              </a:rPr>
              <a:t> </a:t>
            </a:r>
            <a:endParaRPr sz="1000">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solidFill>
                  <a:srgbClr val="990000"/>
                </a:solidFill>
                <a:latin typeface="Georgia"/>
                <a:ea typeface="Georgia"/>
                <a:cs typeface="Georgia"/>
                <a:sym typeface="Georgia"/>
              </a:rPr>
              <a:t>ANTICHRIST</a:t>
            </a:r>
            <a:endParaRPr sz="1000" b="1">
              <a:solidFill>
                <a:srgbClr val="990000"/>
              </a:solidFill>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2 Thessalonians 2:3 </a:t>
            </a:r>
            <a:r>
              <a:rPr lang="en" sz="1000">
                <a:latin typeface="Georgia"/>
                <a:ea typeface="Georgia"/>
                <a:cs typeface="Georgia"/>
                <a:sym typeface="Georgia"/>
              </a:rPr>
              <a:t>Let no man deceive you by any means: for </a:t>
            </a:r>
            <a:r>
              <a:rPr lang="en" sz="1000" i="1">
                <a:solidFill>
                  <a:srgbClr val="545454"/>
                </a:solidFill>
                <a:latin typeface="Georgia"/>
                <a:ea typeface="Georgia"/>
                <a:cs typeface="Georgia"/>
                <a:sym typeface="Georgia"/>
              </a:rPr>
              <a:t>that day shall not come,</a:t>
            </a:r>
            <a:r>
              <a:rPr lang="en" sz="1000">
                <a:latin typeface="Georgia"/>
                <a:ea typeface="Georgia"/>
                <a:cs typeface="Georgia"/>
                <a:sym typeface="Georgia"/>
              </a:rPr>
              <a:t> except there come a falling away first, and that man of sin be revealed, </a:t>
            </a:r>
            <a:r>
              <a:rPr lang="en" sz="1000" u="sng">
                <a:latin typeface="Georgia"/>
                <a:ea typeface="Georgia"/>
                <a:cs typeface="Georgia"/>
                <a:sym typeface="Georgia"/>
              </a:rPr>
              <a:t>the son of perdition; </a:t>
            </a:r>
            <a:endParaRPr sz="1000" u="sng">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Perdition means doomed to destruction and it is the fate of Judas and the Antichrist.   It is said of Judas</a:t>
            </a:r>
            <a:r>
              <a:rPr lang="en" sz="1000" b="1" i="1">
                <a:latin typeface="Georgia"/>
                <a:ea typeface="Georgia"/>
                <a:cs typeface="Georgia"/>
                <a:sym typeface="Georgia"/>
              </a:rPr>
              <a:t> </a:t>
            </a:r>
            <a:r>
              <a:rPr lang="en" sz="1000" b="1">
                <a:latin typeface="Georgia"/>
                <a:ea typeface="Georgia"/>
                <a:cs typeface="Georgia"/>
                <a:sym typeface="Georgia"/>
              </a:rPr>
              <a:t>Luke 22:3  Then </a:t>
            </a:r>
            <a:r>
              <a:rPr lang="en" sz="1000" b="1" u="sng">
                <a:latin typeface="Georgia"/>
                <a:ea typeface="Georgia"/>
                <a:cs typeface="Georgia"/>
                <a:sym typeface="Georgia"/>
              </a:rPr>
              <a:t>entered Satan into Judas</a:t>
            </a:r>
            <a:r>
              <a:rPr lang="en" sz="1000" b="1">
                <a:latin typeface="Georgia"/>
                <a:ea typeface="Georgia"/>
                <a:cs typeface="Georgia"/>
                <a:sym typeface="Georgia"/>
              </a:rPr>
              <a:t> surnamed Iscariot, being of the number of the twelve.  </a:t>
            </a:r>
            <a:r>
              <a:rPr lang="en" sz="1000" b="1" i="1">
                <a:latin typeface="Georgia"/>
                <a:ea typeface="Georgia"/>
                <a:cs typeface="Georgia"/>
                <a:sym typeface="Georgia"/>
              </a:rPr>
              <a:t>John</a:t>
            </a:r>
            <a:r>
              <a:rPr lang="en" sz="1000" b="1" i="1">
                <a:solidFill>
                  <a:srgbClr val="802020"/>
                </a:solidFill>
                <a:latin typeface="Georgia"/>
                <a:ea typeface="Georgia"/>
                <a:cs typeface="Georgia"/>
                <a:sym typeface="Georgia"/>
              </a:rPr>
              <a:t> </a:t>
            </a:r>
            <a:r>
              <a:rPr lang="en" sz="1000" b="1" i="1">
                <a:latin typeface="Georgia"/>
                <a:ea typeface="Georgia"/>
                <a:cs typeface="Georgia"/>
                <a:sym typeface="Georgia"/>
              </a:rPr>
              <a:t>6:70  </a:t>
            </a:r>
            <a:r>
              <a:rPr lang="en" sz="1000" i="1">
                <a:latin typeface="Georgia"/>
                <a:ea typeface="Georgia"/>
                <a:cs typeface="Georgia"/>
                <a:sym typeface="Georgia"/>
              </a:rPr>
              <a:t>Jesus answered them, </a:t>
            </a:r>
            <a:r>
              <a:rPr lang="en" sz="1000" i="1">
                <a:solidFill>
                  <a:srgbClr val="BF3030"/>
                </a:solidFill>
                <a:latin typeface="Georgia"/>
                <a:ea typeface="Georgia"/>
                <a:cs typeface="Georgia"/>
                <a:sym typeface="Georgia"/>
              </a:rPr>
              <a:t>Have not I chosen you twelve, </a:t>
            </a:r>
            <a:r>
              <a:rPr lang="en" sz="1000" i="1" u="sng">
                <a:solidFill>
                  <a:srgbClr val="BF3030"/>
                </a:solidFill>
                <a:latin typeface="Georgia"/>
                <a:ea typeface="Georgia"/>
                <a:cs typeface="Georgia"/>
                <a:sym typeface="Georgia"/>
              </a:rPr>
              <a:t>and one of you is a devil?</a:t>
            </a:r>
            <a:r>
              <a:rPr lang="en" sz="1000" i="1" u="sng">
                <a:latin typeface="Georgia"/>
                <a:ea typeface="Georgia"/>
                <a:cs typeface="Georgia"/>
                <a:sym typeface="Georgia"/>
              </a:rPr>
              <a:t> </a:t>
            </a:r>
            <a:endParaRPr sz="1000" i="1" u="sng">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And it is said of the Antichrist  </a:t>
            </a:r>
            <a:r>
              <a:rPr lang="en" sz="1000" b="1" i="1">
                <a:latin typeface="Georgia"/>
                <a:ea typeface="Georgia"/>
                <a:cs typeface="Georgia"/>
                <a:sym typeface="Georgia"/>
              </a:rPr>
              <a:t>Revelation 13:2  </a:t>
            </a:r>
            <a:r>
              <a:rPr lang="en" sz="1000" i="1">
                <a:latin typeface="Georgia"/>
                <a:ea typeface="Georgia"/>
                <a:cs typeface="Georgia"/>
                <a:sym typeface="Georgia"/>
              </a:rPr>
              <a:t>And the beast which I saw was like unto a leopard, and his feet were as </a:t>
            </a:r>
            <a:r>
              <a:rPr lang="en" sz="1000" i="1">
                <a:solidFill>
                  <a:srgbClr val="545454"/>
                </a:solidFill>
                <a:latin typeface="Georgia"/>
                <a:ea typeface="Georgia"/>
                <a:cs typeface="Georgia"/>
                <a:sym typeface="Georgia"/>
              </a:rPr>
              <a:t>the feet</a:t>
            </a:r>
            <a:r>
              <a:rPr lang="en" sz="1000" i="1">
                <a:latin typeface="Georgia"/>
                <a:ea typeface="Georgia"/>
                <a:cs typeface="Georgia"/>
                <a:sym typeface="Georgia"/>
              </a:rPr>
              <a:t> of a bear, and his mouth as the mouth of a lion: </a:t>
            </a:r>
            <a:r>
              <a:rPr lang="en" sz="1000" i="1" u="sng">
                <a:latin typeface="Georgia"/>
                <a:ea typeface="Georgia"/>
                <a:cs typeface="Georgia"/>
                <a:sym typeface="Georgia"/>
              </a:rPr>
              <a:t>and the dragon gave him his power, and his seat, and great authority. </a:t>
            </a:r>
            <a:endParaRPr sz="1000" i="1" u="sng">
              <a:latin typeface="Georgia"/>
              <a:ea typeface="Georgia"/>
              <a:cs typeface="Georgia"/>
              <a:sym typeface="Georgia"/>
            </a:endParaRPr>
          </a:p>
          <a:p>
            <a:pPr marL="0" lvl="0" indent="0" algn="l" rtl="0">
              <a:spcBef>
                <a:spcPts val="30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We can see that both Judas and antichrist are called the “son of perdition” and both will be demonic and both received their power from Satan.  In John 6:70 it is said of Judas that he is a devil.  The word translated in Greek as devil is ‘diabolos’ – From Strong’s G1225; a traducer; specifically Satan (compare [H7854]): - false accuser, devil, slanderer.</a:t>
            </a:r>
            <a:endParaRPr sz="1000" b="1">
              <a:latin typeface="Georgia"/>
              <a:ea typeface="Georgia"/>
              <a:cs typeface="Georgia"/>
              <a:sym typeface="Georgia"/>
            </a:endParaRPr>
          </a:p>
          <a:p>
            <a:pPr marL="0" lvl="0" indent="0" algn="l" rtl="0">
              <a:spcBef>
                <a:spcPts val="30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04"/>
          <p:cNvSpPr txBox="1"/>
          <p:nvPr/>
        </p:nvSpPr>
        <p:spPr>
          <a:xfrm>
            <a:off x="64025" y="64000"/>
            <a:ext cx="4453200" cy="61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300"/>
              </a:spcAft>
              <a:buNone/>
            </a:pPr>
            <a:r>
              <a:rPr lang="en" sz="1000" b="1">
                <a:latin typeface="Georgia"/>
                <a:ea typeface="Georgia"/>
                <a:cs typeface="Georgia"/>
                <a:sym typeface="Georgia"/>
              </a:rPr>
              <a:t>JUDAS ISCARIOT and ANTICHRIST THE SONS OF PERDITION</a:t>
            </a:r>
            <a:endParaRPr sz="1000">
              <a:latin typeface="Lato"/>
              <a:ea typeface="Lato"/>
              <a:cs typeface="Lato"/>
              <a:sym typeface="Lato"/>
            </a:endParaRPr>
          </a:p>
        </p:txBody>
      </p:sp>
      <p:sp>
        <p:nvSpPr>
          <p:cNvPr id="678" name="Google Shape;678;p104"/>
          <p:cNvSpPr txBox="1"/>
          <p:nvPr/>
        </p:nvSpPr>
        <p:spPr>
          <a:xfrm>
            <a:off x="219450" y="532200"/>
            <a:ext cx="8526600" cy="44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r>
              <a:rPr lang="en" sz="1000">
                <a:latin typeface="Georgia"/>
                <a:ea typeface="Georgia"/>
                <a:cs typeface="Georgia"/>
                <a:sym typeface="Georgia"/>
              </a:rPr>
              <a:t>It is the same word translated as devil in </a:t>
            </a:r>
            <a:r>
              <a:rPr lang="en" sz="1000" b="1">
                <a:latin typeface="Georgia"/>
                <a:ea typeface="Georgia"/>
                <a:cs typeface="Georgia"/>
                <a:sym typeface="Georgia"/>
              </a:rPr>
              <a:t>Matthew 4:5,8,11</a:t>
            </a:r>
            <a:r>
              <a:rPr lang="en" sz="1000">
                <a:latin typeface="Georgia"/>
                <a:ea typeface="Georgia"/>
                <a:cs typeface="Georgia"/>
                <a:sym typeface="Georgia"/>
              </a:rPr>
              <a:t> in the temptation of Christ, </a:t>
            </a:r>
            <a:r>
              <a:rPr lang="en" sz="1000" b="1">
                <a:latin typeface="Georgia"/>
                <a:ea typeface="Georgia"/>
                <a:cs typeface="Georgia"/>
                <a:sym typeface="Georgia"/>
              </a:rPr>
              <a:t>Matthew 13:39</a:t>
            </a:r>
            <a:r>
              <a:rPr lang="en" sz="1000">
                <a:latin typeface="Georgia"/>
                <a:ea typeface="Georgia"/>
                <a:cs typeface="Georgia"/>
                <a:sym typeface="Georgia"/>
              </a:rPr>
              <a:t> in the parable of the sower, </a:t>
            </a:r>
            <a:r>
              <a:rPr lang="en" sz="1000" b="1">
                <a:latin typeface="Georgia"/>
                <a:ea typeface="Georgia"/>
                <a:cs typeface="Georgia"/>
                <a:sym typeface="Georgia"/>
              </a:rPr>
              <a:t>Matthew 25:41</a:t>
            </a:r>
            <a:r>
              <a:rPr lang="en" sz="1000">
                <a:latin typeface="Georgia"/>
                <a:ea typeface="Georgia"/>
                <a:cs typeface="Georgia"/>
                <a:sym typeface="Georgia"/>
              </a:rPr>
              <a:t> everlasting fire prepared for the devil and his angels, </a:t>
            </a:r>
            <a:r>
              <a:rPr lang="en" sz="1000" b="1">
                <a:latin typeface="Georgia"/>
                <a:ea typeface="Georgia"/>
                <a:cs typeface="Georgia"/>
                <a:sym typeface="Georgia"/>
              </a:rPr>
              <a:t>Luke 2:3,5,6,13</a:t>
            </a:r>
            <a:r>
              <a:rPr lang="en" sz="1000">
                <a:latin typeface="Georgia"/>
                <a:ea typeface="Georgia"/>
                <a:cs typeface="Georgia"/>
                <a:sym typeface="Georgia"/>
              </a:rPr>
              <a:t> temptation of Christ, </a:t>
            </a:r>
            <a:r>
              <a:rPr lang="en" sz="1000" b="1">
                <a:latin typeface="Georgia"/>
                <a:ea typeface="Georgia"/>
                <a:cs typeface="Georgia"/>
                <a:sym typeface="Georgia"/>
              </a:rPr>
              <a:t>Luke 8:12, John 8:44 </a:t>
            </a:r>
            <a:r>
              <a:rPr lang="en" sz="1000">
                <a:latin typeface="Georgia"/>
                <a:ea typeface="Georgia"/>
                <a:cs typeface="Georgia"/>
                <a:sym typeface="Georgia"/>
              </a:rPr>
              <a:t>ye are of your father the devil, </a:t>
            </a:r>
            <a:r>
              <a:rPr lang="en" sz="1000" b="1">
                <a:latin typeface="Georgia"/>
                <a:ea typeface="Georgia"/>
                <a:cs typeface="Georgia"/>
                <a:sym typeface="Georgia"/>
              </a:rPr>
              <a:t>John 13:2 </a:t>
            </a:r>
            <a:r>
              <a:rPr lang="en" sz="1000">
                <a:latin typeface="Georgia"/>
                <a:ea typeface="Georgia"/>
                <a:cs typeface="Georgia"/>
                <a:sym typeface="Georgia"/>
              </a:rPr>
              <a:t>the devil now having put into the heart of Judas, </a:t>
            </a:r>
            <a:r>
              <a:rPr lang="en" sz="1000" b="1">
                <a:latin typeface="Georgia"/>
                <a:ea typeface="Georgia"/>
                <a:cs typeface="Georgia"/>
                <a:sym typeface="Georgia"/>
              </a:rPr>
              <a:t>Acts 10:38 </a:t>
            </a:r>
            <a:r>
              <a:rPr lang="en" sz="1000">
                <a:latin typeface="Georgia"/>
                <a:ea typeface="Georgia"/>
                <a:cs typeface="Georgia"/>
                <a:sym typeface="Georgia"/>
              </a:rPr>
              <a:t>all that were oppressed of the devil, </a:t>
            </a:r>
            <a:r>
              <a:rPr lang="en" sz="1000" b="1">
                <a:latin typeface="Georgia"/>
                <a:ea typeface="Georgia"/>
                <a:cs typeface="Georgia"/>
                <a:sym typeface="Georgia"/>
              </a:rPr>
              <a:t>Acts 13:10 </a:t>
            </a:r>
            <a:r>
              <a:rPr lang="en" sz="1000">
                <a:latin typeface="Georgia"/>
                <a:ea typeface="Georgia"/>
                <a:cs typeface="Georgia"/>
                <a:sym typeface="Georgia"/>
              </a:rPr>
              <a:t>thou child of the devil, </a:t>
            </a:r>
            <a:r>
              <a:rPr lang="en" sz="1000" b="1">
                <a:latin typeface="Georgia"/>
                <a:ea typeface="Georgia"/>
                <a:cs typeface="Georgia"/>
                <a:sym typeface="Georgia"/>
              </a:rPr>
              <a:t>Ephesians 4:27 </a:t>
            </a:r>
            <a:r>
              <a:rPr lang="en" sz="1000">
                <a:latin typeface="Georgia"/>
                <a:ea typeface="Georgia"/>
                <a:cs typeface="Georgia"/>
                <a:sym typeface="Georgia"/>
              </a:rPr>
              <a:t>neither give place to the devil, </a:t>
            </a:r>
            <a:r>
              <a:rPr lang="en" sz="1000" b="1">
                <a:latin typeface="Georgia"/>
                <a:ea typeface="Georgia"/>
                <a:cs typeface="Georgia"/>
                <a:sym typeface="Georgia"/>
              </a:rPr>
              <a:t>Ephesians 6:11 </a:t>
            </a:r>
            <a:r>
              <a:rPr lang="en" sz="1000">
                <a:latin typeface="Georgia"/>
                <a:ea typeface="Georgia"/>
                <a:cs typeface="Georgia"/>
                <a:sym typeface="Georgia"/>
              </a:rPr>
              <a:t>the wiles of the devil, </a:t>
            </a:r>
            <a:r>
              <a:rPr lang="en" sz="1000" b="1">
                <a:latin typeface="Georgia"/>
                <a:ea typeface="Georgia"/>
                <a:cs typeface="Georgia"/>
                <a:sym typeface="Georgia"/>
              </a:rPr>
              <a:t>I Timothy 3:6 </a:t>
            </a:r>
            <a:r>
              <a:rPr lang="en" sz="1000">
                <a:latin typeface="Georgia"/>
                <a:ea typeface="Georgia"/>
                <a:cs typeface="Georgia"/>
                <a:sym typeface="Georgia"/>
              </a:rPr>
              <a:t>the condemnation of the devil, </a:t>
            </a:r>
            <a:r>
              <a:rPr lang="en" sz="1000" b="1">
                <a:latin typeface="Georgia"/>
                <a:ea typeface="Georgia"/>
                <a:cs typeface="Georgia"/>
                <a:sym typeface="Georgia"/>
              </a:rPr>
              <a:t>I Timothy 3:7 </a:t>
            </a:r>
            <a:r>
              <a:rPr lang="en" sz="1000">
                <a:latin typeface="Georgia"/>
                <a:ea typeface="Georgia"/>
                <a:cs typeface="Georgia"/>
                <a:sym typeface="Georgia"/>
              </a:rPr>
              <a:t>the snare of the devil, </a:t>
            </a:r>
            <a:r>
              <a:rPr lang="en" sz="1000" b="1">
                <a:latin typeface="Georgia"/>
                <a:ea typeface="Georgia"/>
                <a:cs typeface="Georgia"/>
                <a:sym typeface="Georgia"/>
              </a:rPr>
              <a:t>II Timothy 2:26 </a:t>
            </a:r>
            <a:r>
              <a:rPr lang="en" sz="1000">
                <a:latin typeface="Georgia"/>
                <a:ea typeface="Georgia"/>
                <a:cs typeface="Georgia"/>
                <a:sym typeface="Georgia"/>
              </a:rPr>
              <a:t>the snare of the devil, </a:t>
            </a:r>
            <a:r>
              <a:rPr lang="en" sz="1000" b="1">
                <a:latin typeface="Georgia"/>
                <a:ea typeface="Georgia"/>
                <a:cs typeface="Georgia"/>
                <a:sym typeface="Georgia"/>
              </a:rPr>
              <a:t>Hebrews 2:14 </a:t>
            </a:r>
            <a:r>
              <a:rPr lang="en" sz="1000">
                <a:latin typeface="Georgia"/>
                <a:ea typeface="Georgia"/>
                <a:cs typeface="Georgia"/>
                <a:sym typeface="Georgia"/>
              </a:rPr>
              <a:t>he might destroy him that had the power of death, that is, the devil, </a:t>
            </a:r>
            <a:r>
              <a:rPr lang="en" sz="1000" b="1">
                <a:latin typeface="Georgia"/>
                <a:ea typeface="Georgia"/>
                <a:cs typeface="Georgia"/>
                <a:sym typeface="Georgia"/>
              </a:rPr>
              <a:t>James 4:7 </a:t>
            </a:r>
            <a:r>
              <a:rPr lang="en" sz="1000">
                <a:latin typeface="Georgia"/>
                <a:ea typeface="Georgia"/>
                <a:cs typeface="Georgia"/>
                <a:sym typeface="Georgia"/>
              </a:rPr>
              <a:t>resist the devil, </a:t>
            </a:r>
            <a:r>
              <a:rPr lang="en" sz="1000" b="1">
                <a:latin typeface="Georgia"/>
                <a:ea typeface="Georgia"/>
                <a:cs typeface="Georgia"/>
                <a:sym typeface="Georgia"/>
              </a:rPr>
              <a:t>I Peter 5:8 </a:t>
            </a:r>
            <a:r>
              <a:rPr lang="en" sz="1000">
                <a:latin typeface="Georgia"/>
                <a:ea typeface="Georgia"/>
                <a:cs typeface="Georgia"/>
                <a:sym typeface="Georgia"/>
              </a:rPr>
              <a:t>your adversary the devil, </a:t>
            </a:r>
            <a:r>
              <a:rPr lang="en" sz="1000" b="1">
                <a:latin typeface="Georgia"/>
                <a:ea typeface="Georgia"/>
                <a:cs typeface="Georgia"/>
                <a:sym typeface="Georgia"/>
              </a:rPr>
              <a:t>I John 3:8 </a:t>
            </a:r>
            <a:r>
              <a:rPr lang="en" sz="1000">
                <a:latin typeface="Georgia"/>
                <a:ea typeface="Georgia"/>
                <a:cs typeface="Georgia"/>
                <a:sym typeface="Georgia"/>
              </a:rPr>
              <a:t>he that committeth sin is of the devil, for the devil sinneth,</a:t>
            </a:r>
            <a:r>
              <a:rPr lang="en" sz="1000" b="1">
                <a:latin typeface="Georgia"/>
                <a:ea typeface="Georgia"/>
                <a:cs typeface="Georgia"/>
                <a:sym typeface="Georgia"/>
              </a:rPr>
              <a:t> </a:t>
            </a:r>
            <a:r>
              <a:rPr lang="en" sz="1000">
                <a:latin typeface="Georgia"/>
                <a:ea typeface="Georgia"/>
                <a:cs typeface="Georgia"/>
                <a:sym typeface="Georgia"/>
              </a:rPr>
              <a:t>Son of God was manifested that He might destroy the works of the devil, </a:t>
            </a:r>
            <a:r>
              <a:rPr lang="en" sz="1000" b="1">
                <a:latin typeface="Georgia"/>
                <a:ea typeface="Georgia"/>
                <a:cs typeface="Georgia"/>
                <a:sym typeface="Georgia"/>
              </a:rPr>
              <a:t>I John 3:10</a:t>
            </a:r>
            <a:r>
              <a:rPr lang="en" sz="1000">
                <a:latin typeface="Georgia"/>
                <a:ea typeface="Georgia"/>
                <a:cs typeface="Georgia"/>
                <a:sym typeface="Georgia"/>
              </a:rPr>
              <a:t> children of the devil, </a:t>
            </a:r>
            <a:r>
              <a:rPr lang="en" sz="1000" b="1">
                <a:latin typeface="Georgia"/>
                <a:ea typeface="Georgia"/>
                <a:cs typeface="Georgia"/>
                <a:sym typeface="Georgia"/>
              </a:rPr>
              <a:t>Jude 1:9</a:t>
            </a:r>
            <a:r>
              <a:rPr lang="en" sz="1000">
                <a:latin typeface="Georgia"/>
                <a:ea typeface="Georgia"/>
                <a:cs typeface="Georgia"/>
                <a:sym typeface="Georgia"/>
              </a:rPr>
              <a:t> contending with the devil, </a:t>
            </a:r>
            <a:r>
              <a:rPr lang="en" sz="1000" b="1">
                <a:latin typeface="Georgia"/>
                <a:ea typeface="Georgia"/>
                <a:cs typeface="Georgia"/>
                <a:sym typeface="Georgia"/>
              </a:rPr>
              <a:t>Revelation 2:10</a:t>
            </a:r>
            <a:r>
              <a:rPr lang="en" sz="1000">
                <a:latin typeface="Georgia"/>
                <a:ea typeface="Georgia"/>
                <a:cs typeface="Georgia"/>
                <a:sym typeface="Georgia"/>
              </a:rPr>
              <a:t> behold the devil, </a:t>
            </a:r>
            <a:r>
              <a:rPr lang="en" sz="1000" b="1">
                <a:latin typeface="Georgia"/>
                <a:ea typeface="Georgia"/>
                <a:cs typeface="Georgia"/>
                <a:sym typeface="Georgia"/>
              </a:rPr>
              <a:t>Revelation 12:9 </a:t>
            </a:r>
            <a:r>
              <a:rPr lang="en" sz="1000">
                <a:latin typeface="Georgia"/>
                <a:ea typeface="Georgia"/>
                <a:cs typeface="Georgia"/>
                <a:sym typeface="Georgia"/>
              </a:rPr>
              <a:t>that old serpent called the devil, </a:t>
            </a:r>
            <a:r>
              <a:rPr lang="en" sz="1000" b="1">
                <a:latin typeface="Georgia"/>
                <a:ea typeface="Georgia"/>
                <a:cs typeface="Georgia"/>
                <a:sym typeface="Georgia"/>
              </a:rPr>
              <a:t>Revelation 12:12 </a:t>
            </a:r>
            <a:r>
              <a:rPr lang="en" sz="1000">
                <a:latin typeface="Georgia"/>
                <a:ea typeface="Georgia"/>
                <a:cs typeface="Georgia"/>
                <a:sym typeface="Georgia"/>
              </a:rPr>
              <a:t>for the devil is come down unto you, </a:t>
            </a:r>
            <a:r>
              <a:rPr lang="en" sz="1000" b="1">
                <a:latin typeface="Georgia"/>
                <a:ea typeface="Georgia"/>
                <a:cs typeface="Georgia"/>
                <a:sym typeface="Georgia"/>
              </a:rPr>
              <a:t>Revelation 20:2 </a:t>
            </a:r>
            <a:r>
              <a:rPr lang="en" sz="1000">
                <a:latin typeface="Georgia"/>
                <a:ea typeface="Georgia"/>
                <a:cs typeface="Georgia"/>
                <a:sym typeface="Georgia"/>
              </a:rPr>
              <a:t>that old serpent which is the devil, </a:t>
            </a:r>
            <a:r>
              <a:rPr lang="en" sz="1000" b="1">
                <a:latin typeface="Georgia"/>
                <a:ea typeface="Georgia"/>
                <a:cs typeface="Georgia"/>
                <a:sym typeface="Georgia"/>
              </a:rPr>
              <a:t>Revelation 20:10 </a:t>
            </a:r>
            <a:r>
              <a:rPr lang="en" sz="1000">
                <a:latin typeface="Georgia"/>
                <a:ea typeface="Georgia"/>
                <a:cs typeface="Georgia"/>
                <a:sym typeface="Georgia"/>
              </a:rPr>
              <a:t>the devil that deceived them.</a:t>
            </a:r>
            <a:endParaRPr sz="1000">
              <a:latin typeface="Georgia"/>
              <a:ea typeface="Georgia"/>
              <a:cs typeface="Georgia"/>
              <a:sym typeface="Georgia"/>
            </a:endParaRPr>
          </a:p>
          <a:p>
            <a:pPr marL="0" lvl="0" indent="0" algn="l" rtl="0">
              <a:spcBef>
                <a:spcPts val="30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The other words translated as devil is </a:t>
            </a:r>
            <a:r>
              <a:rPr lang="en" sz="1000" b="1" i="1">
                <a:latin typeface="Georgia"/>
                <a:ea typeface="Georgia"/>
                <a:cs typeface="Georgia"/>
                <a:sym typeface="Georgia"/>
              </a:rPr>
              <a:t>GR dahee-mon-id'-zom-ahee  </a:t>
            </a:r>
            <a:r>
              <a:rPr lang="en" sz="1000" b="1">
                <a:latin typeface="Georgia"/>
                <a:ea typeface="Georgia"/>
                <a:cs typeface="Georgia"/>
                <a:sym typeface="Georgia"/>
              </a:rPr>
              <a:t>Middle voice from Strong’s G1142; to be exercised by a daemon: - have a (be vexed with, be possessed with) devil (-s); and </a:t>
            </a:r>
            <a:r>
              <a:rPr lang="en" sz="1000" b="1" i="1">
                <a:latin typeface="Georgia"/>
                <a:ea typeface="Georgia"/>
                <a:cs typeface="Georgia"/>
                <a:sym typeface="Georgia"/>
              </a:rPr>
              <a:t>GR dahee-mon'-ee-on </a:t>
            </a:r>
            <a:r>
              <a:rPr lang="en" sz="1000" b="1">
                <a:latin typeface="Georgia"/>
                <a:ea typeface="Georgia"/>
                <a:cs typeface="Georgia"/>
                <a:sym typeface="Georgia"/>
              </a:rPr>
              <a:t>Neuter of a derivative of G1142; a daemonic being; by extension a deity: - devil, god.  </a:t>
            </a: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These words for devil indicate a demon or demon possession, influence, or oppression.  But Judas was diabolos; the Devil\Satan\Lucifer. The Satan with definite article entered him as he will enter the Antichrist.  Both Judas and the Antichrist will be diabolos the accuser, the Satan.  Satan incarnated himself into Judas and will incarnate into the Antichrist.</a:t>
            </a:r>
            <a:endParaRPr sz="1000" b="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1000"/>
              </a:spcBef>
              <a:spcAft>
                <a:spcPts val="1000"/>
              </a:spcAft>
              <a:buNone/>
            </a:pPr>
            <a:endParaRPr sz="1000" b="1">
              <a:latin typeface="Lato"/>
              <a:ea typeface="Lato"/>
              <a:cs typeface="Lato"/>
              <a:sym typeface="Lato"/>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05"/>
          <p:cNvSpPr txBox="1"/>
          <p:nvPr/>
        </p:nvSpPr>
        <p:spPr>
          <a:xfrm>
            <a:off x="64025" y="91450"/>
            <a:ext cx="4343400" cy="4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1000" b="1">
                <a:latin typeface="Georgia"/>
                <a:ea typeface="Georgia"/>
                <a:cs typeface="Georgia"/>
                <a:sym typeface="Georgia"/>
              </a:rPr>
              <a:t>JUDAS ISCARIOT and ANTICHRIST THE SONS OF PERDITION</a:t>
            </a:r>
            <a:endParaRPr sz="1000">
              <a:latin typeface="Lato"/>
              <a:ea typeface="Lato"/>
              <a:cs typeface="Lato"/>
              <a:sym typeface="Lato"/>
            </a:endParaRPr>
          </a:p>
        </p:txBody>
      </p:sp>
      <p:sp>
        <p:nvSpPr>
          <p:cNvPr id="684" name="Google Shape;684;p105"/>
          <p:cNvSpPr txBox="1"/>
          <p:nvPr/>
        </p:nvSpPr>
        <p:spPr>
          <a:xfrm>
            <a:off x="210300" y="749800"/>
            <a:ext cx="8714100" cy="40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God said of Judas Matthew 26:24 </a:t>
            </a:r>
            <a:r>
              <a:rPr lang="en" sz="1000">
                <a:solidFill>
                  <a:srgbClr val="BF3030"/>
                </a:solidFill>
                <a:latin typeface="Georgia"/>
                <a:ea typeface="Georgia"/>
                <a:cs typeface="Georgia"/>
                <a:sym typeface="Georgia"/>
              </a:rPr>
              <a:t>The Son of man goeth as it is written of him: but woe unto that man by whom the Son of man is betrayed! it had been good for that man if he had not been born.  </a:t>
            </a: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Also with Judas being a type of the Antichrist but unique in that he was not just a spirit of antichrist; of those there will be many (I John 2:18) but rather he was a type of the Antichrist incarnated by Satan\Lucifer; perhaps this gives clarity to the following verse:</a:t>
            </a:r>
            <a:endParaRPr sz="1000" b="1">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Revelation 17:8 The beast that thou sawest </a:t>
            </a:r>
            <a:r>
              <a:rPr lang="en" sz="1000" b="1" i="1" u="sng">
                <a:latin typeface="Georgia"/>
                <a:ea typeface="Georgia"/>
                <a:cs typeface="Georgia"/>
                <a:sym typeface="Georgia"/>
              </a:rPr>
              <a:t>was,</a:t>
            </a:r>
            <a:r>
              <a:rPr lang="en" sz="1000" b="1">
                <a:latin typeface="Georgia"/>
                <a:ea typeface="Georgia"/>
                <a:cs typeface="Georgia"/>
                <a:sym typeface="Georgia"/>
              </a:rPr>
              <a:t> and </a:t>
            </a:r>
            <a:r>
              <a:rPr lang="en" sz="1000" b="1" u="sng">
                <a:latin typeface="Georgia"/>
                <a:ea typeface="Georgia"/>
                <a:cs typeface="Georgia"/>
                <a:sym typeface="Georgia"/>
              </a:rPr>
              <a:t>is not</a:t>
            </a:r>
            <a:r>
              <a:rPr lang="en" sz="1000" b="1">
                <a:latin typeface="Georgia"/>
                <a:ea typeface="Georgia"/>
                <a:cs typeface="Georgia"/>
                <a:sym typeface="Georgia"/>
              </a:rPr>
              <a:t>; and shall ascend out of the bottomless pit, and go into perdition: and they that dwell on the earth shall wonder, whose names were not written in the book of life from the foundation of the world, when they behold the beast </a:t>
            </a:r>
            <a:r>
              <a:rPr lang="en" sz="1000" b="1" u="sng">
                <a:latin typeface="Georgia"/>
                <a:ea typeface="Georgia"/>
                <a:cs typeface="Georgia"/>
                <a:sym typeface="Georgia"/>
              </a:rPr>
              <a:t>that was</a:t>
            </a:r>
            <a:r>
              <a:rPr lang="en" sz="1000" b="1">
                <a:latin typeface="Georgia"/>
                <a:ea typeface="Georgia"/>
                <a:cs typeface="Georgia"/>
                <a:sym typeface="Georgia"/>
              </a:rPr>
              <a:t>, </a:t>
            </a:r>
            <a:r>
              <a:rPr lang="en" sz="1000" b="1" u="sng">
                <a:latin typeface="Georgia"/>
                <a:ea typeface="Georgia"/>
                <a:cs typeface="Georgia"/>
                <a:sym typeface="Georgia"/>
              </a:rPr>
              <a:t>and is not</a:t>
            </a:r>
            <a:r>
              <a:rPr lang="en" sz="1000" b="1">
                <a:latin typeface="Georgia"/>
                <a:ea typeface="Georgia"/>
                <a:cs typeface="Georgia"/>
                <a:sym typeface="Georgia"/>
              </a:rPr>
              <a:t>, </a:t>
            </a:r>
            <a:r>
              <a:rPr lang="en" sz="1000" b="1" u="sng">
                <a:latin typeface="Georgia"/>
                <a:ea typeface="Georgia"/>
                <a:cs typeface="Georgia"/>
                <a:sym typeface="Georgia"/>
              </a:rPr>
              <a:t>and yet is.</a:t>
            </a:r>
            <a:endParaRPr sz="1000" b="1" u="sng">
              <a:latin typeface="Georgia"/>
              <a:ea typeface="Georgia"/>
              <a:cs typeface="Georgia"/>
              <a:sym typeface="Georgia"/>
            </a:endParaRPr>
          </a:p>
          <a:p>
            <a:pPr marL="457200" lvl="0" indent="-292100" algn="l" rtl="0">
              <a:spcBef>
                <a:spcPts val="1000"/>
              </a:spcBef>
              <a:spcAft>
                <a:spcPts val="0"/>
              </a:spcAft>
              <a:buSzPts val="1000"/>
              <a:buFont typeface="Georgia"/>
              <a:buChar char="●"/>
            </a:pPr>
            <a:r>
              <a:rPr lang="en" sz="1000" b="1">
                <a:latin typeface="Georgia"/>
                <a:ea typeface="Georgia"/>
                <a:cs typeface="Georgia"/>
                <a:sym typeface="Georgia"/>
              </a:rPr>
              <a:t>“that was” – Judas, THE SON OF PERDITION</a:t>
            </a:r>
            <a:endParaRPr sz="1000" b="1">
              <a:latin typeface="Georgia"/>
              <a:ea typeface="Georgia"/>
              <a:cs typeface="Georgia"/>
              <a:sym typeface="Georgia"/>
            </a:endParaRPr>
          </a:p>
          <a:p>
            <a:pPr marL="457200" lvl="0" indent="-292100" algn="l" rtl="0">
              <a:spcBef>
                <a:spcPts val="0"/>
              </a:spcBef>
              <a:spcAft>
                <a:spcPts val="0"/>
              </a:spcAft>
              <a:buSzPts val="1000"/>
              <a:buFont typeface="Georgia"/>
              <a:buChar char="●"/>
            </a:pPr>
            <a:r>
              <a:rPr lang="en" sz="1000" b="1">
                <a:latin typeface="Georgia"/>
                <a:ea typeface="Georgia"/>
                <a:cs typeface="Georgia"/>
                <a:sym typeface="Georgia"/>
              </a:rPr>
              <a:t>“and is not” – there was no manifestation of an incarnated antichrist at the time of Johns writing of the book of Revelation</a:t>
            </a:r>
            <a:endParaRPr sz="1000" b="1">
              <a:latin typeface="Georgia"/>
              <a:ea typeface="Georgia"/>
              <a:cs typeface="Georgia"/>
              <a:sym typeface="Georgia"/>
            </a:endParaRPr>
          </a:p>
          <a:p>
            <a:pPr marL="457200" lvl="0" indent="-292100" algn="l" rtl="0">
              <a:spcBef>
                <a:spcPts val="0"/>
              </a:spcBef>
              <a:spcAft>
                <a:spcPts val="0"/>
              </a:spcAft>
              <a:buSzPts val="1000"/>
              <a:buFont typeface="Georgia"/>
              <a:buChar char="●"/>
            </a:pPr>
            <a:r>
              <a:rPr lang="en" sz="1000" b="1">
                <a:latin typeface="Georgia"/>
                <a:ea typeface="Georgia"/>
                <a:cs typeface="Georgia"/>
                <a:sym typeface="Georgia"/>
              </a:rPr>
              <a:t>“and yet is” – Satan\Lucifer and his future incarnation as THE ANTICHRIST, THE SON OF PERDITION and MAN OF SIN.</a:t>
            </a:r>
            <a:endParaRPr sz="1000" b="1">
              <a:latin typeface="Georgia"/>
              <a:ea typeface="Georgia"/>
              <a:cs typeface="Georgia"/>
              <a:sym typeface="Georgia"/>
            </a:endParaRPr>
          </a:p>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In the end when Satan was done with Judas he destroyed him by having him destroy himself by his own hand.  Isn’t that always the end after sin has run its course?  Judas was a thief and a betrayer that fooled everyone around him except Jesus.  So will the Antichrist fool many; and the world will wonder. </a:t>
            </a:r>
            <a:endParaRPr sz="1000" b="1">
              <a:latin typeface="Georgia"/>
              <a:ea typeface="Georgia"/>
              <a:cs typeface="Georgia"/>
              <a:sym typeface="Georgia"/>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06"/>
          <p:cNvSpPr txBox="1"/>
          <p:nvPr/>
        </p:nvSpPr>
        <p:spPr>
          <a:xfrm>
            <a:off x="1938600" y="210300"/>
            <a:ext cx="52668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300"/>
              </a:spcAft>
              <a:buNone/>
            </a:pPr>
            <a:r>
              <a:rPr lang="en" sz="1200" b="1">
                <a:latin typeface="Georgia"/>
                <a:ea typeface="Georgia"/>
                <a:cs typeface="Georgia"/>
                <a:sym typeface="Georgia"/>
              </a:rPr>
              <a:t>The Rise to Power of the Man of Sin</a:t>
            </a:r>
            <a:endParaRPr sz="1200" b="1">
              <a:latin typeface="Georgia"/>
              <a:ea typeface="Georgia"/>
              <a:cs typeface="Georgia"/>
              <a:sym typeface="Georgia"/>
            </a:endParaRPr>
          </a:p>
        </p:txBody>
      </p:sp>
      <p:sp>
        <p:nvSpPr>
          <p:cNvPr id="690" name="Google Shape;690;p106"/>
          <p:cNvSpPr txBox="1"/>
          <p:nvPr/>
        </p:nvSpPr>
        <p:spPr>
          <a:xfrm>
            <a:off x="137150" y="612600"/>
            <a:ext cx="8732400" cy="44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Lamb is rejected and the beast is accepted.  What a dreadful time for those left behind to suffer under the rule of the most evil psychopath the world has ever known.  The man of sin infused with the incarnation of Satan will bring death and destruction by war, mass executions, famine, and disease; and it is he who has deceived the world and will bring in the final judgment of God;  upon a world cursed with sin and death and upon the souls of all who rejected the salvation of the LORD Jesus Christ.</a:t>
            </a:r>
            <a:endParaRPr sz="1000" b="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 above verse points out and along with 1 John 4:3  </a:t>
            </a:r>
            <a:r>
              <a:rPr lang="en" sz="900" i="1">
                <a:latin typeface="Georgia"/>
                <a:ea typeface="Georgia"/>
                <a:cs typeface="Georgia"/>
                <a:sym typeface="Georgia"/>
              </a:rPr>
              <a:t>And every spirit that confesseth not that Jesus Christ is come in the flesh is not of God: and this is that </a:t>
            </a:r>
            <a:r>
              <a:rPr lang="en" sz="900" i="1" u="sng">
                <a:latin typeface="Georgia"/>
                <a:ea typeface="Georgia"/>
                <a:cs typeface="Georgia"/>
                <a:sym typeface="Georgia"/>
              </a:rPr>
              <a:t>spirit of antichrist,</a:t>
            </a:r>
            <a:r>
              <a:rPr lang="en" sz="900" i="1">
                <a:latin typeface="Georgia"/>
                <a:ea typeface="Georgia"/>
                <a:cs typeface="Georgia"/>
                <a:sym typeface="Georgia"/>
              </a:rPr>
              <a:t> whereof ye have heard that it should come; and even now already is it in the world. </a:t>
            </a:r>
            <a:r>
              <a:rPr lang="en" sz="900" b="1">
                <a:latin typeface="Georgia"/>
                <a:ea typeface="Georgia"/>
                <a:cs typeface="Georgia"/>
                <a:sym typeface="Georgia"/>
              </a:rPr>
              <a:t>Reveals a trinity aspect to the Man of Sin as he is revealed to the world;</a:t>
            </a:r>
            <a:endParaRPr sz="900" b="1">
              <a:latin typeface="Georgia"/>
              <a:ea typeface="Georgia"/>
              <a:cs typeface="Georgia"/>
              <a:sym typeface="Georgia"/>
            </a:endParaRPr>
          </a:p>
          <a:p>
            <a:pPr marL="457200" lvl="0" indent="-285750" algn="l" rtl="0">
              <a:spcBef>
                <a:spcPts val="300"/>
              </a:spcBef>
              <a:spcAft>
                <a:spcPts val="0"/>
              </a:spcAft>
              <a:buSzPts val="900"/>
              <a:buFont typeface="Georgia"/>
              <a:buChar char="●"/>
            </a:pPr>
            <a:r>
              <a:rPr lang="en" sz="900">
                <a:latin typeface="Georgia"/>
                <a:ea typeface="Georgia"/>
                <a:cs typeface="Georgia"/>
                <a:sym typeface="Georgia"/>
              </a:rPr>
              <a:t>As a spirit ⇨ </a:t>
            </a:r>
            <a:r>
              <a:rPr lang="en" sz="900" b="1">
                <a:latin typeface="Georgia"/>
                <a:ea typeface="Georgia"/>
                <a:cs typeface="Georgia"/>
                <a:sym typeface="Georgia"/>
              </a:rPr>
              <a:t>I John 4:3</a:t>
            </a:r>
            <a:endParaRPr sz="900" b="1">
              <a:latin typeface="Georgia"/>
              <a:ea typeface="Georgia"/>
              <a:cs typeface="Georgia"/>
              <a:sym typeface="Georgia"/>
            </a:endParaRPr>
          </a:p>
          <a:p>
            <a:pPr marL="457200" lvl="0" indent="-285750" algn="l" rtl="0">
              <a:spcBef>
                <a:spcPts val="0"/>
              </a:spcBef>
              <a:spcAft>
                <a:spcPts val="0"/>
              </a:spcAft>
              <a:buSzPts val="900"/>
              <a:buFont typeface="Georgia"/>
              <a:buChar char="●"/>
            </a:pPr>
            <a:r>
              <a:rPr lang="en" sz="900">
                <a:latin typeface="Georgia"/>
                <a:ea typeface="Georgia"/>
                <a:cs typeface="Georgia"/>
                <a:sym typeface="Georgia"/>
              </a:rPr>
              <a:t>The polity of antichrist ⇨ </a:t>
            </a:r>
            <a:r>
              <a:rPr lang="en" sz="900" b="1">
                <a:latin typeface="Georgia"/>
                <a:ea typeface="Georgia"/>
                <a:cs typeface="Georgia"/>
                <a:sym typeface="Georgia"/>
              </a:rPr>
              <a:t>Revelation 13, v. 1</a:t>
            </a:r>
            <a:endParaRPr sz="900" b="1">
              <a:latin typeface="Georgia"/>
              <a:ea typeface="Georgia"/>
              <a:cs typeface="Georgia"/>
              <a:sym typeface="Georgia"/>
            </a:endParaRPr>
          </a:p>
          <a:p>
            <a:pPr marL="457200" lvl="0" indent="-285750" algn="l" rtl="0">
              <a:spcBef>
                <a:spcPts val="0"/>
              </a:spcBef>
              <a:spcAft>
                <a:spcPts val="0"/>
              </a:spcAft>
              <a:buSzPts val="900"/>
              <a:buFont typeface="Georgia"/>
              <a:buChar char="●"/>
            </a:pPr>
            <a:r>
              <a:rPr lang="en" sz="900">
                <a:latin typeface="Georgia"/>
                <a:ea typeface="Georgia"/>
                <a:cs typeface="Georgia"/>
                <a:sym typeface="Georgia"/>
              </a:rPr>
              <a:t>The person of the antichrist ⇨</a:t>
            </a:r>
            <a:r>
              <a:rPr lang="en" sz="900" b="1">
                <a:latin typeface="Georgia"/>
                <a:ea typeface="Georgia"/>
                <a:cs typeface="Georgia"/>
                <a:sym typeface="Georgia"/>
              </a:rPr>
              <a:t>Revelation 13 v. 2,3 </a:t>
            </a:r>
            <a:r>
              <a:rPr lang="en" sz="900">
                <a:latin typeface="Georgia"/>
                <a:ea typeface="Georgia"/>
                <a:cs typeface="Georgia"/>
                <a:sym typeface="Georgia"/>
              </a:rPr>
              <a:t>(appears last)</a:t>
            </a:r>
            <a:endParaRPr sz="900">
              <a:latin typeface="Georgia"/>
              <a:ea typeface="Georgia"/>
              <a:cs typeface="Georgia"/>
              <a:sym typeface="Georgia"/>
            </a:endParaRPr>
          </a:p>
          <a:p>
            <a:pPr marL="0" lvl="0" indent="0" algn="l" rtl="0">
              <a:spcBef>
                <a:spcPts val="300"/>
              </a:spcBef>
              <a:spcAft>
                <a:spcPts val="0"/>
              </a:spcAft>
              <a:buNone/>
            </a:pPr>
            <a:endParaRPr sz="900" i="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I believe that Revelation Ch. 13 and Ch. 6 are parenthetical and both give different aspects and characteristics of the rise to power of the Antichrist. Ch. 13 brings out more detail of the religious power of the False Prophet and his hand in the rise to power of the Antichrist; whose rule will culminate in a one world political and apostate religious system.  Also we must determine is the beast of chapter 13:1-3 speaking of a world system or of the Antichrist?  </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Theologians and bible scholars have differing positions on this; some taking the position that it is referring to a world system and others that it is speaking of the Antichrist. I believe it is speaking of both the Antichrist and the Luciferian world system he will be the head of.  My belief is the head that is wounded (Rev. 13:3) is the Little Horn who rises to power and ultimately seizes control of a world system already in place but not yet completely manifested as the one world government and Luciferian religious system.  He will come in by craft and flatteries but at some point he will come in conflict with the ten horns and will subdue three in his rise to power. </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The ten horns at that time have no authority for they are without crowns (Dan 7:7); it is after the beast gains control that the horns receive their crowns and authority Rev. 13:1.  Perhaps it is during this struggle with three of the horns that the Antichrist receives his deadly wound. </a:t>
            </a:r>
            <a:endParaRPr sz="900" b="1">
              <a:latin typeface="Georgia"/>
              <a:ea typeface="Georgia"/>
              <a:cs typeface="Georgia"/>
              <a:sym typeface="Georgia"/>
            </a:endParaRPr>
          </a:p>
          <a:p>
            <a:pPr marL="0" lvl="0" indent="0" algn="l" rtl="0">
              <a:spcBef>
                <a:spcPts val="300"/>
              </a:spcBef>
              <a:spcAft>
                <a:spcPts val="0"/>
              </a:spcAft>
              <a:buNone/>
            </a:pPr>
            <a:endParaRPr sz="1000">
              <a:latin typeface="Georgia"/>
              <a:ea typeface="Georgia"/>
              <a:cs typeface="Georgia"/>
              <a:sym typeface="Georgia"/>
            </a:endParaRPr>
          </a:p>
          <a:p>
            <a:pPr marL="0" lvl="0" indent="0" algn="l" rtl="0">
              <a:spcBef>
                <a:spcPts val="300"/>
              </a:spcBef>
              <a:spcAft>
                <a:spcPts val="300"/>
              </a:spcAft>
              <a:buNone/>
            </a:pPr>
            <a:endParaRPr sz="1000" b="1">
              <a:latin typeface="Georgia"/>
              <a:ea typeface="Georgia"/>
              <a:cs typeface="Georgia"/>
              <a:sym typeface="Georgia"/>
            </a:endParaRPr>
          </a:p>
        </p:txBody>
      </p:sp>
      <p:sp>
        <p:nvSpPr>
          <p:cNvPr id="691" name="Google Shape;691;p106"/>
          <p:cNvSpPr/>
          <p:nvPr/>
        </p:nvSpPr>
        <p:spPr>
          <a:xfrm>
            <a:off x="406850" y="1334625"/>
            <a:ext cx="8193000" cy="9522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Revelation 13:1  And I stood upon the sand of the sea, and saw a beast rise up out of the sea, having seven heads and ten horns, and upon his horns ten crowns, and upon his heads the name of blasphemy. 2 And the beast which I saw was like unto a leopard, and his feet were as </a:t>
            </a:r>
            <a:r>
              <a:rPr lang="en" sz="900" b="1" i="1">
                <a:solidFill>
                  <a:srgbClr val="545454"/>
                </a:solidFill>
                <a:latin typeface="Georgia"/>
                <a:ea typeface="Georgia"/>
                <a:cs typeface="Georgia"/>
                <a:sym typeface="Georgia"/>
              </a:rPr>
              <a:t>the feet</a:t>
            </a:r>
            <a:r>
              <a:rPr lang="en" sz="900" b="1">
                <a:latin typeface="Georgia"/>
                <a:ea typeface="Georgia"/>
                <a:cs typeface="Georgia"/>
                <a:sym typeface="Georgia"/>
              </a:rPr>
              <a:t> of a bear, and his mouth as the mouth of a lion: and the dragon gave him his power, and his seat, and great authority. 3  And I saw one of his heads as it were wounded to death; and his deadly wound was healed: and all the world wondered after the beast. </a:t>
            </a:r>
            <a:endParaRPr sz="900" b="1">
              <a:latin typeface="Georgia"/>
              <a:ea typeface="Georgia"/>
              <a:cs typeface="Georgia"/>
              <a:sym typeface="Georgia"/>
            </a:endParaRPr>
          </a:p>
          <a:p>
            <a:pPr marL="0" lvl="0" indent="0" algn="l" rtl="0">
              <a:spcBef>
                <a:spcPts val="300"/>
              </a:spcBef>
              <a:spcAft>
                <a:spcPts val="0"/>
              </a:spcAft>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07"/>
          <p:cNvSpPr txBox="1"/>
          <p:nvPr/>
        </p:nvSpPr>
        <p:spPr>
          <a:xfrm>
            <a:off x="91450" y="64000"/>
            <a:ext cx="26985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1000" b="1">
                <a:latin typeface="Georgia"/>
                <a:ea typeface="Georgia"/>
                <a:cs typeface="Georgia"/>
                <a:sym typeface="Georgia"/>
              </a:rPr>
              <a:t>The Rise to Power of the Man of Sin</a:t>
            </a:r>
            <a:endParaRPr sz="1000" b="1">
              <a:latin typeface="Georgia"/>
              <a:ea typeface="Georgia"/>
              <a:cs typeface="Georgia"/>
              <a:sym typeface="Georgia"/>
            </a:endParaRPr>
          </a:p>
        </p:txBody>
      </p:sp>
      <p:sp>
        <p:nvSpPr>
          <p:cNvPr id="697" name="Google Shape;697;p107"/>
          <p:cNvSpPr/>
          <p:nvPr/>
        </p:nvSpPr>
        <p:spPr>
          <a:xfrm>
            <a:off x="448050" y="420625"/>
            <a:ext cx="8247900" cy="14355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Daniel 7: 7 After this I saw in the night visions, and behold a fourth beast, dreadful and terrible, and strong exceedingly; and it had great iron teeth: it devoured and brake in pieces, and stamped the residue with the feet of it: and it </a:t>
            </a:r>
            <a:r>
              <a:rPr lang="en" sz="1000" b="1" i="1">
                <a:solidFill>
                  <a:srgbClr val="545454"/>
                </a:solidFill>
                <a:latin typeface="Georgia"/>
                <a:ea typeface="Georgia"/>
                <a:cs typeface="Georgia"/>
                <a:sym typeface="Georgia"/>
              </a:rPr>
              <a:t>was</a:t>
            </a:r>
            <a:r>
              <a:rPr lang="en" sz="1000" b="1">
                <a:latin typeface="Georgia"/>
                <a:ea typeface="Georgia"/>
                <a:cs typeface="Georgia"/>
                <a:sym typeface="Georgia"/>
              </a:rPr>
              <a:t> diverse from all the beasts that </a:t>
            </a:r>
            <a:r>
              <a:rPr lang="en" sz="1000" b="1" i="1">
                <a:solidFill>
                  <a:srgbClr val="545454"/>
                </a:solidFill>
                <a:latin typeface="Georgia"/>
                <a:ea typeface="Georgia"/>
                <a:cs typeface="Georgia"/>
                <a:sym typeface="Georgia"/>
              </a:rPr>
              <a:t>were</a:t>
            </a:r>
            <a:r>
              <a:rPr lang="en" sz="1000" b="1">
                <a:latin typeface="Georgia"/>
                <a:ea typeface="Georgia"/>
                <a:cs typeface="Georgia"/>
                <a:sym typeface="Georgia"/>
              </a:rPr>
              <a:t> before it; and it had ten horns. 8 I considered the horns, and, behold, there came up among them another little horn, before whom there were three of the first horns plucked up by the roots: and, behold, in this horn </a:t>
            </a:r>
            <a:r>
              <a:rPr lang="en" sz="1000" b="1" i="1">
                <a:solidFill>
                  <a:srgbClr val="545454"/>
                </a:solidFill>
                <a:latin typeface="Georgia"/>
                <a:ea typeface="Georgia"/>
                <a:cs typeface="Georgia"/>
                <a:sym typeface="Georgia"/>
              </a:rPr>
              <a:t>were</a:t>
            </a:r>
            <a:r>
              <a:rPr lang="en" sz="1000" b="1">
                <a:latin typeface="Georgia"/>
                <a:ea typeface="Georgia"/>
                <a:cs typeface="Georgia"/>
                <a:sym typeface="Georgia"/>
              </a:rPr>
              <a:t> eyes like the eyes of man, and a mouth speaking great things. </a:t>
            </a:r>
            <a:endParaRPr sz="1000" b="1">
              <a:latin typeface="Georgia"/>
              <a:ea typeface="Georgia"/>
              <a:cs typeface="Georgia"/>
              <a:sym typeface="Georgia"/>
            </a:endParaRPr>
          </a:p>
          <a:p>
            <a:pPr marL="0" lvl="0" indent="0" algn="l" rtl="0">
              <a:spcBef>
                <a:spcPts val="300"/>
              </a:spcBef>
              <a:spcAft>
                <a:spcPts val="0"/>
              </a:spcAft>
              <a:buNone/>
            </a:pPr>
            <a:endParaRPr b="1"/>
          </a:p>
        </p:txBody>
      </p:sp>
      <p:sp>
        <p:nvSpPr>
          <p:cNvPr id="698" name="Google Shape;698;p107"/>
          <p:cNvSpPr/>
          <p:nvPr/>
        </p:nvSpPr>
        <p:spPr>
          <a:xfrm>
            <a:off x="448050" y="1856125"/>
            <a:ext cx="8247900" cy="1178700"/>
          </a:xfrm>
          <a:prstGeom prst="horizontalScroll">
            <a:avLst>
              <a:gd name="adj" fmla="val 1727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1000"/>
              </a:spcBef>
              <a:spcAft>
                <a:spcPts val="0"/>
              </a:spcAft>
              <a:buNone/>
            </a:pPr>
            <a:r>
              <a:rPr lang="en" sz="1000" b="1">
                <a:latin typeface="Georgia"/>
                <a:ea typeface="Georgia"/>
                <a:cs typeface="Georgia"/>
                <a:sym typeface="Georgia"/>
              </a:rPr>
              <a:t>Daniel 11:21 And in his estate shall stand up a vile person, to whom they shall not give the honour of the kingdom: but he shall come in peaceably, and obtain the kingdom by flatteries. 22</a:t>
            </a:r>
            <a:r>
              <a:rPr lang="en" sz="1000" b="1">
                <a:solidFill>
                  <a:srgbClr val="208080"/>
                </a:solidFill>
                <a:latin typeface="Georgia"/>
                <a:ea typeface="Georgia"/>
                <a:cs typeface="Georgia"/>
                <a:sym typeface="Georgia"/>
              </a:rPr>
              <a:t> </a:t>
            </a:r>
            <a:r>
              <a:rPr lang="en" sz="1000" b="1">
                <a:latin typeface="Georgia"/>
                <a:ea typeface="Georgia"/>
                <a:cs typeface="Georgia"/>
                <a:sym typeface="Georgia"/>
              </a:rPr>
              <a:t>And with the arms of a flood shall they be overflown from before him, and shall be broken; yea, also the prince of the covenant. 23 And after the league </a:t>
            </a:r>
            <a:r>
              <a:rPr lang="en" sz="1000" b="1" i="1">
                <a:solidFill>
                  <a:srgbClr val="545454"/>
                </a:solidFill>
                <a:latin typeface="Georgia"/>
                <a:ea typeface="Georgia"/>
                <a:cs typeface="Georgia"/>
                <a:sym typeface="Georgia"/>
              </a:rPr>
              <a:t>made</a:t>
            </a:r>
            <a:r>
              <a:rPr lang="en" sz="1000" b="1">
                <a:latin typeface="Georgia"/>
                <a:ea typeface="Georgia"/>
                <a:cs typeface="Georgia"/>
                <a:sym typeface="Georgia"/>
              </a:rPr>
              <a:t> with him he shall work deceitfully: for he shall come up, and shall become strong with a small people.</a:t>
            </a:r>
            <a:endParaRPr sz="1000" b="1">
              <a:latin typeface="Georgia"/>
              <a:ea typeface="Georgia"/>
              <a:cs typeface="Georgia"/>
              <a:sym typeface="Georgia"/>
            </a:endParaRPr>
          </a:p>
          <a:p>
            <a:pPr marL="0" lvl="0" indent="0" algn="l" rtl="0">
              <a:spcBef>
                <a:spcPts val="1000"/>
              </a:spcBef>
              <a:spcAft>
                <a:spcPts val="0"/>
              </a:spcAft>
              <a:buNone/>
            </a:pPr>
            <a:endParaRPr/>
          </a:p>
        </p:txBody>
      </p:sp>
      <p:sp>
        <p:nvSpPr>
          <p:cNvPr id="699" name="Google Shape;699;p107"/>
          <p:cNvSpPr txBox="1"/>
          <p:nvPr/>
        </p:nvSpPr>
        <p:spPr>
          <a:xfrm>
            <a:off x="493775" y="4085650"/>
            <a:ext cx="8202300" cy="8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900" b="1">
                <a:latin typeface="Georgia"/>
                <a:ea typeface="Georgia"/>
                <a:cs typeface="Georgia"/>
                <a:sym typeface="Georgia"/>
              </a:rPr>
              <a:t>We notice from the above scripture that the Antichrist will rise to power and authority not by war but by deceit.  For he has a bow but no arrows (perhaps threatening war) and he comes upon a white horse appearing as the Lamb faithful and true (Revelation 19:11) but he is a counterfeit.  He comes in peaceable and with flattery; political correctness and speaking great words and saying nothing.  He will deceitfully make political alliances. The result of his rise to power and his government will be devastating.</a:t>
            </a:r>
            <a:endParaRPr sz="900" b="1">
              <a:latin typeface="Georgia"/>
              <a:ea typeface="Georgia"/>
              <a:cs typeface="Georgia"/>
              <a:sym typeface="Georgia"/>
            </a:endParaRPr>
          </a:p>
        </p:txBody>
      </p:sp>
      <p:sp>
        <p:nvSpPr>
          <p:cNvPr id="700" name="Google Shape;700;p107"/>
          <p:cNvSpPr/>
          <p:nvPr/>
        </p:nvSpPr>
        <p:spPr>
          <a:xfrm>
            <a:off x="448050" y="3162825"/>
            <a:ext cx="8247900" cy="877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b="1">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Revelation 6:2  And I saw, and behold a white horse: and he that sat on him had a bow; and a crown was given unto him: and he went forth conquering, and to conquer. </a:t>
            </a:r>
            <a:endParaRPr sz="1000" b="1">
              <a:latin typeface="Georgia"/>
              <a:ea typeface="Georgia"/>
              <a:cs typeface="Georgia"/>
              <a:sym typeface="Georgia"/>
            </a:endParaRPr>
          </a:p>
          <a:p>
            <a:pPr marL="0" lvl="0" indent="0" algn="l" rtl="0">
              <a:spcBef>
                <a:spcPts val="300"/>
              </a:spcBef>
              <a:spcAft>
                <a:spcPts val="0"/>
              </a:spcAft>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08"/>
          <p:cNvSpPr txBox="1"/>
          <p:nvPr/>
        </p:nvSpPr>
        <p:spPr>
          <a:xfrm>
            <a:off x="54850" y="82325"/>
            <a:ext cx="3218700" cy="31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1000" b="1">
                <a:latin typeface="Georgia"/>
                <a:ea typeface="Georgia"/>
                <a:cs typeface="Georgia"/>
                <a:sym typeface="Georgia"/>
              </a:rPr>
              <a:t>The Rise to Power of the Man of Sin</a:t>
            </a:r>
            <a:endParaRPr>
              <a:latin typeface="Lato"/>
              <a:ea typeface="Lato"/>
              <a:cs typeface="Lato"/>
              <a:sym typeface="Lato"/>
            </a:endParaRPr>
          </a:p>
        </p:txBody>
      </p:sp>
      <p:sp>
        <p:nvSpPr>
          <p:cNvPr id="706" name="Google Shape;706;p108"/>
          <p:cNvSpPr/>
          <p:nvPr/>
        </p:nvSpPr>
        <p:spPr>
          <a:xfrm>
            <a:off x="54850" y="445800"/>
            <a:ext cx="8695800" cy="4574400"/>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latin typeface="Georgia"/>
                <a:ea typeface="Georgia"/>
                <a:cs typeface="Georgia"/>
                <a:sym typeface="Georgia"/>
              </a:rPr>
              <a:t>Revelation 6:4  </a:t>
            </a:r>
            <a:r>
              <a:rPr lang="en" sz="800">
                <a:latin typeface="Georgia"/>
                <a:ea typeface="Georgia"/>
                <a:cs typeface="Georgia"/>
                <a:sym typeface="Georgia"/>
              </a:rPr>
              <a:t>And there went out another horse </a:t>
            </a:r>
            <a:r>
              <a:rPr lang="en" sz="800" i="1">
                <a:solidFill>
                  <a:srgbClr val="545454"/>
                </a:solidFill>
                <a:latin typeface="Georgia"/>
                <a:ea typeface="Georgia"/>
                <a:cs typeface="Georgia"/>
                <a:sym typeface="Georgia"/>
              </a:rPr>
              <a:t>that was</a:t>
            </a:r>
            <a:r>
              <a:rPr lang="en" sz="800">
                <a:latin typeface="Georgia"/>
                <a:ea typeface="Georgia"/>
                <a:cs typeface="Georgia"/>
                <a:sym typeface="Georgia"/>
              </a:rPr>
              <a:t> red: and </a:t>
            </a:r>
            <a:r>
              <a:rPr lang="en" sz="800" i="1">
                <a:solidFill>
                  <a:srgbClr val="545454"/>
                </a:solidFill>
                <a:latin typeface="Georgia"/>
                <a:ea typeface="Georgia"/>
                <a:cs typeface="Georgia"/>
                <a:sym typeface="Georgia"/>
              </a:rPr>
              <a:t>power</a:t>
            </a:r>
            <a:r>
              <a:rPr lang="en" sz="800">
                <a:latin typeface="Georgia"/>
                <a:ea typeface="Georgia"/>
                <a:cs typeface="Georgia"/>
                <a:sym typeface="Georgia"/>
              </a:rPr>
              <a:t> was given to him that sat thereon to take peace from the earth, and that they should kill one another: and there was given unto him a great sword. </a:t>
            </a:r>
            <a:endParaRPr sz="800">
              <a:latin typeface="Georgia"/>
              <a:ea typeface="Georgia"/>
              <a:cs typeface="Georgia"/>
              <a:sym typeface="Georgia"/>
            </a:endParaRPr>
          </a:p>
          <a:p>
            <a:pPr marL="0" lvl="0" indent="0" algn="l" rtl="0">
              <a:spcBef>
                <a:spcPts val="300"/>
              </a:spcBef>
              <a:spcAft>
                <a:spcPts val="0"/>
              </a:spcAft>
              <a:buNone/>
            </a:pPr>
            <a:r>
              <a:rPr lang="en" sz="800" b="1">
                <a:latin typeface="Georgia"/>
                <a:ea typeface="Georgia"/>
                <a:cs typeface="Georgia"/>
                <a:sym typeface="Georgia"/>
              </a:rPr>
              <a:t>Revelation 13:4  </a:t>
            </a:r>
            <a:r>
              <a:rPr lang="en" sz="800">
                <a:latin typeface="Georgia"/>
                <a:ea typeface="Georgia"/>
                <a:cs typeface="Georgia"/>
                <a:sym typeface="Georgia"/>
              </a:rPr>
              <a:t>And they worshipped the dragon which gave power unto the beast: and they worshipped the beast, saying, Who </a:t>
            </a:r>
            <a:r>
              <a:rPr lang="en" sz="800" i="1">
                <a:solidFill>
                  <a:srgbClr val="545454"/>
                </a:solidFill>
                <a:latin typeface="Georgia"/>
                <a:ea typeface="Georgia"/>
                <a:cs typeface="Georgia"/>
                <a:sym typeface="Georgia"/>
              </a:rPr>
              <a:t>is</a:t>
            </a:r>
            <a:r>
              <a:rPr lang="en" sz="800">
                <a:latin typeface="Georgia"/>
                <a:ea typeface="Georgia"/>
                <a:cs typeface="Georgia"/>
                <a:sym typeface="Georgia"/>
              </a:rPr>
              <a:t> like unto the beast? who is able to make war with him? </a:t>
            </a:r>
            <a:endParaRPr sz="800">
              <a:latin typeface="Georgia"/>
              <a:ea typeface="Georgia"/>
              <a:cs typeface="Georgia"/>
              <a:sym typeface="Georgia"/>
            </a:endParaRPr>
          </a:p>
          <a:p>
            <a:pPr marL="0" lvl="0" indent="0" algn="l" rtl="0">
              <a:spcBef>
                <a:spcPts val="300"/>
              </a:spcBef>
              <a:spcAft>
                <a:spcPts val="0"/>
              </a:spcAft>
              <a:buNone/>
            </a:pPr>
            <a:r>
              <a:rPr lang="en" sz="800" b="1">
                <a:latin typeface="Georgia"/>
                <a:ea typeface="Georgia"/>
                <a:cs typeface="Georgia"/>
                <a:sym typeface="Georgia"/>
              </a:rPr>
              <a:t>Revelation 13:7  </a:t>
            </a:r>
            <a:r>
              <a:rPr lang="en" sz="800">
                <a:latin typeface="Georgia"/>
                <a:ea typeface="Georgia"/>
                <a:cs typeface="Georgia"/>
                <a:sym typeface="Georgia"/>
              </a:rPr>
              <a:t>And it was given unto him to make war with the saints, and to overcome them: and power was given him over all kindreds, and tongues, and nations. </a:t>
            </a:r>
            <a:endParaRPr sz="800">
              <a:latin typeface="Georgia"/>
              <a:ea typeface="Georgia"/>
              <a:cs typeface="Georgia"/>
              <a:sym typeface="Georgia"/>
            </a:endParaRPr>
          </a:p>
          <a:p>
            <a:pPr marL="0" lvl="0" indent="0" algn="l" rtl="0">
              <a:spcBef>
                <a:spcPts val="300"/>
              </a:spcBef>
              <a:spcAft>
                <a:spcPts val="0"/>
              </a:spcAft>
              <a:buNone/>
            </a:pPr>
            <a:r>
              <a:rPr lang="en" sz="800" b="1">
                <a:latin typeface="Georgia"/>
                <a:ea typeface="Georgia"/>
                <a:cs typeface="Georgia"/>
                <a:sym typeface="Georgia"/>
              </a:rPr>
              <a:t>Jeremiah 25:1 </a:t>
            </a:r>
            <a:r>
              <a:rPr lang="en" sz="800">
                <a:latin typeface="Georgia"/>
                <a:ea typeface="Georgia"/>
                <a:cs typeface="Georgia"/>
                <a:sym typeface="Georgia"/>
              </a:rPr>
              <a:t> The word that came to Jeremiah concerning all the people of Judah in the fourth year of Jehoiakim the son of Josiah king of Judah, that </a:t>
            </a:r>
            <a:r>
              <a:rPr lang="en" sz="800" i="1">
                <a:solidFill>
                  <a:srgbClr val="545454"/>
                </a:solidFill>
                <a:latin typeface="Georgia"/>
                <a:ea typeface="Georgia"/>
                <a:cs typeface="Georgia"/>
                <a:sym typeface="Georgia"/>
              </a:rPr>
              <a:t>was</a:t>
            </a:r>
            <a:r>
              <a:rPr lang="en" sz="800">
                <a:latin typeface="Georgia"/>
                <a:ea typeface="Georgia"/>
                <a:cs typeface="Georgia"/>
                <a:sym typeface="Georgia"/>
              </a:rPr>
              <a:t> the first year of Nebuchadrezzar king of Babylon; </a:t>
            </a:r>
            <a:endParaRPr sz="800">
              <a:latin typeface="Georgia"/>
              <a:ea typeface="Georgia"/>
              <a:cs typeface="Georgia"/>
              <a:sym typeface="Georgia"/>
            </a:endParaRPr>
          </a:p>
          <a:p>
            <a:pPr marL="0" lvl="0" indent="0" algn="l" rtl="0">
              <a:spcBef>
                <a:spcPts val="300"/>
              </a:spcBef>
              <a:spcAft>
                <a:spcPts val="0"/>
              </a:spcAft>
              <a:buNone/>
            </a:pPr>
            <a:r>
              <a:rPr lang="en" sz="800" b="1">
                <a:latin typeface="Georgia"/>
                <a:ea typeface="Georgia"/>
                <a:cs typeface="Georgia"/>
                <a:sym typeface="Georgia"/>
              </a:rPr>
              <a:t>Jeremiah 25:15 </a:t>
            </a:r>
            <a:r>
              <a:rPr lang="en" sz="800">
                <a:latin typeface="Georgia"/>
                <a:ea typeface="Georgia"/>
                <a:cs typeface="Georgia"/>
                <a:sym typeface="Georgia"/>
              </a:rPr>
              <a:t>For thus saith the LORD God of Israel unto me; Take the wine cup of this fury at my hand, and cause all the nations, to whom I send thee, to drink it. 16  And they shall drink, and be moved, and be mad, because of the sword that I will send among them. 17  Then took I the cup at the LORD'S hand, and made all the nations to drink, unto whom the LORD had sent me: </a:t>
            </a:r>
            <a:endParaRPr sz="800">
              <a:latin typeface="Georgia"/>
              <a:ea typeface="Georgia"/>
              <a:cs typeface="Georgia"/>
              <a:sym typeface="Georgia"/>
            </a:endParaRPr>
          </a:p>
          <a:p>
            <a:pPr marL="0" lvl="0" indent="0" algn="l" rtl="0">
              <a:spcBef>
                <a:spcPts val="300"/>
              </a:spcBef>
              <a:spcAft>
                <a:spcPts val="0"/>
              </a:spcAft>
              <a:buNone/>
            </a:pPr>
            <a:r>
              <a:rPr lang="en" sz="800" b="1">
                <a:latin typeface="Georgia"/>
                <a:ea typeface="Georgia"/>
                <a:cs typeface="Georgia"/>
                <a:sym typeface="Georgia"/>
              </a:rPr>
              <a:t>Jeremiah 25:27 </a:t>
            </a:r>
            <a:r>
              <a:rPr lang="en" sz="800">
                <a:latin typeface="Georgia"/>
                <a:ea typeface="Georgia"/>
                <a:cs typeface="Georgia"/>
                <a:sym typeface="Georgia"/>
              </a:rPr>
              <a:t>Therefore thou shalt say unto them, Thus saith the LORD of hosts, the God of Israel; Drink ye, and be drunken, and spue, and fall, and rise no more, because of the sword which I will send among you.28 And it shall be, if they refuse to take the cup at thine hand to drink, then shalt thou say unto them, Thus saith the LORD of hosts; Ye shall certainly drink. 29  For, lo, I begin to bring evil on the city which is called by my name, and should ye be utterly unpunished? Ye shall not be unpunished: for I </a:t>
            </a:r>
            <a:r>
              <a:rPr lang="en" sz="800" u="sng">
                <a:latin typeface="Georgia"/>
                <a:ea typeface="Georgia"/>
                <a:cs typeface="Georgia"/>
                <a:sym typeface="Georgia"/>
              </a:rPr>
              <a:t>will call for a sword upon all the inhabitants of the earth</a:t>
            </a:r>
            <a:r>
              <a:rPr lang="en" sz="800">
                <a:latin typeface="Georgia"/>
                <a:ea typeface="Georgia"/>
                <a:cs typeface="Georgia"/>
                <a:sym typeface="Georgia"/>
              </a:rPr>
              <a:t>, saith the LORD of hosts.</a:t>
            </a:r>
            <a:endParaRPr sz="800">
              <a:latin typeface="Georgia"/>
              <a:ea typeface="Georgia"/>
              <a:cs typeface="Georgia"/>
              <a:sym typeface="Georgia"/>
            </a:endParaRPr>
          </a:p>
          <a:p>
            <a:pPr marL="0" lvl="0" indent="0" algn="l" rtl="0">
              <a:spcBef>
                <a:spcPts val="1000"/>
              </a:spcBef>
              <a:spcAft>
                <a:spcPts val="0"/>
              </a:spcAft>
              <a:buNone/>
            </a:pPr>
            <a:r>
              <a:rPr lang="en" sz="800" b="1">
                <a:latin typeface="Georgia"/>
                <a:ea typeface="Georgia"/>
                <a:cs typeface="Georgia"/>
                <a:sym typeface="Georgia"/>
              </a:rPr>
              <a:t>30</a:t>
            </a:r>
            <a:r>
              <a:rPr lang="en" sz="800" b="1">
                <a:solidFill>
                  <a:srgbClr val="208080"/>
                </a:solidFill>
                <a:latin typeface="Georgia"/>
                <a:ea typeface="Georgia"/>
                <a:cs typeface="Georgia"/>
                <a:sym typeface="Georgia"/>
              </a:rPr>
              <a:t> </a:t>
            </a:r>
            <a:r>
              <a:rPr lang="en" sz="800">
                <a:latin typeface="Georgia"/>
                <a:ea typeface="Georgia"/>
                <a:cs typeface="Georgia"/>
                <a:sym typeface="Georgia"/>
              </a:rPr>
              <a:t>Therefore prophesy thou against them all these words, and say unto them, The LORD shall roar from on high, and utter his voice from his holy habitation; he shall mightily roar upon his habitation; he shall give a shout, as they that tread </a:t>
            </a:r>
            <a:r>
              <a:rPr lang="en" sz="800" i="1">
                <a:solidFill>
                  <a:srgbClr val="545454"/>
                </a:solidFill>
                <a:latin typeface="Georgia"/>
                <a:ea typeface="Georgia"/>
                <a:cs typeface="Georgia"/>
                <a:sym typeface="Georgia"/>
              </a:rPr>
              <a:t>the grapes,</a:t>
            </a:r>
            <a:r>
              <a:rPr lang="en" sz="800">
                <a:latin typeface="Georgia"/>
                <a:ea typeface="Georgia"/>
                <a:cs typeface="Georgia"/>
                <a:sym typeface="Georgia"/>
              </a:rPr>
              <a:t> against all the inhabitants of the earth.31</a:t>
            </a:r>
            <a:r>
              <a:rPr lang="en" sz="800">
                <a:solidFill>
                  <a:srgbClr val="208080"/>
                </a:solidFill>
                <a:latin typeface="Georgia"/>
                <a:ea typeface="Georgia"/>
                <a:cs typeface="Georgia"/>
                <a:sym typeface="Georgia"/>
              </a:rPr>
              <a:t> </a:t>
            </a:r>
            <a:r>
              <a:rPr lang="en" sz="800">
                <a:latin typeface="Georgia"/>
                <a:ea typeface="Georgia"/>
                <a:cs typeface="Georgia"/>
                <a:sym typeface="Georgia"/>
              </a:rPr>
              <a:t>A noise shall come </a:t>
            </a:r>
            <a:r>
              <a:rPr lang="en" sz="800" i="1">
                <a:solidFill>
                  <a:srgbClr val="545454"/>
                </a:solidFill>
                <a:latin typeface="Georgia"/>
                <a:ea typeface="Georgia"/>
                <a:cs typeface="Georgia"/>
                <a:sym typeface="Georgia"/>
              </a:rPr>
              <a:t>even</a:t>
            </a:r>
            <a:r>
              <a:rPr lang="en" sz="800">
                <a:latin typeface="Georgia"/>
                <a:ea typeface="Georgia"/>
                <a:cs typeface="Georgia"/>
                <a:sym typeface="Georgia"/>
              </a:rPr>
              <a:t> to the ends of the earth; for the LORD hath a controversy with the nations, he will plead with all flesh; he will give them </a:t>
            </a:r>
            <a:r>
              <a:rPr lang="en" sz="800" i="1">
                <a:solidFill>
                  <a:srgbClr val="545454"/>
                </a:solidFill>
                <a:latin typeface="Georgia"/>
                <a:ea typeface="Georgia"/>
                <a:cs typeface="Georgia"/>
                <a:sym typeface="Georgia"/>
              </a:rPr>
              <a:t>that are</a:t>
            </a:r>
            <a:r>
              <a:rPr lang="en" sz="800">
                <a:latin typeface="Georgia"/>
                <a:ea typeface="Georgia"/>
                <a:cs typeface="Georgia"/>
                <a:sym typeface="Georgia"/>
              </a:rPr>
              <a:t> wicked to the sword, saith the LORD.32</a:t>
            </a:r>
            <a:r>
              <a:rPr lang="en" sz="800">
                <a:solidFill>
                  <a:srgbClr val="208080"/>
                </a:solidFill>
                <a:latin typeface="Georgia"/>
                <a:ea typeface="Georgia"/>
                <a:cs typeface="Georgia"/>
                <a:sym typeface="Georgia"/>
              </a:rPr>
              <a:t> </a:t>
            </a:r>
            <a:r>
              <a:rPr lang="en" sz="800">
                <a:latin typeface="Georgia"/>
                <a:ea typeface="Georgia"/>
                <a:cs typeface="Georgia"/>
                <a:sym typeface="Georgia"/>
              </a:rPr>
              <a:t>Thus saith the LORD of hosts, Behold, </a:t>
            </a:r>
            <a:r>
              <a:rPr lang="en" sz="800" u="sng">
                <a:latin typeface="Georgia"/>
                <a:ea typeface="Georgia"/>
                <a:cs typeface="Georgia"/>
                <a:sym typeface="Georgia"/>
              </a:rPr>
              <a:t>evil shall go forth from nation to nation, and a great whirlwind shall be raised up from the coasts of the earth.33</a:t>
            </a:r>
            <a:r>
              <a:rPr lang="en" sz="800" u="sng">
                <a:solidFill>
                  <a:srgbClr val="208080"/>
                </a:solidFill>
                <a:latin typeface="Georgia"/>
                <a:ea typeface="Georgia"/>
                <a:cs typeface="Georgia"/>
                <a:sym typeface="Georgia"/>
              </a:rPr>
              <a:t> </a:t>
            </a:r>
            <a:r>
              <a:rPr lang="en" sz="800" u="sng">
                <a:latin typeface="Georgia"/>
                <a:ea typeface="Georgia"/>
                <a:cs typeface="Georgia"/>
                <a:sym typeface="Georgia"/>
              </a:rPr>
              <a:t>And the slain of the LORD shall be at that day from </a:t>
            </a:r>
            <a:r>
              <a:rPr lang="en" sz="800" i="1" u="sng">
                <a:solidFill>
                  <a:srgbClr val="545454"/>
                </a:solidFill>
                <a:latin typeface="Georgia"/>
                <a:ea typeface="Georgia"/>
                <a:cs typeface="Georgia"/>
                <a:sym typeface="Georgia"/>
              </a:rPr>
              <a:t>one</a:t>
            </a:r>
            <a:r>
              <a:rPr lang="en" sz="800" u="sng">
                <a:latin typeface="Georgia"/>
                <a:ea typeface="Georgia"/>
                <a:cs typeface="Georgia"/>
                <a:sym typeface="Georgia"/>
              </a:rPr>
              <a:t> end of the earth even unto the </a:t>
            </a:r>
            <a:r>
              <a:rPr lang="en" sz="800" i="1" u="sng">
                <a:solidFill>
                  <a:srgbClr val="545454"/>
                </a:solidFill>
                <a:latin typeface="Georgia"/>
                <a:ea typeface="Georgia"/>
                <a:cs typeface="Georgia"/>
                <a:sym typeface="Georgia"/>
              </a:rPr>
              <a:t>other</a:t>
            </a:r>
            <a:r>
              <a:rPr lang="en" sz="800" u="sng">
                <a:latin typeface="Georgia"/>
                <a:ea typeface="Georgia"/>
                <a:cs typeface="Georgia"/>
                <a:sym typeface="Georgia"/>
              </a:rPr>
              <a:t> end of the earth: they shall not be lamented, neither gathered, nor buried; they shall be dung upon the ground.</a:t>
            </a:r>
            <a:r>
              <a:rPr lang="en" sz="800">
                <a:latin typeface="Georgia"/>
                <a:ea typeface="Georgia"/>
                <a:cs typeface="Georgia"/>
                <a:sym typeface="Georgia"/>
              </a:rPr>
              <a:t> (</a:t>
            </a:r>
            <a:r>
              <a:rPr lang="en" sz="800" b="1">
                <a:latin typeface="Georgia"/>
                <a:ea typeface="Georgia"/>
                <a:cs typeface="Georgia"/>
                <a:sym typeface="Georgia"/>
              </a:rPr>
              <a:t>Revelation 19:17-18</a:t>
            </a:r>
            <a:r>
              <a:rPr lang="en" sz="800">
                <a:latin typeface="Georgia"/>
                <a:ea typeface="Georgia"/>
                <a:cs typeface="Georgia"/>
                <a:sym typeface="Georgia"/>
              </a:rPr>
              <a:t>)</a:t>
            </a:r>
            <a:endParaRPr sz="800">
              <a:latin typeface="Georgia"/>
              <a:ea typeface="Georgia"/>
              <a:cs typeface="Georgia"/>
              <a:sym typeface="Georgia"/>
            </a:endParaRPr>
          </a:p>
          <a:p>
            <a:pPr marL="0" lvl="0" indent="0" algn="l" rtl="0">
              <a:spcBef>
                <a:spcPts val="1000"/>
              </a:spcBef>
              <a:spcAft>
                <a:spcPts val="0"/>
              </a:spcAft>
              <a:buNone/>
            </a:pPr>
            <a:r>
              <a:rPr lang="en" sz="700" b="1">
                <a:latin typeface="Georgia"/>
                <a:ea typeface="Georgia"/>
                <a:cs typeface="Georgia"/>
                <a:sym typeface="Georgia"/>
              </a:rPr>
              <a:t>The Antichrist will be the instrument of God’s judgment; his peaceful rise to power will result in war.  As God used Nebuchadnezzar to judge all the nations and especially Jerusalem and the cities of Judah; so now God will use the Man of Sin infused with Satanic power and the spirit of iniquity; peace having been removed from the earth and having been given a great sword to devour the earth with war, violence, and death as never before seen.  The Luciferians have brought upon themselves the cup of the LORD’S fury as did the nations of old.</a:t>
            </a:r>
            <a:endParaRPr sz="700" b="1">
              <a:latin typeface="Georgia"/>
              <a:ea typeface="Georgia"/>
              <a:cs typeface="Georgia"/>
              <a:sym typeface="Georgia"/>
            </a:endParaRPr>
          </a:p>
          <a:p>
            <a:pPr marL="0" lvl="0" indent="0" algn="l" rtl="0">
              <a:spcBef>
                <a:spcPts val="0"/>
              </a:spcBef>
              <a:spcAft>
                <a:spcPts val="0"/>
              </a:spcAft>
              <a:buNone/>
            </a:pPr>
            <a:endParaRPr sz="600" b="1">
              <a:latin typeface="Georgia"/>
              <a:ea typeface="Georgia"/>
              <a:cs typeface="Georgia"/>
              <a:sym typeface="Georgi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09"/>
          <p:cNvSpPr txBox="1"/>
          <p:nvPr/>
        </p:nvSpPr>
        <p:spPr>
          <a:xfrm>
            <a:off x="51800" y="96200"/>
            <a:ext cx="27678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Georgia"/>
                <a:ea typeface="Georgia"/>
                <a:cs typeface="Georgia"/>
                <a:sym typeface="Georgia"/>
              </a:rPr>
              <a:t>The Rise to Power of the Man of Sin</a:t>
            </a:r>
            <a:endParaRPr sz="1000">
              <a:latin typeface="Lato"/>
              <a:ea typeface="Lato"/>
              <a:cs typeface="Lato"/>
              <a:sym typeface="Lato"/>
            </a:endParaRPr>
          </a:p>
          <a:p>
            <a:pPr marL="0" lvl="0" indent="0" algn="l" rtl="0">
              <a:spcBef>
                <a:spcPts val="300"/>
              </a:spcBef>
              <a:spcAft>
                <a:spcPts val="0"/>
              </a:spcAft>
              <a:buNone/>
            </a:pPr>
            <a:endParaRPr>
              <a:latin typeface="Lato"/>
              <a:ea typeface="Lato"/>
              <a:cs typeface="Lato"/>
              <a:sym typeface="Lato"/>
            </a:endParaRPr>
          </a:p>
        </p:txBody>
      </p:sp>
      <p:sp>
        <p:nvSpPr>
          <p:cNvPr id="712" name="Google Shape;712;p109"/>
          <p:cNvSpPr/>
          <p:nvPr/>
        </p:nvSpPr>
        <p:spPr>
          <a:xfrm>
            <a:off x="103625" y="414500"/>
            <a:ext cx="8769900" cy="2982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Revelation 6:5 </a:t>
            </a:r>
            <a:r>
              <a:rPr lang="en" sz="1000">
                <a:latin typeface="Georgia"/>
                <a:ea typeface="Georgia"/>
                <a:cs typeface="Georgia"/>
                <a:sym typeface="Georgia"/>
              </a:rPr>
              <a:t> And when he had opened the third seal, I heard the third beast say, Come and see. And I beheld, and lo a black horse; and he that sat on him had a pair of balances in his hand. 6 And I heard a voice in the midst of the four beasts say, A measure of wheat for a penny, and three measures of barley for a penny; and </a:t>
            </a:r>
            <a:r>
              <a:rPr lang="en" sz="1000" i="1">
                <a:solidFill>
                  <a:srgbClr val="545454"/>
                </a:solidFill>
                <a:latin typeface="Georgia"/>
                <a:ea typeface="Georgia"/>
                <a:cs typeface="Georgia"/>
                <a:sym typeface="Georgia"/>
              </a:rPr>
              <a:t>see</a:t>
            </a:r>
            <a:r>
              <a:rPr lang="en" sz="1000">
                <a:latin typeface="Georgia"/>
                <a:ea typeface="Georgia"/>
                <a:cs typeface="Georgia"/>
                <a:sym typeface="Georgia"/>
              </a:rPr>
              <a:t> thou hurt not the oil and the wine. </a:t>
            </a: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Revelation 13:16</a:t>
            </a:r>
            <a:r>
              <a:rPr lang="en" sz="1000">
                <a:latin typeface="Georgia"/>
                <a:ea typeface="Georgia"/>
                <a:cs typeface="Georgia"/>
                <a:sym typeface="Georgia"/>
              </a:rPr>
              <a:t>  And he causeth all, both small and great, rich and poor, free and bond, to receive a mark in their right hand, or in their foreheads: 17 And that no man might buy or sell, save he that had the mark, or the name of the beast, or the number of his name. </a:t>
            </a: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Jeremiah 14:1 </a:t>
            </a:r>
            <a:r>
              <a:rPr lang="en" sz="1000">
                <a:latin typeface="Georgia"/>
                <a:ea typeface="Georgia"/>
                <a:cs typeface="Georgia"/>
                <a:sym typeface="Georgia"/>
              </a:rPr>
              <a:t> The word of the LORD that came to Jeremiah concerning the dearth. 2 Judah mourneth, and the gates thereof languish; they are black unto the ground; and the cry of Jerusalem is gone up. </a:t>
            </a: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Hosea 12:7 </a:t>
            </a:r>
            <a:r>
              <a:rPr lang="en" sz="1000">
                <a:latin typeface="Georgia"/>
                <a:ea typeface="Georgia"/>
                <a:cs typeface="Georgia"/>
                <a:sym typeface="Georgia"/>
              </a:rPr>
              <a:t> </a:t>
            </a:r>
            <a:r>
              <a:rPr lang="en" sz="1000" i="1">
                <a:solidFill>
                  <a:srgbClr val="545454"/>
                </a:solidFill>
                <a:latin typeface="Georgia"/>
                <a:ea typeface="Georgia"/>
                <a:cs typeface="Georgia"/>
                <a:sym typeface="Georgia"/>
              </a:rPr>
              <a:t>He is</a:t>
            </a:r>
            <a:r>
              <a:rPr lang="en" sz="1000">
                <a:latin typeface="Georgia"/>
                <a:ea typeface="Georgia"/>
                <a:cs typeface="Georgia"/>
                <a:sym typeface="Georgia"/>
              </a:rPr>
              <a:t> a merchant, the balances of deceit </a:t>
            </a:r>
            <a:r>
              <a:rPr lang="en" sz="1000" i="1">
                <a:solidFill>
                  <a:srgbClr val="545454"/>
                </a:solidFill>
                <a:latin typeface="Georgia"/>
                <a:ea typeface="Georgia"/>
                <a:cs typeface="Georgia"/>
                <a:sym typeface="Georgia"/>
              </a:rPr>
              <a:t>are</a:t>
            </a:r>
            <a:r>
              <a:rPr lang="en" sz="1000">
                <a:latin typeface="Georgia"/>
                <a:ea typeface="Georgia"/>
                <a:cs typeface="Georgia"/>
                <a:sym typeface="Georgia"/>
              </a:rPr>
              <a:t> in his hand: he loveth to oppress.</a:t>
            </a:r>
            <a:endParaRPr sz="10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Amos 8:4  </a:t>
            </a:r>
            <a:r>
              <a:rPr lang="en" sz="1000">
                <a:latin typeface="Georgia"/>
                <a:ea typeface="Georgia"/>
                <a:cs typeface="Georgia"/>
                <a:sym typeface="Georgia"/>
              </a:rPr>
              <a:t>Hear this, O ye that swallow up the needy, even to make the poor of the land to fail, 5  Saying, When will the new moon be gone, that we may sell corn? and the sabbath, that we may set forth wheat, making the ephah small, and the shekel great, and falsifying the balances by deceit? 6  That we may buy the poor for silver, and the needy for a pair of shoes; </a:t>
            </a:r>
            <a:r>
              <a:rPr lang="en" sz="1000" i="1">
                <a:solidFill>
                  <a:srgbClr val="545454"/>
                </a:solidFill>
                <a:latin typeface="Georgia"/>
                <a:ea typeface="Georgia"/>
                <a:cs typeface="Georgia"/>
                <a:sym typeface="Georgia"/>
              </a:rPr>
              <a:t>yea,</a:t>
            </a:r>
            <a:r>
              <a:rPr lang="en" sz="1000">
                <a:latin typeface="Georgia"/>
                <a:ea typeface="Georgia"/>
                <a:cs typeface="Georgia"/>
                <a:sym typeface="Georgia"/>
              </a:rPr>
              <a:t> and sell the refuse of the wheat? </a:t>
            </a:r>
            <a:endParaRPr sz="1000">
              <a:latin typeface="Georgia"/>
              <a:ea typeface="Georgia"/>
              <a:cs typeface="Georgia"/>
              <a:sym typeface="Georgia"/>
            </a:endParaRPr>
          </a:p>
          <a:p>
            <a:pPr marL="0" lvl="0" indent="0" algn="l" rtl="0">
              <a:spcBef>
                <a:spcPts val="300"/>
              </a:spcBef>
              <a:spcAft>
                <a:spcPts val="0"/>
              </a:spcAft>
              <a:buNone/>
            </a:pPr>
            <a:endParaRPr/>
          </a:p>
        </p:txBody>
      </p:sp>
      <p:sp>
        <p:nvSpPr>
          <p:cNvPr id="713" name="Google Shape;713;p109"/>
          <p:cNvSpPr txBox="1"/>
          <p:nvPr/>
        </p:nvSpPr>
        <p:spPr>
          <a:xfrm>
            <a:off x="214625" y="3544950"/>
            <a:ext cx="8658900" cy="14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900" b="1">
                <a:latin typeface="Georgia"/>
                <a:ea typeface="Georgia"/>
                <a:cs typeface="Georgia"/>
                <a:sym typeface="Georgia"/>
              </a:rPr>
              <a:t>The result of the wars upon the earth will be economic collapse, hyper-inflation, food shortages, the Antichrist has deceived the world and the Apples of Sodom are the nations reward. The balances are corrupt and false; there is no equity; the world has bought into the Luciferian world system and have followed the Judas Goat to slaughter. Those that are able to buy must have the mark of the beast; a mark that not only marks the forehead or the hand; </a:t>
            </a:r>
            <a:r>
              <a:rPr lang="en" sz="900" b="1" u="sng">
                <a:latin typeface="Georgia"/>
                <a:ea typeface="Georgia"/>
                <a:cs typeface="Georgia"/>
                <a:sym typeface="Georgia"/>
              </a:rPr>
              <a:t>but the soul as well </a:t>
            </a:r>
            <a:r>
              <a:rPr lang="en" sz="900" b="1">
                <a:latin typeface="Georgia"/>
                <a:ea typeface="Georgia"/>
                <a:cs typeface="Georgia"/>
                <a:sym typeface="Georgia"/>
              </a:rPr>
              <a:t>- </a:t>
            </a:r>
            <a:r>
              <a:rPr lang="en" sz="1000" b="1" i="1">
                <a:latin typeface="Georgia"/>
                <a:ea typeface="Georgia"/>
                <a:cs typeface="Georgia"/>
                <a:sym typeface="Georgia"/>
              </a:rPr>
              <a:t>Revelation 14:9  </a:t>
            </a:r>
            <a:r>
              <a:rPr lang="en" sz="1000" i="1">
                <a:latin typeface="Georgia"/>
                <a:ea typeface="Georgia"/>
                <a:cs typeface="Georgia"/>
                <a:sym typeface="Georgia"/>
              </a:rPr>
              <a:t>And the third angel followed them, saying with a loud voice, If any man worship the beast and his image, and receive </a:t>
            </a:r>
            <a:r>
              <a:rPr lang="en" sz="1000" i="1">
                <a:solidFill>
                  <a:srgbClr val="545454"/>
                </a:solidFill>
                <a:latin typeface="Georgia"/>
                <a:ea typeface="Georgia"/>
                <a:cs typeface="Georgia"/>
                <a:sym typeface="Georgia"/>
              </a:rPr>
              <a:t>his</a:t>
            </a:r>
            <a:r>
              <a:rPr lang="en" sz="1000" i="1">
                <a:latin typeface="Georgia"/>
                <a:ea typeface="Georgia"/>
                <a:cs typeface="Georgia"/>
                <a:sym typeface="Georgia"/>
              </a:rPr>
              <a:t> mark in his forehead, or in his hand, 10  The same shall drink of the wine of the wrath of God, which is poured out without mixture into the cup of his indignation; and he shall be tormented with fire and brimstone in the presence of the holy angels, and in the presence of the Lamb: 11 And the smoke of their torment ascendeth up for ever and ever: and they have no rest day nor night, who worship the beast and his image, and whosoever receiveth the mark of his name. </a:t>
            </a:r>
            <a:endParaRPr sz="1000" i="1">
              <a:latin typeface="Georgia"/>
              <a:ea typeface="Georgia"/>
              <a:cs typeface="Georgia"/>
              <a:sym typeface="Georgia"/>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10"/>
          <p:cNvSpPr txBox="1"/>
          <p:nvPr/>
        </p:nvSpPr>
        <p:spPr>
          <a:xfrm>
            <a:off x="81400" y="111000"/>
            <a:ext cx="2708700" cy="3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1000" b="1">
                <a:latin typeface="Georgia"/>
                <a:ea typeface="Georgia"/>
                <a:cs typeface="Georgia"/>
                <a:sym typeface="Georgia"/>
              </a:rPr>
              <a:t>The Rise to Power of the Man of Sin</a:t>
            </a:r>
            <a:endParaRPr sz="1000">
              <a:latin typeface="Lato"/>
              <a:ea typeface="Lato"/>
              <a:cs typeface="Lato"/>
              <a:sym typeface="Lato"/>
            </a:endParaRPr>
          </a:p>
        </p:txBody>
      </p:sp>
      <p:sp>
        <p:nvSpPr>
          <p:cNvPr id="719" name="Google Shape;719;p110"/>
          <p:cNvSpPr/>
          <p:nvPr/>
        </p:nvSpPr>
        <p:spPr>
          <a:xfrm>
            <a:off x="557100" y="310825"/>
            <a:ext cx="8029800" cy="27162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Revelation 6:8  </a:t>
            </a:r>
            <a:r>
              <a:rPr lang="en" sz="1000">
                <a:latin typeface="Georgia"/>
                <a:ea typeface="Georgia"/>
                <a:cs typeface="Georgia"/>
                <a:sym typeface="Georgia"/>
              </a:rPr>
              <a:t>And I looked, and behold a pale horse: and his name that sat on him was Death, and Hell followed with him. And power was given unto them over the fourth part of the earth, to kill with sword, and with hunger, and with death, and with the beasts of the earth. </a:t>
            </a:r>
            <a:endParaRPr sz="1000">
              <a:latin typeface="Georgia"/>
              <a:ea typeface="Georgia"/>
              <a:cs typeface="Georgia"/>
              <a:sym typeface="Georgia"/>
            </a:endParaRPr>
          </a:p>
          <a:p>
            <a:pPr marL="0" lvl="0" indent="0" algn="l" rtl="0">
              <a:spcBef>
                <a:spcPts val="300"/>
              </a:spcBef>
              <a:spcAft>
                <a:spcPts val="0"/>
              </a:spcAft>
              <a:buNone/>
            </a:pPr>
            <a:endParaRPr sz="900">
              <a:latin typeface="Georgia"/>
              <a:ea typeface="Georgia"/>
              <a:cs typeface="Georgia"/>
              <a:sym typeface="Georgia"/>
            </a:endParaRPr>
          </a:p>
          <a:p>
            <a:pPr marL="0" lvl="0" indent="0" algn="l" rtl="0">
              <a:spcBef>
                <a:spcPts val="300"/>
              </a:spcBef>
              <a:spcAft>
                <a:spcPts val="0"/>
              </a:spcAft>
              <a:buNone/>
            </a:pPr>
            <a:r>
              <a:rPr lang="en" sz="1000" b="1">
                <a:latin typeface="Georgia"/>
                <a:ea typeface="Georgia"/>
                <a:cs typeface="Georgia"/>
                <a:sym typeface="Georgia"/>
              </a:rPr>
              <a:t>Isaiah 28:15</a:t>
            </a:r>
            <a:r>
              <a:rPr lang="en" sz="1000">
                <a:latin typeface="Georgia"/>
                <a:ea typeface="Georgia"/>
                <a:cs typeface="Georgia"/>
                <a:sym typeface="Georgia"/>
              </a:rPr>
              <a:t> Because ye have said, We have made a covenant with death, and with hell are we at agreement; when the overflowing scourge shall pass through, it shall not come unto us: for we have made lies our refuge, and under falsehood have we hid ourselves:</a:t>
            </a:r>
            <a:endParaRPr sz="1000">
              <a:latin typeface="Georgia"/>
              <a:ea typeface="Georgia"/>
              <a:cs typeface="Georgia"/>
              <a:sym typeface="Georgia"/>
            </a:endParaRPr>
          </a:p>
          <a:p>
            <a:pPr marL="0" lvl="0" indent="0" algn="l" rtl="0">
              <a:spcBef>
                <a:spcPts val="1000"/>
              </a:spcBef>
              <a:spcAft>
                <a:spcPts val="300"/>
              </a:spcAft>
              <a:buNone/>
            </a:pPr>
            <a:r>
              <a:rPr lang="en" sz="1000" b="1">
                <a:latin typeface="Georgia"/>
                <a:ea typeface="Georgia"/>
                <a:cs typeface="Georgia"/>
                <a:sym typeface="Georgia"/>
              </a:rPr>
              <a:t>Revelation 19:20</a:t>
            </a:r>
            <a:r>
              <a:rPr lang="en" sz="1000">
                <a:latin typeface="Georgia"/>
                <a:ea typeface="Georgia"/>
                <a:cs typeface="Georgia"/>
                <a:sym typeface="Georgia"/>
              </a:rPr>
              <a:t>  And the beast was taken, and with him the false prophet that wrought miracles before him, with which he deceived them that had received the mark of the beast, and them that worshipped his image. These both were cast alive into a lake of fire burning with brimstone.  21 And the remnant were slain with the sword of him that sat upon the horse, which </a:t>
            </a:r>
            <a:r>
              <a:rPr lang="en" sz="1000" i="1">
                <a:solidFill>
                  <a:srgbClr val="545454"/>
                </a:solidFill>
                <a:latin typeface="Georgia"/>
                <a:ea typeface="Georgia"/>
                <a:cs typeface="Georgia"/>
                <a:sym typeface="Georgia"/>
              </a:rPr>
              <a:t>sword</a:t>
            </a:r>
            <a:r>
              <a:rPr lang="en" sz="1000">
                <a:latin typeface="Georgia"/>
                <a:ea typeface="Georgia"/>
                <a:cs typeface="Georgia"/>
                <a:sym typeface="Georgia"/>
              </a:rPr>
              <a:t> proceeded out of his mouth: and all the fowls were filled with their flesh</a:t>
            </a:r>
            <a:endParaRPr sz="1000">
              <a:latin typeface="Georgia"/>
              <a:ea typeface="Georgia"/>
              <a:cs typeface="Georgia"/>
              <a:sym typeface="Georgia"/>
            </a:endParaRPr>
          </a:p>
        </p:txBody>
      </p:sp>
      <p:sp>
        <p:nvSpPr>
          <p:cNvPr id="720" name="Google Shape;720;p110"/>
          <p:cNvSpPr txBox="1"/>
          <p:nvPr/>
        </p:nvSpPr>
        <p:spPr>
          <a:xfrm>
            <a:off x="557000" y="3285925"/>
            <a:ext cx="8029800" cy="14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The nations have indeed made agreement with death and hell. The covenant sealed with falsehoods and lies will offer no refuge and protection.  They can offer no hiding place from the justice and judgment of God. This unholy covenant with death and hell  it will be consummated in the lake of fire and there will be no end to their torment, no restraint of the anguish they will endure;  for they have chosen their end; which hath no end.</a:t>
            </a:r>
            <a:endParaRPr sz="900" b="1">
              <a:latin typeface="Georgia"/>
              <a:ea typeface="Georgia"/>
              <a:cs typeface="Georgia"/>
              <a:sym typeface="Georgia"/>
            </a:endParaRPr>
          </a:p>
          <a:p>
            <a:pPr marL="0" lvl="0" indent="0" algn="l" rtl="0">
              <a:spcBef>
                <a:spcPts val="300"/>
              </a:spcBef>
              <a:spcAft>
                <a:spcPts val="0"/>
              </a:spcAft>
              <a:buNone/>
            </a:pPr>
            <a:endParaRPr b="1">
              <a:latin typeface="Lato"/>
              <a:ea typeface="Lato"/>
              <a:cs typeface="Lato"/>
              <a:sym typeface="Lato"/>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11"/>
          <p:cNvSpPr txBox="1"/>
          <p:nvPr/>
        </p:nvSpPr>
        <p:spPr>
          <a:xfrm>
            <a:off x="643875" y="392250"/>
            <a:ext cx="7696500" cy="41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Georgia"/>
                <a:ea typeface="Georgia"/>
                <a:cs typeface="Georgia"/>
                <a:sym typeface="Georgia"/>
              </a:rPr>
              <a:t>Death and Resurrection of the Antichrist</a:t>
            </a:r>
            <a:endParaRPr sz="1200" b="1">
              <a:latin typeface="Georgia"/>
              <a:ea typeface="Georgia"/>
              <a:cs typeface="Georgia"/>
              <a:sym typeface="Georgia"/>
            </a:endParaRPr>
          </a:p>
          <a:p>
            <a:pPr marL="0" lvl="0" indent="0" algn="ctr" rtl="0">
              <a:spcBef>
                <a:spcPts val="300"/>
              </a:spcBef>
              <a:spcAft>
                <a:spcPts val="0"/>
              </a:spcAft>
              <a:buNone/>
            </a:pPr>
            <a:endParaRPr>
              <a:latin typeface="Lato"/>
              <a:ea typeface="Lato"/>
              <a:cs typeface="Lato"/>
              <a:sym typeface="Lato"/>
            </a:endParaRPr>
          </a:p>
        </p:txBody>
      </p:sp>
      <p:sp>
        <p:nvSpPr>
          <p:cNvPr id="726" name="Google Shape;726;p111"/>
          <p:cNvSpPr txBox="1"/>
          <p:nvPr/>
        </p:nvSpPr>
        <p:spPr>
          <a:xfrm>
            <a:off x="399650" y="873275"/>
            <a:ext cx="84591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en" sz="900" b="1">
                <a:latin typeface="Georgia"/>
                <a:ea typeface="Georgia"/>
                <a:cs typeface="Georgia"/>
                <a:sym typeface="Georgia"/>
              </a:rPr>
              <a:t>There are remarkable verses in the Holy Word of God that indicate the death and resurrection of the Antichrist.  We must understand that Satan will incarnate himself into the Antichrist and will counterfeit the miracles of God; even the miracle of the LORD’S death and resurrection.  God will allow these counterfeit miracles for a time as it serves His purpose; just as he allowed the counterfeit miracles of the magicians of Egypt for a time. (Exodus Ch. 7-12)</a:t>
            </a:r>
            <a:endParaRPr sz="900" b="1">
              <a:latin typeface="Georgia"/>
              <a:ea typeface="Georgia"/>
              <a:cs typeface="Georgia"/>
              <a:sym typeface="Georgia"/>
            </a:endParaRPr>
          </a:p>
        </p:txBody>
      </p:sp>
      <p:sp>
        <p:nvSpPr>
          <p:cNvPr id="727" name="Google Shape;727;p111"/>
          <p:cNvSpPr/>
          <p:nvPr/>
        </p:nvSpPr>
        <p:spPr>
          <a:xfrm>
            <a:off x="399650" y="1632663"/>
            <a:ext cx="7940700" cy="17835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latin typeface="Georgia"/>
                <a:ea typeface="Georgia"/>
                <a:cs typeface="Georgia"/>
                <a:sym typeface="Georgia"/>
              </a:rPr>
              <a:t>Revelation 13:1</a:t>
            </a:r>
            <a:r>
              <a:rPr lang="en" sz="1000">
                <a:latin typeface="Georgia"/>
                <a:ea typeface="Georgia"/>
                <a:cs typeface="Georgia"/>
                <a:sym typeface="Georgia"/>
              </a:rPr>
              <a:t>  And I stood upon the sand of the sea, and saw a beast rise up out of the sea, having seven heads and ten horns, and upon his horns ten crowns, and upon his heads the name of blasphemy. 2  And the beast which I saw was like unto a leopard, and his feet were as </a:t>
            </a:r>
            <a:r>
              <a:rPr lang="en" sz="1000" i="1">
                <a:solidFill>
                  <a:srgbClr val="545454"/>
                </a:solidFill>
                <a:latin typeface="Georgia"/>
                <a:ea typeface="Georgia"/>
                <a:cs typeface="Georgia"/>
                <a:sym typeface="Georgia"/>
              </a:rPr>
              <a:t>the feet</a:t>
            </a:r>
            <a:r>
              <a:rPr lang="en" sz="1000">
                <a:latin typeface="Georgia"/>
                <a:ea typeface="Georgia"/>
                <a:cs typeface="Georgia"/>
                <a:sym typeface="Georgia"/>
              </a:rPr>
              <a:t> of a bear, and his mouth as the mouth of a lion: and the dragon gave him his power, and his seat, and great authority. </a:t>
            </a:r>
            <a:r>
              <a:rPr lang="en" sz="1100">
                <a:latin typeface="Calibri"/>
                <a:ea typeface="Calibri"/>
                <a:cs typeface="Calibri"/>
                <a:sym typeface="Calibri"/>
              </a:rPr>
              <a:t>3</a:t>
            </a:r>
            <a:r>
              <a:rPr lang="en" sz="1000">
                <a:latin typeface="Georgia"/>
                <a:ea typeface="Georgia"/>
                <a:cs typeface="Georgia"/>
                <a:sym typeface="Georgia"/>
              </a:rPr>
              <a:t> And I saw one of </a:t>
            </a:r>
            <a:r>
              <a:rPr lang="en" sz="1000" u="sng">
                <a:latin typeface="Georgia"/>
                <a:ea typeface="Georgia"/>
                <a:cs typeface="Georgia"/>
                <a:sym typeface="Georgia"/>
              </a:rPr>
              <a:t>his</a:t>
            </a:r>
            <a:r>
              <a:rPr lang="en" sz="1000">
                <a:latin typeface="Georgia"/>
                <a:ea typeface="Georgia"/>
                <a:cs typeface="Georgia"/>
                <a:sym typeface="Georgia"/>
              </a:rPr>
              <a:t> heads as it were </a:t>
            </a:r>
            <a:r>
              <a:rPr lang="en" sz="1000" u="sng">
                <a:latin typeface="Georgia"/>
                <a:ea typeface="Georgia"/>
                <a:cs typeface="Georgia"/>
                <a:sym typeface="Georgia"/>
              </a:rPr>
              <a:t>wounded </a:t>
            </a:r>
            <a:r>
              <a:rPr lang="en" sz="1000">
                <a:latin typeface="Georgia"/>
                <a:ea typeface="Georgia"/>
                <a:cs typeface="Georgia"/>
                <a:sym typeface="Georgia"/>
              </a:rPr>
              <a:t>to death; and </a:t>
            </a:r>
            <a:r>
              <a:rPr lang="en" sz="1000" u="sng">
                <a:latin typeface="Georgia"/>
                <a:ea typeface="Georgia"/>
                <a:cs typeface="Georgia"/>
                <a:sym typeface="Georgia"/>
              </a:rPr>
              <a:t>his </a:t>
            </a:r>
            <a:r>
              <a:rPr lang="en" sz="1000">
                <a:latin typeface="Georgia"/>
                <a:ea typeface="Georgia"/>
                <a:cs typeface="Georgia"/>
                <a:sym typeface="Georgia"/>
              </a:rPr>
              <a:t>deadly wound was healed: and all the world wondered after the beast. 4 And they worshipped the dragon which gave power unto the beast: and they worshipped the beast, saying, Who </a:t>
            </a:r>
            <a:r>
              <a:rPr lang="en" sz="1000" i="1">
                <a:solidFill>
                  <a:srgbClr val="545454"/>
                </a:solidFill>
                <a:latin typeface="Georgia"/>
                <a:ea typeface="Georgia"/>
                <a:cs typeface="Georgia"/>
                <a:sym typeface="Georgia"/>
              </a:rPr>
              <a:t>is</a:t>
            </a:r>
            <a:r>
              <a:rPr lang="en" sz="1000">
                <a:latin typeface="Georgia"/>
                <a:ea typeface="Georgia"/>
                <a:cs typeface="Georgia"/>
                <a:sym typeface="Georgia"/>
              </a:rPr>
              <a:t> like unto the beast? who is able to make war with him? </a:t>
            </a:r>
            <a:endParaRPr sz="1000">
              <a:latin typeface="Georgia"/>
              <a:ea typeface="Georgia"/>
              <a:cs typeface="Georgia"/>
              <a:sym typeface="Georgia"/>
            </a:endParaRPr>
          </a:p>
          <a:p>
            <a:pPr marL="0" lvl="0" indent="0" algn="l" rtl="0">
              <a:spcBef>
                <a:spcPts val="300"/>
              </a:spcBef>
              <a:spcAft>
                <a:spcPts val="0"/>
              </a:spcAft>
              <a:buNone/>
            </a:pPr>
            <a:endParaRPr/>
          </a:p>
        </p:txBody>
      </p:sp>
      <p:sp>
        <p:nvSpPr>
          <p:cNvPr id="728" name="Google Shape;728;p111"/>
          <p:cNvSpPr txBox="1"/>
          <p:nvPr/>
        </p:nvSpPr>
        <p:spPr>
          <a:xfrm>
            <a:off x="399650" y="3442950"/>
            <a:ext cx="7940700" cy="16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Georgia"/>
                <a:ea typeface="Georgia"/>
                <a:cs typeface="Georgia"/>
                <a:sym typeface="Georgia"/>
              </a:rPr>
              <a:t>As we see from the above scripture the people worship Satan and the beast (verse 4) for it is Satan who possesses the beast and is incarnate in him; just as Satan entered Judas.  Perhaps the people at this time do not recognize the power behind the beast\Antichrist; but it is no matter for they have become vain in their imaginations and the strong delusion from God is upon them and they willingly accept the lie and the Father of Lies.</a:t>
            </a:r>
            <a:endParaRPr sz="900" b="1">
              <a:latin typeface="Georgia"/>
              <a:ea typeface="Georgia"/>
              <a:cs typeface="Georgia"/>
              <a:sym typeface="Georgia"/>
            </a:endParaRPr>
          </a:p>
          <a:p>
            <a:pPr marL="0" lvl="0" indent="0" algn="l" rtl="0">
              <a:spcBef>
                <a:spcPts val="300"/>
              </a:spcBef>
              <a:spcAft>
                <a:spcPts val="0"/>
              </a:spcAft>
              <a:buNone/>
            </a:pPr>
            <a:r>
              <a:rPr lang="en" sz="900" b="1">
                <a:latin typeface="Georgia"/>
                <a:ea typeface="Georgia"/>
                <a:cs typeface="Georgia"/>
                <a:sym typeface="Georgia"/>
              </a:rPr>
              <a:t>Also the beast is not worshipped until after his deadly wound is healed.  There is much debate as to whether the Antichrist is actually mortally wounded to death or just severely wounded but not to death.  The scripture concerning the deadly wound has been interpreted both ways.  However it is my contention that given the context and totality of the deception; and the counterfeit miracles of the False Prophet and Satan; that the ultimate deception that will cause the worship of the beast will be his counterfeit resurrection. He must give the illusion of deity. His pride will allow for nothing else but to claim to be truly resurrected and it is he that will sit in the temple claiming to be God. (2 Thessalonians 2:4) Let us look further at the deadly wound and healing of it.</a:t>
            </a:r>
            <a:endParaRPr sz="900" b="1">
              <a:latin typeface="Georgia"/>
              <a:ea typeface="Georgia"/>
              <a:cs typeface="Georgia"/>
              <a:sym typeface="Georgia"/>
            </a:endParaRPr>
          </a:p>
          <a:p>
            <a:pPr marL="0" lvl="0" indent="0" algn="l" rtl="0">
              <a:spcBef>
                <a:spcPts val="300"/>
              </a:spcBef>
              <a:spcAft>
                <a:spcPts val="0"/>
              </a:spcAft>
              <a:buNone/>
            </a:pP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38846</Words>
  <Application>Microsoft Macintosh PowerPoint</Application>
  <PresentationFormat>On-screen Show (16:9)</PresentationFormat>
  <Paragraphs>1267</Paragraphs>
  <Slides>134</Slides>
  <Notes>134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134</vt:i4>
      </vt:variant>
    </vt:vector>
  </HeadingPairs>
  <TitlesOfParts>
    <vt:vector size="144" baseType="lpstr">
      <vt:lpstr>EB Garamond</vt:lpstr>
      <vt:lpstr>Raleway</vt:lpstr>
      <vt:lpstr>MS Mincho</vt:lpstr>
      <vt:lpstr>Calibri</vt:lpstr>
      <vt:lpstr>Arial</vt:lpstr>
      <vt:lpstr>Impact</vt:lpstr>
      <vt:lpstr>Georgia</vt:lpstr>
      <vt:lpstr>Lato</vt:lpstr>
      <vt:lpstr>Times New Roman</vt:lpstr>
      <vt:lpstr>Streamline</vt:lpstr>
      <vt:lpstr>THE MAN OF SIN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 OF SIN</dc:title>
  <cp:lastModifiedBy>Rick Golden</cp:lastModifiedBy>
  <cp:revision>1</cp:revision>
  <dcterms:modified xsi:type="dcterms:W3CDTF">2021-01-02T17:49:25Z</dcterms:modified>
</cp:coreProperties>
</file>