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57" r:id="rId4"/>
    <p:sldId id="258" r:id="rId5"/>
    <p:sldId id="259" r:id="rId6"/>
    <p:sldId id="261" r:id="rId7"/>
    <p:sldId id="260" r:id="rId8"/>
    <p:sldId id="262" r:id="rId9"/>
    <p:sldId id="263" r:id="rId10"/>
    <p:sldId id="264" r:id="rId11"/>
    <p:sldId id="265" r:id="rId12"/>
    <p:sldId id="266" r:id="rId13"/>
    <p:sldId id="267" r:id="rId14"/>
    <p:sldId id="270" r:id="rId15"/>
    <p:sldId id="268" r:id="rId16"/>
    <p:sldId id="269" r:id="rId17"/>
    <p:sldId id="271" r:id="rId18"/>
    <p:sldId id="272" r:id="rId19"/>
    <p:sldId id="273" r:id="rId20"/>
    <p:sldId id="274" r:id="rId21"/>
    <p:sldId id="275" r:id="rId22"/>
    <p:sldId id="290" r:id="rId23"/>
    <p:sldId id="276" r:id="rId24"/>
    <p:sldId id="277" r:id="rId25"/>
    <p:sldId id="278" r:id="rId26"/>
    <p:sldId id="279" r:id="rId27"/>
    <p:sldId id="280" r:id="rId28"/>
    <p:sldId id="281" r:id="rId29"/>
    <p:sldId id="282" r:id="rId30"/>
    <p:sldId id="283" r:id="rId31"/>
    <p:sldId id="284" r:id="rId32"/>
    <p:sldId id="289" r:id="rId33"/>
    <p:sldId id="287" r:id="rId34"/>
    <p:sldId id="285" r:id="rId35"/>
    <p:sldId id="286" r:id="rId36"/>
    <p:sldId id="291"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1" autoAdjust="0"/>
    <p:restoredTop sz="94720" autoAdjust="0"/>
  </p:normalViewPr>
  <p:slideViewPr>
    <p:cSldViewPr>
      <p:cViewPr varScale="1">
        <p:scale>
          <a:sx n="68" d="100"/>
          <a:sy n="68" d="100"/>
        </p:scale>
        <p:origin x="-16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E61944-3D5A-45FB-8B47-FDF2F4CDA024}" type="datetimeFigureOut">
              <a:rPr lang="en-US" smtClean="0"/>
              <a:pPr/>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A44CE4-EA08-4ED5-88DD-BB16FCB434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61944-3D5A-45FB-8B47-FDF2F4CDA024}" type="datetimeFigureOut">
              <a:rPr lang="en-US" smtClean="0"/>
              <a:pPr/>
              <a:t>3/17/2014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44CE4-EA08-4ED5-88DD-BB16FCB434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outube.com/watch?v=JiMKxq8LrL8" TargetMode="External"/><Relationship Id="rId1" Type="http://schemas.openxmlformats.org/officeDocument/2006/relationships/slideLayout" Target="../slideLayouts/slideLayout7.xml"/><Relationship Id="rId4" Type="http://schemas.openxmlformats.org/officeDocument/2006/relationships/hyperlink" Target="http://www.youtube.com/watch?v=M2E4Em-HtM8"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obistealth.com/?AVGAFFILIATE=52286" TargetMode="Externa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stealthapps.net/mobistealth/"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Asu6jmgCPlM"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utube.com/watch?v=VuFVsaFCzsw" TargetMode="Externa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www.youtube.com/watch?v=N-wa0zLNBFg" TargetMode="External"/><Relationship Id="rId4" Type="http://schemas.openxmlformats.org/officeDocument/2006/relationships/hyperlink" Target="http://www.youtube.com/watch?v=bscunpUQrq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ca9MJ_7ZVm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youtube.com/watch?v=MxFjXyPqQs4"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cognitec-systems.de/index.html" TargetMode="External"/><Relationship Id="rId2" Type="http://schemas.openxmlformats.org/officeDocument/2006/relationships/hyperlink" Target="http://www.veriteqcorp.com/" TargetMode="External"/><Relationship Id="rId1" Type="http://schemas.openxmlformats.org/officeDocument/2006/relationships/slideLayout" Target="../slideLayouts/slideLayout7.xml"/><Relationship Id="rId4" Type="http://schemas.openxmlformats.org/officeDocument/2006/relationships/hyperlink" Target="http://www.youtube.com/watch?v=OMMoWRVGbrg" TargetMode="Externa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youtube.com/watch?v=3kL8pIqMU6c"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www.swordofthespiritmind.com/"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zHdrTiPcQ3g" TargetMode="External"/><Relationship Id="rId1" Type="http://schemas.openxmlformats.org/officeDocument/2006/relationships/slideLayout" Target="../slideLayouts/slideLayout2.xml"/><Relationship Id="rId4" Type="http://schemas.openxmlformats.org/officeDocument/2006/relationships/hyperlink" Target="http://www.youtube.com/watch?v=BWgUTrvRlA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Dyk9Xnj4_5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1"/>
            <a:ext cx="8763000" cy="4267199"/>
          </a:xfrm>
        </p:spPr>
        <p:txBody>
          <a:bodyPr>
            <a:normAutofit fontScale="90000"/>
          </a:bodyPr>
          <a:lstStyle/>
          <a:p>
            <a:pPr algn="l"/>
            <a:r>
              <a:rPr lang="en-US" sz="2400" dirty="0" smtClean="0"/>
              <a:t>This Bible Study Contains HYPER LINKS to videos</a:t>
            </a:r>
            <a:br>
              <a:rPr lang="en-US" sz="2400" dirty="0" smtClean="0"/>
            </a:br>
            <a:r>
              <a:rPr lang="en-US" sz="2400" dirty="0" smtClean="0"/>
              <a:t> in some of the images\pictures. Be sure to check all images\pictures for hyperlinks</a:t>
            </a:r>
            <a:br>
              <a:rPr lang="en-US" sz="2400" dirty="0" smtClean="0"/>
            </a:br>
            <a:r>
              <a:rPr lang="en-US" sz="2400" dirty="0" smtClean="0"/>
              <a:t/>
            </a:r>
            <a:br>
              <a:rPr lang="en-US" sz="2400" dirty="0" smtClean="0"/>
            </a:br>
            <a:r>
              <a:rPr lang="en-US" sz="2400" dirty="0" smtClean="0"/>
              <a:t>God Bless</a:t>
            </a:r>
            <a:br>
              <a:rPr lang="en-US" sz="2400" dirty="0" smtClean="0"/>
            </a:br>
            <a:r>
              <a:rPr lang="en-US" sz="2400" dirty="0" smtClean="0"/>
              <a:t/>
            </a:r>
            <a:br>
              <a:rPr lang="en-US" sz="2400" dirty="0" smtClean="0"/>
            </a:br>
            <a:r>
              <a:rPr lang="en-US" sz="2400" dirty="0" smtClean="0">
                <a:solidFill>
                  <a:srgbClr val="C00000"/>
                </a:solidFill>
              </a:rPr>
              <a:t>2Timothy 2:15  Study to </a:t>
            </a:r>
            <a:r>
              <a:rPr lang="en-US" sz="2400" dirty="0" err="1" smtClean="0">
                <a:solidFill>
                  <a:srgbClr val="C00000"/>
                </a:solidFill>
              </a:rPr>
              <a:t>shew</a:t>
            </a:r>
            <a:r>
              <a:rPr lang="en-US" sz="2400" dirty="0" smtClean="0">
                <a:solidFill>
                  <a:srgbClr val="C00000"/>
                </a:solidFill>
              </a:rPr>
              <a:t> thyself approved unto God, a workman that </a:t>
            </a:r>
            <a:r>
              <a:rPr lang="en-US" sz="2400" dirty="0" err="1" smtClean="0">
                <a:solidFill>
                  <a:srgbClr val="C00000"/>
                </a:solidFill>
              </a:rPr>
              <a:t>needeth</a:t>
            </a:r>
            <a:r>
              <a:rPr lang="en-US" sz="2400" dirty="0" smtClean="0">
                <a:solidFill>
                  <a:srgbClr val="C00000"/>
                </a:solidFill>
              </a:rPr>
              <a:t> not to be ashamed, rightly dividing the word of truth. </a:t>
            </a:r>
            <a:br>
              <a:rPr lang="en-US" sz="2400" dirty="0" smtClean="0">
                <a:solidFill>
                  <a:srgbClr val="C00000"/>
                </a:solidFill>
              </a:rPr>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590801"/>
            <a:ext cx="7315200" cy="3170099"/>
          </a:xfrm>
          <a:prstGeom prst="rect">
            <a:avLst/>
          </a:prstGeom>
          <a:noFill/>
        </p:spPr>
        <p:txBody>
          <a:bodyPr wrap="square" rtlCol="0">
            <a:spAutoFit/>
          </a:bodyPr>
          <a:lstStyle/>
          <a:p>
            <a:r>
              <a:rPr lang="en-US" sz="2000" b="1" dirty="0" smtClean="0">
                <a:solidFill>
                  <a:srgbClr val="C00000"/>
                </a:solidFill>
              </a:rPr>
              <a:t>Facial Recognition Systems</a:t>
            </a:r>
          </a:p>
          <a:p>
            <a:endParaRPr lang="en-US" sz="2000" b="1" dirty="0">
              <a:solidFill>
                <a:srgbClr val="C00000"/>
              </a:solidFill>
            </a:endParaRPr>
          </a:p>
          <a:p>
            <a:pPr>
              <a:buFont typeface="Arial" pitchFamily="34" charset="0"/>
              <a:buChar char="•"/>
            </a:pPr>
            <a:r>
              <a:rPr lang="en-US" sz="2000" dirty="0" smtClean="0">
                <a:solidFill>
                  <a:srgbClr val="C00000"/>
                </a:solidFill>
              </a:rPr>
              <a:t> Is a computer application for automatically identifying or verifying a person from a digital image or a video frame from a video source. One of the ways to do this is by comparing selected facial features from the image and a facial database.</a:t>
            </a:r>
          </a:p>
          <a:p>
            <a:r>
              <a:rPr lang="en-US" sz="2000" dirty="0" smtClean="0">
                <a:solidFill>
                  <a:srgbClr val="C00000"/>
                </a:solidFill>
              </a:rPr>
              <a:t>It is typically used in security systems and can be compared to other biometrics such as fingerprint or eye iris recognition systems</a:t>
            </a:r>
          </a:p>
          <a:p>
            <a:pPr>
              <a:buFont typeface="Arial" pitchFamily="34" charset="0"/>
              <a:buChar char="•"/>
            </a:pPr>
            <a:endParaRPr lang="en-US" sz="2000" dirty="0">
              <a:solidFill>
                <a:srgbClr val="C00000"/>
              </a:solidFill>
            </a:endParaRPr>
          </a:p>
        </p:txBody>
      </p:sp>
      <p:pic>
        <p:nvPicPr>
          <p:cNvPr id="4" name="Picture 3" descr="FRS.jpg">
            <a:hlinkClick r:id="rId2"/>
          </p:cNvPr>
          <p:cNvPicPr>
            <a:picLocks noChangeAspect="1"/>
          </p:cNvPicPr>
          <p:nvPr/>
        </p:nvPicPr>
        <p:blipFill>
          <a:blip r:embed="rId3" cstate="print"/>
          <a:stretch>
            <a:fillRect/>
          </a:stretch>
        </p:blipFill>
        <p:spPr>
          <a:xfrm>
            <a:off x="2325254" y="228600"/>
            <a:ext cx="4151745" cy="2209800"/>
          </a:xfrm>
          <a:prstGeom prst="rect">
            <a:avLst/>
          </a:prstGeom>
        </p:spPr>
      </p:pic>
      <p:sp>
        <p:nvSpPr>
          <p:cNvPr id="6" name="TextBox 5"/>
          <p:cNvSpPr txBox="1"/>
          <p:nvPr/>
        </p:nvSpPr>
        <p:spPr>
          <a:xfrm>
            <a:off x="2667000" y="5638800"/>
            <a:ext cx="3124200" cy="369332"/>
          </a:xfrm>
          <a:prstGeom prst="rect">
            <a:avLst/>
          </a:prstGeom>
          <a:noFill/>
        </p:spPr>
        <p:txBody>
          <a:bodyPr wrap="square" rtlCol="0">
            <a:spAutoFit/>
          </a:bodyPr>
          <a:lstStyle/>
          <a:p>
            <a:pPr algn="ctr"/>
            <a:r>
              <a:rPr lang="en-US" dirty="0" smtClean="0">
                <a:hlinkClick r:id="rId4"/>
              </a:rPr>
              <a:t>FACE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2400" y="1066800"/>
            <a:ext cx="184731" cy="369332"/>
          </a:xfrm>
          <a:prstGeom prst="rect">
            <a:avLst/>
          </a:prstGeom>
          <a:noFill/>
        </p:spPr>
        <p:txBody>
          <a:bodyPr wrap="none" rtlCol="0">
            <a:spAutoFit/>
          </a:bodyPr>
          <a:lstStyle/>
          <a:p>
            <a:endParaRPr lang="en-US" dirty="0"/>
          </a:p>
        </p:txBody>
      </p:sp>
      <p:pic>
        <p:nvPicPr>
          <p:cNvPr id="3" name="Picture 2" descr="cell phone.jpg">
            <a:hlinkClick r:id="rId2"/>
          </p:cNvPr>
          <p:cNvPicPr>
            <a:picLocks noChangeAspect="1"/>
          </p:cNvPicPr>
          <p:nvPr/>
        </p:nvPicPr>
        <p:blipFill>
          <a:blip r:embed="rId3" cstate="print"/>
          <a:stretch>
            <a:fillRect/>
          </a:stretch>
        </p:blipFill>
        <p:spPr>
          <a:xfrm>
            <a:off x="2971800" y="685800"/>
            <a:ext cx="3048000" cy="2286000"/>
          </a:xfrm>
          <a:prstGeom prst="rect">
            <a:avLst/>
          </a:prstGeom>
        </p:spPr>
      </p:pic>
      <p:sp>
        <p:nvSpPr>
          <p:cNvPr id="4" name="TextBox 3"/>
          <p:cNvSpPr txBox="1"/>
          <p:nvPr/>
        </p:nvSpPr>
        <p:spPr>
          <a:xfrm flipH="1">
            <a:off x="762000" y="3429001"/>
            <a:ext cx="8001000" cy="2031325"/>
          </a:xfrm>
          <a:prstGeom prst="rect">
            <a:avLst/>
          </a:prstGeom>
          <a:noFill/>
        </p:spPr>
        <p:txBody>
          <a:bodyPr wrap="square" rtlCol="0">
            <a:spAutoFit/>
          </a:bodyPr>
          <a:lstStyle/>
          <a:p>
            <a:r>
              <a:rPr lang="en-US" sz="1400" dirty="0" smtClean="0">
                <a:solidFill>
                  <a:srgbClr val="C00000"/>
                </a:solidFill>
              </a:rPr>
              <a:t>Cell Phone Monitoring Software empowers you to get the answers you truly want and deserve. Including a host of advanced surveillance features, our Cell Phone monitoring Software secretly tracks all cell phone activities and sends the information back to your </a:t>
            </a:r>
            <a:r>
              <a:rPr lang="en-US" sz="1400" dirty="0" err="1" smtClean="0">
                <a:solidFill>
                  <a:srgbClr val="C00000"/>
                </a:solidFill>
              </a:rPr>
              <a:t>Mobistealth</a:t>
            </a:r>
            <a:r>
              <a:rPr lang="en-US" sz="1400" dirty="0" smtClean="0">
                <a:solidFill>
                  <a:srgbClr val="C00000"/>
                </a:solidFill>
              </a:rPr>
              <a:t> user account. You can download, install and start using </a:t>
            </a:r>
            <a:r>
              <a:rPr lang="en-US" sz="1400" dirty="0" err="1" smtClean="0">
                <a:solidFill>
                  <a:srgbClr val="C00000"/>
                </a:solidFill>
              </a:rPr>
              <a:t>Mobistealth</a:t>
            </a:r>
            <a:r>
              <a:rPr lang="en-US" sz="1400" dirty="0" smtClean="0">
                <a:solidFill>
                  <a:srgbClr val="C00000"/>
                </a:solidFill>
              </a:rPr>
              <a:t> Cell Phone tracking Software in just minutes.</a:t>
            </a:r>
          </a:p>
          <a:p>
            <a:r>
              <a:rPr lang="en-US" sz="1400" dirty="0" smtClean="0">
                <a:solidFill>
                  <a:srgbClr val="C00000"/>
                </a:solidFill>
              </a:rPr>
              <a:t>It is an advanced tracking software tool which helps you to track all the mobile as well as system activities performed by your kids, employees or </a:t>
            </a:r>
            <a:r>
              <a:rPr lang="en-US" sz="1400" u="sng" dirty="0" smtClean="0">
                <a:solidFill>
                  <a:srgbClr val="C00000"/>
                </a:solidFill>
              </a:rPr>
              <a:t>whoever you want to put under the scanner. </a:t>
            </a:r>
          </a:p>
          <a:p>
            <a:pPr>
              <a:buFont typeface="Arial" pitchFamily="34" charset="0"/>
              <a:buChar char="•"/>
            </a:pPr>
            <a:r>
              <a:rPr lang="en-US" sz="1400" dirty="0" smtClean="0">
                <a:solidFill>
                  <a:srgbClr val="C00000"/>
                </a:solidFill>
              </a:rPr>
              <a:t> </a:t>
            </a:r>
            <a:r>
              <a:rPr lang="en-US" sz="1400" b="1" dirty="0" smtClean="0"/>
              <a:t>No One Will Ever Know They Are Being Monitored.</a:t>
            </a:r>
          </a:p>
          <a:p>
            <a:pPr>
              <a:buFont typeface="Arial" pitchFamily="34" charset="0"/>
              <a:buChar char="•"/>
            </a:pPr>
            <a:endParaRPr lang="en-US" sz="1400" b="1" dirty="0" smtClean="0">
              <a:solidFill>
                <a:srgbClr val="C00000"/>
              </a:solidFill>
            </a:endParaRPr>
          </a:p>
          <a:p>
            <a:pPr>
              <a:buFont typeface="Arial" pitchFamily="34" charset="0"/>
              <a:buChar char="•"/>
            </a:pPr>
            <a:endParaRPr lang="en-US" sz="1400" dirty="0">
              <a:solidFill>
                <a:srgbClr val="C00000"/>
              </a:solidFill>
            </a:endParaRPr>
          </a:p>
        </p:txBody>
      </p:sp>
      <p:sp>
        <p:nvSpPr>
          <p:cNvPr id="5" name="TextBox 4"/>
          <p:cNvSpPr txBox="1"/>
          <p:nvPr/>
        </p:nvSpPr>
        <p:spPr>
          <a:xfrm>
            <a:off x="304800" y="304800"/>
            <a:ext cx="8585896" cy="400110"/>
          </a:xfrm>
          <a:prstGeom prst="rect">
            <a:avLst/>
          </a:prstGeom>
          <a:noFill/>
        </p:spPr>
        <p:txBody>
          <a:bodyPr wrap="square" rtlCol="0">
            <a:spAutoFit/>
          </a:bodyPr>
          <a:lstStyle/>
          <a:p>
            <a:pPr algn="ctr"/>
            <a:r>
              <a:rPr lang="en-US" sz="2000" b="1" dirty="0" smtClean="0">
                <a:solidFill>
                  <a:srgbClr val="C00000"/>
                </a:solidFill>
              </a:rPr>
              <a:t>Now We can Even Spy On Each Other</a:t>
            </a:r>
            <a:endParaRPr lang="en-US" sz="2000" b="1" dirty="0">
              <a:solidFill>
                <a:srgbClr val="C00000"/>
              </a:solidFill>
            </a:endParaRPr>
          </a:p>
        </p:txBody>
      </p:sp>
      <p:pic>
        <p:nvPicPr>
          <p:cNvPr id="24578" name="Picture 2" descr="http://stealthapps.net/wp-content/uploads/2013/05/Mobistealth-logo.jpg">
            <a:hlinkClick r:id="rId4"/>
          </p:cNvPr>
          <p:cNvPicPr>
            <a:picLocks noChangeAspect="1" noChangeArrowheads="1"/>
          </p:cNvPicPr>
          <p:nvPr/>
        </p:nvPicPr>
        <p:blipFill>
          <a:blip r:embed="rId5" cstate="print"/>
          <a:srcRect/>
          <a:stretch>
            <a:fillRect/>
          </a:stretch>
        </p:blipFill>
        <p:spPr bwMode="auto">
          <a:xfrm>
            <a:off x="533400" y="2057400"/>
            <a:ext cx="1295400" cy="1361831"/>
          </a:xfrm>
          <a:prstGeom prst="rect">
            <a:avLst/>
          </a:prstGeom>
          <a:noFill/>
        </p:spPr>
      </p:pic>
      <p:sp>
        <p:nvSpPr>
          <p:cNvPr id="7" name="TextBox 6"/>
          <p:cNvSpPr txBox="1"/>
          <p:nvPr/>
        </p:nvSpPr>
        <p:spPr>
          <a:xfrm>
            <a:off x="609600" y="5181600"/>
            <a:ext cx="7924800" cy="861774"/>
          </a:xfrm>
          <a:prstGeom prst="rect">
            <a:avLst/>
          </a:prstGeom>
          <a:noFill/>
        </p:spPr>
        <p:txBody>
          <a:bodyPr wrap="square" rtlCol="0">
            <a:spAutoFit/>
          </a:bodyPr>
          <a:lstStyle/>
          <a:p>
            <a:r>
              <a:rPr lang="en-US" dirty="0" smtClean="0"/>
              <a:t>Mark 13:12  </a:t>
            </a:r>
            <a:r>
              <a:rPr lang="en-US" sz="1600" dirty="0" smtClean="0">
                <a:solidFill>
                  <a:srgbClr val="FF0000"/>
                </a:solidFill>
              </a:rPr>
              <a:t>Now the brother shall betray the brother to death, and the father the son; and children shall rise up against </a:t>
            </a:r>
            <a:r>
              <a:rPr lang="en-US" sz="1600" i="1" dirty="0" smtClean="0">
                <a:solidFill>
                  <a:srgbClr val="FF0000"/>
                </a:solidFill>
              </a:rPr>
              <a:t>their parents, and shall cause them to be put to death.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1"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1"/>
                                          </p:val>
                                        </p:tav>
                                        <p:tav tm="100000">
                                          <p:val>
                                            <p:strVal val="#ppt_x"/>
                                          </p:val>
                                        </p:tav>
                                      </p:tavLst>
                                    </p:anim>
                                    <p:anim calcmode="lin" valueType="num">
                                      <p:cBhvr>
                                        <p:cTn id="9"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ogleglass.jpg">
            <a:hlinkClick r:id="rId2"/>
          </p:cNvPr>
          <p:cNvPicPr>
            <a:picLocks noChangeAspect="1"/>
          </p:cNvPicPr>
          <p:nvPr/>
        </p:nvPicPr>
        <p:blipFill>
          <a:blip r:embed="rId3" cstate="print"/>
          <a:stretch>
            <a:fillRect/>
          </a:stretch>
        </p:blipFill>
        <p:spPr>
          <a:xfrm>
            <a:off x="2971800" y="304800"/>
            <a:ext cx="2895600" cy="1930400"/>
          </a:xfrm>
          <a:prstGeom prst="rect">
            <a:avLst/>
          </a:prstGeom>
        </p:spPr>
      </p:pic>
      <p:sp>
        <p:nvSpPr>
          <p:cNvPr id="3" name="TextBox 2"/>
          <p:cNvSpPr txBox="1"/>
          <p:nvPr/>
        </p:nvSpPr>
        <p:spPr>
          <a:xfrm>
            <a:off x="1295400" y="2743200"/>
            <a:ext cx="6172200" cy="1323439"/>
          </a:xfrm>
          <a:prstGeom prst="rect">
            <a:avLst/>
          </a:prstGeom>
          <a:noFill/>
        </p:spPr>
        <p:txBody>
          <a:bodyPr wrap="square" rtlCol="0">
            <a:spAutoFit/>
          </a:bodyPr>
          <a:lstStyle/>
          <a:p>
            <a:r>
              <a:rPr lang="en-US" sz="2000" b="1" dirty="0" smtClean="0">
                <a:solidFill>
                  <a:srgbClr val="C00000"/>
                </a:solidFill>
              </a:rPr>
              <a:t>Google Glass -augmented reality computer</a:t>
            </a:r>
          </a:p>
          <a:p>
            <a:pPr>
              <a:buFont typeface="Arial" pitchFamily="34" charset="0"/>
              <a:buChar char="•"/>
            </a:pPr>
            <a:endParaRPr lang="en-US" sz="2000" b="1" dirty="0">
              <a:solidFill>
                <a:srgbClr val="C00000"/>
              </a:solidFill>
            </a:endParaRPr>
          </a:p>
          <a:p>
            <a:pPr>
              <a:buFont typeface="Arial" pitchFamily="34" charset="0"/>
              <a:buChar char="•"/>
            </a:pPr>
            <a:r>
              <a:rPr lang="en-US" sz="2000" dirty="0" smtClean="0">
                <a:solidFill>
                  <a:srgbClr val="C00000"/>
                </a:solidFill>
              </a:rPr>
              <a:t> computer\phone with GPS and WIFI capabilities.  Photo and video capabilities</a:t>
            </a:r>
            <a:endParaRPr lang="en-US" sz="2000" dirty="0">
              <a:solidFill>
                <a:srgbClr val="C00000"/>
              </a:solidFill>
            </a:endParaRPr>
          </a:p>
        </p:txBody>
      </p:sp>
      <p:pic>
        <p:nvPicPr>
          <p:cNvPr id="4" name="Picture 3" descr="GG2.jpg"/>
          <p:cNvPicPr>
            <a:picLocks noChangeAspect="1"/>
          </p:cNvPicPr>
          <p:nvPr/>
        </p:nvPicPr>
        <p:blipFill>
          <a:blip r:embed="rId4" cstate="print"/>
          <a:stretch>
            <a:fillRect/>
          </a:stretch>
        </p:blipFill>
        <p:spPr>
          <a:xfrm>
            <a:off x="2895600" y="4191000"/>
            <a:ext cx="2971800" cy="2133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667000"/>
            <a:ext cx="7467600" cy="2554545"/>
          </a:xfrm>
          <a:prstGeom prst="rect">
            <a:avLst/>
          </a:prstGeom>
        </p:spPr>
        <p:txBody>
          <a:bodyPr wrap="square">
            <a:spAutoFit/>
          </a:bodyPr>
          <a:lstStyle/>
          <a:p>
            <a:endParaRPr lang="en-US" sz="2000" b="1" dirty="0" smtClean="0">
              <a:solidFill>
                <a:srgbClr val="C00000"/>
              </a:solidFill>
            </a:endParaRPr>
          </a:p>
          <a:p>
            <a:r>
              <a:rPr lang="en-US" sz="2000" b="1" dirty="0" smtClean="0">
                <a:solidFill>
                  <a:srgbClr val="C00000"/>
                </a:solidFill>
              </a:rPr>
              <a:t>Google Wallet</a:t>
            </a:r>
            <a:r>
              <a:rPr lang="en-US" sz="2000" dirty="0" smtClean="0">
                <a:solidFill>
                  <a:srgbClr val="C00000"/>
                </a:solidFill>
              </a:rPr>
              <a:t> </a:t>
            </a:r>
          </a:p>
          <a:p>
            <a:endParaRPr lang="en-US" sz="2000" dirty="0">
              <a:solidFill>
                <a:srgbClr val="C00000"/>
              </a:solidFill>
            </a:endParaRPr>
          </a:p>
          <a:p>
            <a:pPr>
              <a:buFont typeface="Arial" pitchFamily="34" charset="0"/>
              <a:buChar char="•"/>
            </a:pPr>
            <a:r>
              <a:rPr lang="en-US" sz="2000" dirty="0" smtClean="0">
                <a:solidFill>
                  <a:srgbClr val="C00000"/>
                </a:solidFill>
              </a:rPr>
              <a:t>is a mobile payment system developed by Google that allows its users to store debit cards, credit cards, loyalty cards, and gift cards. Google Wallet can use near field communication (NFC) to "make secure payments fast and convenient by simply tapping the phone on any </a:t>
            </a:r>
            <a:r>
              <a:rPr lang="en-US" sz="2000" dirty="0" err="1" smtClean="0">
                <a:solidFill>
                  <a:srgbClr val="C00000"/>
                </a:solidFill>
              </a:rPr>
              <a:t>PayPass</a:t>
            </a:r>
            <a:r>
              <a:rPr lang="en-US" sz="2000" dirty="0" smtClean="0">
                <a:solidFill>
                  <a:srgbClr val="C00000"/>
                </a:solidFill>
              </a:rPr>
              <a:t>-enabled terminal at checkout."</a:t>
            </a:r>
            <a:endParaRPr lang="en-US" sz="2000" dirty="0">
              <a:solidFill>
                <a:srgbClr val="C00000"/>
              </a:solidFill>
            </a:endParaRPr>
          </a:p>
        </p:txBody>
      </p:sp>
      <p:pic>
        <p:nvPicPr>
          <p:cNvPr id="5" name="Picture 4" descr="Google wallet.jpg">
            <a:hlinkClick r:id="rId2"/>
          </p:cNvPr>
          <p:cNvPicPr>
            <a:picLocks noChangeAspect="1"/>
          </p:cNvPicPr>
          <p:nvPr/>
        </p:nvPicPr>
        <p:blipFill>
          <a:blip r:embed="rId3" cstate="print"/>
          <a:stretch>
            <a:fillRect/>
          </a:stretch>
        </p:blipFill>
        <p:spPr>
          <a:xfrm>
            <a:off x="2895600" y="533400"/>
            <a:ext cx="3673324" cy="1981200"/>
          </a:xfrm>
          <a:prstGeom prst="rect">
            <a:avLst/>
          </a:prstGeom>
        </p:spPr>
      </p:pic>
      <p:sp>
        <p:nvSpPr>
          <p:cNvPr id="6" name="TextBox 5"/>
          <p:cNvSpPr txBox="1"/>
          <p:nvPr/>
        </p:nvSpPr>
        <p:spPr>
          <a:xfrm>
            <a:off x="3352800" y="5715000"/>
            <a:ext cx="2739797" cy="369332"/>
          </a:xfrm>
          <a:prstGeom prst="rect">
            <a:avLst/>
          </a:prstGeom>
          <a:noFill/>
        </p:spPr>
        <p:txBody>
          <a:bodyPr wrap="square" rtlCol="0">
            <a:spAutoFit/>
          </a:bodyPr>
          <a:lstStyle/>
          <a:p>
            <a:r>
              <a:rPr lang="en-US" dirty="0" smtClean="0"/>
              <a:t>GO </a:t>
            </a:r>
            <a:r>
              <a:rPr lang="en-US" dirty="0" smtClean="0">
                <a:hlinkClick r:id="rId4"/>
              </a:rPr>
              <a:t>CASHLESS</a:t>
            </a:r>
            <a:endParaRPr lang="en-US" dirty="0"/>
          </a:p>
        </p:txBody>
      </p:sp>
      <p:sp>
        <p:nvSpPr>
          <p:cNvPr id="23554" name="AutoShape 2" descr="data:image/jpeg;base64,/9j/4AAQSkZJRgABAQAAAQABAAD/2wCEAAkGBwgHBgkIBwgKCgkLDRYPDQwMDRsUFRAWIB0iIiAdHx8kKDQsJCYxJx8fLT0tMTU3Ojo6Iys/RD84QzQ5OjcBCgoKDQwNGg8PGjclHyU3Nzc3Nzc3Nzc3Nzc3Nzc3Nzc3Nzc3Nzc3Nzc3Nzc3Nzc3Nzc3Nzc3Nzc3Nzc3Nzc3N//AABEIAIIAoQMBIgACEQEDEQH/xAAcAAAABwEBAAAAAAAAAAAAAAAAAgMEBQYHAQj/xAA/EAABAwIEAwUFBAkEAwEAAAABAgMRAAQFEiExBkFREyIyYZEHFHGhsVKBwdEVI0JTYnKC4fAkM5LxQ1SyFv/EABgBAAMBAQAAAAAAAAAAAAAAAAACAwEE/8QAIxEAAgICAgICAwEAAAAAAAAAAAECEQMxEiETUSJBQmFxMv/aAAwDAQACEQMRAD8A2bnFd2oxImh5mgAuXSu5DRkab0bU0AFCd9a6lPKjT612gBMJyqoZBM0c6CToBuTUTiHE2BYdIvsYsWT9lT6Z9N6AJEgDbegIJiIqmX3tR4XtJLT9zdqSNmGDr96oFVvEPbZbpB9xwdU8jc3CU/JIP1oA1YjzpMmdOdYa97V+LMTVlwy2t0I2Hutmtwj+pRI+VQmLY9xm+w5cYneYk3boAUoe8hnuyBIQiCd6KYHolbzaCEKWgLUYAKhJPwoSFa6EV5kzlNy3cypx9tYWhxaipQI2MmvStjcovLK3u2yMj7SHBHRSQR9aywFojbnRVctq6TI05GizJoAKokjYUWOtH0rkE6c60AhGug060i4FSdj5UuSQIFJrMbVgCMK+yPWhR5T5UK00mRHI0ANN64STyg12NI6UGBgBMioXH+I7fBWlnsHbl1MZkNwAidsyjoJ6anyqYGh03rHOIMSXeYZZanv3Fy4/P7TocKfkkAfCtRjFMX9reJtOdkxYWlutWqU999UddAmoR3jDj7Ftbb9IpbPJu3bt0+pE/OokuuMYy0Gwoi6aUyoJ30OYR6VbA/i9w3DIUgxuoD8JqkYJ9iuVFbewHi3FVZsRuAEHldXi3Y/pEigjgpLR/wBdjiWx9lhlKT6k/hVi/RGJv63N4vXcSY+v4V1HDTQP61wq+J/KKfhFC8mQaeH+FWDNw5dXix9t5ev/ABig4zhqQUYfZBIJPgZGaDynX1/wWu3wSwaiGgT1Ik+tOclmz3YQD0JFb8UFsqrHvwRkYszqACXFE6DbQnT0ol7heJ3lg+wtaENrbUnKhIH3cqtqn0R3G3D8Ex9aRU48ZythI/iV+VLy9I1GR2znaMNr+0kGt+9m9775wZh6pBLIUwqeWUwPlFYLdM+6Yhe2m3Y3C0gdATI+tal7HMTQnDsQsXVnMh1LqRvooQf/AJFcr6ZVK9GmkZtRtRTqQD0pFN0j9nN5yKKu5A8KCT51nOPsfxy9DhQ21k0VUp5bHemZxAIX+taUlJ/bBkCnclYlJBB1kbRTKSehXFrZzMdCSPhSTgzHX40ofnSRBUvQjzFaYc7JP2VV2jZR9oUKAJMKE6TSvxpAGDvR50rTA0azWLcSse53OMWh093xDtkDkG3U/mmtnPQGT8dqyv2l23YcRLUnwX2HEE9VoMgeg+datmPRn7z5aubK9CQUNXCFZuUbH5GtLbfSlEIStQ6kgfU1liSl/Bbq3UoBQ8I5ztV/wK+ViGGW1w3bklxoKzZZ1jXXTmKrFiNEtNw4JyoR5lRP0ii9itR775/pAFcDd2pJnKkxpKvyFdNpmcCluSAfCRM+tNZgVTdsDClFw8wpRV8qUbW2EwywSPJMfWl0JSBokDyA2ru+mlK2A2UXiNEJSPMzSC2nSe+5H8o/Onx0EkwKavPsomXE/drSDmY8X25teJbg6kPtocB+Ayn6U/8AZ/in6Nx3vHuPtlsjqZBH0NG9oXZOP2F00oGMzSvOdR+NVZL6rZXbpBKm+8B1qM1ZSD4tM9BN4q1lnPRHccZSAAoEkxE1kb+MXjZKRcITH7sFVRBxi5eeKm7twuDkpMffFS8Mjr88T0Q0lNwwlQg6ULZZtoYV/tk91R/ZPSqV7NOKF4raLZuSkXDByqA5jkf886vbjSHmiDsaRXFhJKSFVT9/SiKHSkLV5SSbdZ7yfCo/tCnPh0JB0iumMk1ZxtU6Ynm+HpQpfT7I9K7WmDnMIBGh6V3MY729ESZ5axvXZneQa0A2cA6QKoftWShNrhl5Izs3QQROuVYIJqx4jdvJufdWlQMoUs9Z2HyqucaWHvPC19mJltHaCPKpPKlKiqxNqzIQoWzjyAlK1KUUnMNvh6VcvZq+FYM8wTrbXC0/ce8PrVHfcDrhcBHfhX3ka1JcI3zVnity3cEBp1AWJVl7w03+FdMe2QejUV3LCASXRlHMa/SmrmIshJWkKUkCSoCR8qrd5xVhVuRluLZCh0GdRqIv+O2FtqQ2h93MmPDlB9aq0ltifwu6r16JLSGh1cWB+P4Ugq+K1hKrtOv7tJIH36VmlxxfeKSlKGmQEjRSzmNRlzxLiLs5r4pHRsBNI5QRtSNU99tkqd94cWooVAK15dIB+NRV5xPhtqolx+2EHSElavWsucu3Lg97tnT5kqrqGbqO60Gh/F3aVzX0hlH2WrijiO3xe1Qw0l0lCwpKlJygVAruWRPekdRTZOHukjO6BP7tM0qcPYQ4pLhWvKYkmkffYy6JJpwXVo0Z0UgCfMaH5g0ggpaUUZipQASCRpt9THypBm4btD2JmAs5RHWnCnle7C1OQ26XzcAZO9nKcup6UBbqkTPB2JqwriRBA7lyjISOo1H41u2E3CrlhKlbRpXnjBoON4eeQfTPzrfcIdICe8AK5sq+R04X8aH920SQ4g5XEapVRrS6FwFIICXEeIdKXdgtyDUJfhxpSbi3VldQdD18qSMuLNlDkiag/wAfrQqA/wD0bv8A6R/5f2oVbyRI+KRZwFac51EGjEy4BO3WiIST4ZBHzoE7zJnz286qTIx2HMRfWnUAhInyFLvsJetXG1pBChB03ptY98KWeZJpe5e7MbE1xSfZ2RXR5v4rs3+H8du7YJV2AXmbXuMp1A+cVCu3puSP1ecjbKDWi8b3KXcfWnJC0oAUCPjFVpcpeeE5c6QqemkfhXZB3FM5cnUmQSLe7WP1dqWweZ7tLtYXdPSC4NElRyAqgDUn61JpuFJfQ+EBIQUwiQc0TMkDrPKioXdXNwGUqUt29UG1KI8RzTPl50z/AGLsZnCGGmQ8+6pSCYErA1g8umlOv0faMPlpXZEoSVKM7ECcuukx61rWB4Xh9hZdg3aKecT/AOZSc0k7xOwnkKrfG+CWot3L+3aCHkDMtIBRnHOR1G/3VJZYt0UeGSVlJQ60lkyhedRSEFPdCRuSfSI86DdwkuMdhb5sgGZMeNX7Q05dJ1pstxBbQltPemVLI3OwAjWK6h9YccUkJAgpGbXKPLbWqkg4cdyLWdEud1SzE7zpT9GB4reAPW9i6pCkg5jCQeXOKW4VZbucYYaujmaaSbgMkmCe6AdfiNPKtNw55D13nVJbbMJSOaupqWTI4lsePkUYeznGyhVypu3OdlSeyzypKiNDqI386q1za3mGuG1vWF27u5S4nWDzHX416OYyu6iAaYcR8M4dj1p2F+wFwZSsEhST5Ea0iyyWx5YY/R5+srgM4pau+FKbhJ15DNW34dfZg223qojSKybi7g6/4eedcDSnLArJaeQSrsxOgVz001NXngO7F85bv5iSWDnR0VI/vRlp00Nh6tM0q2UosZXFSodKbupCwoVxt9KNIGtHABO8zUZMpRH+6DqKFSGVPShSgSCTqJCtOVJXLmVpxUgqiBRumio5nrUbir/ZKZROipMfD/uuybqJxwVyoUtU5EQKcONlTRPpTa1czJEGnyVwN64zrfRmvtBwntWDdtt/6hnmBqpPMH6is3LpRdWrwSlYBIgmArYx9a3TH7R65ZdDcKJGgNYfjtv7ncvsZcqmHgQOg/6NdOCX0QzR/IZv3zqXn3IQpT2ZPeTngHaJ5jrUjwe269xHaNOahKFuNJ+zIGvXWflUc/aPoYaLgysPEOomImAJ67Vd/ZLganMSu718HIyosInmQdYqmV1BiY18kanhtkGrZIA3G9MsftWn7NxpxtKkqBBnpU+lISiKrvFV2izw595ZgISSa4kjqswTFUi3xO4aYQns2FKSkKM6a6maYue8NWiFuZhburzJlPjI0JHw/GnS1v3CLt5dyhvtu+ptQJLm5A20qNIzBIUVlIPhnQCdYrvjo4nsfWN/7hetvpWoZEEELB1HNAjry6GrZw9xWlq5UpJUWFqzEHdJ86pRQy24vuOOsR3Ss5CTGh8hPKmOV1p3Mwoz1RSzgpDwm4npPBMWt7ttK2XAQasSH0uJE715q4e4kvsOuApagpM97/BWzcM8SsYkwlaFg9RUJRa2XTTLa8w2+gocSlaVCCkiQRUHh3Dljgdw89h1uG0O7tgwEfyjlUyzcJWJBo7plMgzSNehkyEfU848T4UjbzqQsiVNnPM0VYE7UdKsm1T7so5WKQrpQovaI+0K7WijxCyNYkR8arfEN0lzEGUt6hCFCp/IrUJESKphUXbyVbiRXRmfVEMK7sncIezISDUxuJFQOHJyQRU00vu/dXOWYR+IJO4qjcccIHHGl32FZReZClaCYDkDSPOr+4gFO3KoxTLzLxUyN9wRpWqTi7QUpKmYJa4c4/iLVgtlbV08rsihaTKT0I6b1u/CmDtYNhVvZspADadTAEnmfWa5+imHcSTiC7ZsXYRk7QJ1ipxhsJQABVJ5PITjBQFFq7tZr7Xr1TWCFhvxvrCZ8udaK+qEk8hWTe0q4Q9eWVu412udwwAqI86xbNqzObexcWgENKUPtGTVjawOyKQklQKt1ExHXaKmG8BumrZK0JBQkbZ5iu4LlGIpU8gKCJ0PM7Ve3QjglJKh7ZcM4Kza5k2iHVx43O8fnVK4kRbqLjVjbpSptZzlCYyp84rTXW0ssBKCBm38pqkYi43aFTSkJ74UdvFKtz6UkW2dGSKiils25WeelSeFXlxhNyl1pRyzqmnQFs0jKpnXkqYNNn02pEgrB/m/tT8bObmjU+H+IkXLaTnAJ86uFrdhxufLesAw/EDbPw2vatC4fx8rSlC1etSaaK3aNAUZ+NcUJFMbW57RMpIP307DgI31qbRtnMvl8qFCf4RXaKNseJWrOBEc5qoXEDFHsnhLiiPWrTmVlKZ++aqJUfe1TuFmfWrZtEMWycsTCRpUm2qoyy8AqRRtXOXY8QuaUgHWAKaoVFLJVmFBgdKZVSvhFFSK46coNMhWNMQfCGVctKxnim/C+J2HCkqaY3jXePyrS8fuihhYB5VlKLR/FsRfTbwVBUwTE+VUgrYOXFFmOOodQG2cpzaAZomnvELacNwGzWAgONLTnUkCFkgzrz3qqo4YxlxwJNmUaxK1gAVP8WWT1rw3bNkl0W5Sla/85VaMEkxJZm2v0Ql9xCsN5ESpfICpThaytcUSX7llLztulKNToFak6c9+dU9lD9woM26VuKVolKRJrQeEsIuMFw1wXkds8rOUJ1yCNj50QhTMyZXJdjfiThlnEgpbCA28NsoiazHFLG4w+4UzcJII59a3KVK0ISDrHKKjMewC2xa2cDoGcapVABmqNWRTMQlSVAiatHCmKqbcDDypg6TrpUZi+EXGFXBbeR3CdFDnTRtJQoKQSCDIIqUlZVOjasPeSUAhQqXYeCtKy/AMecQgIcJIGmvI1crPFULSIOvlUmi1ll/qoVDfpH+L512soCzp1c16iqk/piD8fvDQoVTL/kli2TdhsKkEbUKFcyOhiifEKXZ2NChQKLCkrrwH4VyhTClQ4i/2Xf5apXAmt8snnM/OhQq2LYuTRpCwOz25UVCELaSFoSoFGoImaFCuk5xnZsMtGWmW0EkapSBR7nwn+auUKEYdtfEKMN/6/wAaFCtArfGaEqw1ZUkEiYJG21ZZy/zrQoVKRSOhxZ6OmPsj61aMOJhOpoUKlIrHRLzQoUKUY//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wgHBgkIBwgKCgkLDRYPDQwMDRsUFRAWIB0iIiAdHx8kKDQsJCYxJx8fLT0tMTU3Ojo6Iys/RD84QzQ5OjcBCgoKDQwNGg8PGjclHyU3Nzc3Nzc3Nzc3Nzc3Nzc3Nzc3Nzc3Nzc3Nzc3Nzc3Nzc3Nzc3Nzc3Nzc3Nzc3Nzc3N//AABEIAIIAoQMBIgACEQEDEQH/xAAcAAAABwEBAAAAAAAAAAAAAAAAAgMEBQYHAQj/xAA/EAABAwIEAwUFBAkEAwEAAAABAgMRAAQFEiExBkFREyIyYZEHFHGhsVKBwdEVI0JTYnKC4fAkM5LxQ1SyFv/EABgBAAMBAQAAAAAAAAAAAAAAAAACAwEE/8QAIxEAAgICAgICAwEAAAAAAAAAAAECEQMxEiETUSJBQmFxMv/aAAwDAQACEQMRAD8A2bnFd2oxImh5mgAuXSu5DRkab0bU0AFCd9a6lPKjT612gBMJyqoZBM0c6CToBuTUTiHE2BYdIvsYsWT9lT6Z9N6AJEgDbegIJiIqmX3tR4XtJLT9zdqSNmGDr96oFVvEPbZbpB9xwdU8jc3CU/JIP1oA1YjzpMmdOdYa97V+LMTVlwy2t0I2Hutmtwj+pRI+VQmLY9xm+w5cYneYk3boAUoe8hnuyBIQiCd6KYHolbzaCEKWgLUYAKhJPwoSFa6EV5kzlNy3cypx9tYWhxaipQI2MmvStjcovLK3u2yMj7SHBHRSQR9aywFojbnRVctq6TI05GizJoAKokjYUWOtH0rkE6c60AhGug060i4FSdj5UuSQIFJrMbVgCMK+yPWhR5T5UK00mRHI0ANN64STyg12NI6UGBgBMioXH+I7fBWlnsHbl1MZkNwAidsyjoJ6anyqYGh03rHOIMSXeYZZanv3Fy4/P7TocKfkkAfCtRjFMX9reJtOdkxYWlutWqU999UddAmoR3jDj7Ftbb9IpbPJu3bt0+pE/OokuuMYy0Gwoi6aUyoJ30OYR6VbA/i9w3DIUgxuoD8JqkYJ9iuVFbewHi3FVZsRuAEHldXi3Y/pEigjgpLR/wBdjiWx9lhlKT6k/hVi/RGJv63N4vXcSY+v4V1HDTQP61wq+J/KKfhFC8mQaeH+FWDNw5dXix9t5ev/ABig4zhqQUYfZBIJPgZGaDynX1/wWu3wSwaiGgT1Ik+tOclmz3YQD0JFb8UFsqrHvwRkYszqACXFE6DbQnT0ol7heJ3lg+wtaENrbUnKhIH3cqtqn0R3G3D8Ex9aRU48ZythI/iV+VLy9I1GR2znaMNr+0kGt+9m9775wZh6pBLIUwqeWUwPlFYLdM+6Yhe2m3Y3C0gdATI+tal7HMTQnDsQsXVnMh1LqRvooQf/AJFcr6ZVK9GmkZtRtRTqQD0pFN0j9nN5yKKu5A8KCT51nOPsfxy9DhQ21k0VUp5bHemZxAIX+taUlJ/bBkCnclYlJBB1kbRTKSehXFrZzMdCSPhSTgzHX40ofnSRBUvQjzFaYc7JP2VV2jZR9oUKAJMKE6TSvxpAGDvR50rTA0azWLcSse53OMWh093xDtkDkG3U/mmtnPQGT8dqyv2l23YcRLUnwX2HEE9VoMgeg+datmPRn7z5aubK9CQUNXCFZuUbH5GtLbfSlEIStQ6kgfU1liSl/Bbq3UoBQ8I5ztV/wK+ViGGW1w3bklxoKzZZ1jXXTmKrFiNEtNw4JyoR5lRP0ii9itR775/pAFcDd2pJnKkxpKvyFdNpmcCluSAfCRM+tNZgVTdsDClFw8wpRV8qUbW2EwywSPJMfWl0JSBokDyA2ru+mlK2A2UXiNEJSPMzSC2nSe+5H8o/Onx0EkwKavPsomXE/drSDmY8X25teJbg6kPtocB+Ayn6U/8AZ/in6Nx3vHuPtlsjqZBH0NG9oXZOP2F00oGMzSvOdR+NVZL6rZXbpBKm+8B1qM1ZSD4tM9BN4q1lnPRHccZSAAoEkxE1kb+MXjZKRcITH7sFVRBxi5eeKm7twuDkpMffFS8Mjr88T0Q0lNwwlQg6ULZZtoYV/tk91R/ZPSqV7NOKF4raLZuSkXDByqA5jkf886vbjSHmiDsaRXFhJKSFVT9/SiKHSkLV5SSbdZ7yfCo/tCnPh0JB0iumMk1ZxtU6Ynm+HpQpfT7I9K7WmDnMIBGh6V3MY729ESZ5axvXZneQa0A2cA6QKoftWShNrhl5Izs3QQROuVYIJqx4jdvJufdWlQMoUs9Z2HyqucaWHvPC19mJltHaCPKpPKlKiqxNqzIQoWzjyAlK1KUUnMNvh6VcvZq+FYM8wTrbXC0/ce8PrVHfcDrhcBHfhX3ka1JcI3zVnity3cEBp1AWJVl7w03+FdMe2QejUV3LCASXRlHMa/SmrmIshJWkKUkCSoCR8qrd5xVhVuRluLZCh0GdRqIv+O2FtqQ2h93MmPDlB9aq0ltifwu6r16JLSGh1cWB+P4Ugq+K1hKrtOv7tJIH36VmlxxfeKSlKGmQEjRSzmNRlzxLiLs5r4pHRsBNI5QRtSNU99tkqd94cWooVAK15dIB+NRV5xPhtqolx+2EHSElavWsucu3Lg97tnT5kqrqGbqO60Gh/F3aVzX0hlH2WrijiO3xe1Qw0l0lCwpKlJygVAruWRPekdRTZOHukjO6BP7tM0qcPYQ4pLhWvKYkmkffYy6JJpwXVo0Z0UgCfMaH5g0ggpaUUZipQASCRpt9THypBm4btD2JmAs5RHWnCnle7C1OQ26XzcAZO9nKcup6UBbqkTPB2JqwriRBA7lyjISOo1H41u2E3CrlhKlbRpXnjBoON4eeQfTPzrfcIdICe8AK5sq+R04X8aH920SQ4g5XEapVRrS6FwFIICXEeIdKXdgtyDUJfhxpSbi3VldQdD18qSMuLNlDkiag/wAfrQqA/wD0bv8A6R/5f2oVbyRI+KRZwFac51EGjEy4BO3WiIST4ZBHzoE7zJnz286qTIx2HMRfWnUAhInyFLvsJetXG1pBChB03ptY98KWeZJpe5e7MbE1xSfZ2RXR5v4rs3+H8du7YJV2AXmbXuMp1A+cVCu3puSP1ecjbKDWi8b3KXcfWnJC0oAUCPjFVpcpeeE5c6QqemkfhXZB3FM5cnUmQSLe7WP1dqWweZ7tLtYXdPSC4NElRyAqgDUn61JpuFJfQ+EBIQUwiQc0TMkDrPKioXdXNwGUqUt29UG1KI8RzTPl50z/AGLsZnCGGmQ8+6pSCYErA1g8umlOv0faMPlpXZEoSVKM7ECcuukx61rWB4Xh9hZdg3aKecT/AOZSc0k7xOwnkKrfG+CWot3L+3aCHkDMtIBRnHOR1G/3VJZYt0UeGSVlJQ60lkyhedRSEFPdCRuSfSI86DdwkuMdhb5sgGZMeNX7Q05dJ1pstxBbQltPemVLI3OwAjWK6h9YccUkJAgpGbXKPLbWqkg4cdyLWdEud1SzE7zpT9GB4reAPW9i6pCkg5jCQeXOKW4VZbucYYaujmaaSbgMkmCe6AdfiNPKtNw55D13nVJbbMJSOaupqWTI4lsePkUYeznGyhVypu3OdlSeyzypKiNDqI386q1za3mGuG1vWF27u5S4nWDzHX416OYyu6iAaYcR8M4dj1p2F+wFwZSsEhST5Ea0iyyWx5YY/R5+srgM4pau+FKbhJ15DNW34dfZg223qojSKybi7g6/4eedcDSnLArJaeQSrsxOgVz001NXngO7F85bv5iSWDnR0VI/vRlp00Nh6tM0q2UosZXFSodKbupCwoVxt9KNIGtHABO8zUZMpRH+6DqKFSGVPShSgSCTqJCtOVJXLmVpxUgqiBRumio5nrUbir/ZKZROipMfD/uuybqJxwVyoUtU5EQKcONlTRPpTa1czJEGnyVwN64zrfRmvtBwntWDdtt/6hnmBqpPMH6is3LpRdWrwSlYBIgmArYx9a3TH7R65ZdDcKJGgNYfjtv7ncvsZcqmHgQOg/6NdOCX0QzR/IZv3zqXn3IQpT2ZPeTngHaJ5jrUjwe269xHaNOahKFuNJ+zIGvXWflUc/aPoYaLgysPEOomImAJ67Vd/ZLganMSu718HIyosInmQdYqmV1BiY18kanhtkGrZIA3G9MsftWn7NxpxtKkqBBnpU+lISiKrvFV2izw595ZgISSa4kjqswTFUi3xO4aYQns2FKSkKM6a6maYue8NWiFuZhburzJlPjI0JHw/GnS1v3CLt5dyhvtu+ptQJLm5A20qNIzBIUVlIPhnQCdYrvjo4nsfWN/7hetvpWoZEEELB1HNAjry6GrZw9xWlq5UpJUWFqzEHdJ86pRQy24vuOOsR3Ss5CTGh8hPKmOV1p3Mwoz1RSzgpDwm4npPBMWt7ttK2XAQasSH0uJE715q4e4kvsOuApagpM97/BWzcM8SsYkwlaFg9RUJRa2XTTLa8w2+gocSlaVCCkiQRUHh3Dljgdw89h1uG0O7tgwEfyjlUyzcJWJBo7plMgzSNehkyEfU848T4UjbzqQsiVNnPM0VYE7UdKsm1T7so5WKQrpQovaI+0K7WijxCyNYkR8arfEN0lzEGUt6hCFCp/IrUJESKphUXbyVbiRXRmfVEMK7sncIezISDUxuJFQOHJyQRU00vu/dXOWYR+IJO4qjcccIHHGl32FZReZClaCYDkDSPOr+4gFO3KoxTLzLxUyN9wRpWqTi7QUpKmYJa4c4/iLVgtlbV08rsihaTKT0I6b1u/CmDtYNhVvZspADadTAEnmfWa5+imHcSTiC7ZsXYRk7QJ1ipxhsJQABVJ5PITjBQFFq7tZr7Xr1TWCFhvxvrCZ8udaK+qEk8hWTe0q4Q9eWVu412udwwAqI86xbNqzObexcWgENKUPtGTVjawOyKQklQKt1ExHXaKmG8BumrZK0JBQkbZ5iu4LlGIpU8gKCJ0PM7Ve3QjglJKh7ZcM4Kza5k2iHVx43O8fnVK4kRbqLjVjbpSptZzlCYyp84rTXW0ssBKCBm38pqkYi43aFTSkJ74UdvFKtz6UkW2dGSKiils25WeelSeFXlxhNyl1pRyzqmnQFs0jKpnXkqYNNn02pEgrB/m/tT8bObmjU+H+IkXLaTnAJ86uFrdhxufLesAw/EDbPw2vatC4fx8rSlC1etSaaK3aNAUZ+NcUJFMbW57RMpIP307DgI31qbRtnMvl8qFCf4RXaKNseJWrOBEc5qoXEDFHsnhLiiPWrTmVlKZ++aqJUfe1TuFmfWrZtEMWycsTCRpUm2qoyy8AqRRtXOXY8QuaUgHWAKaoVFLJVmFBgdKZVSvhFFSK46coNMhWNMQfCGVctKxnim/C+J2HCkqaY3jXePyrS8fuihhYB5VlKLR/FsRfTbwVBUwTE+VUgrYOXFFmOOodQG2cpzaAZomnvELacNwGzWAgONLTnUkCFkgzrz3qqo4YxlxwJNmUaxK1gAVP8WWT1rw3bNkl0W5Sla/85VaMEkxJZm2v0Ql9xCsN5ESpfICpThaytcUSX7llLztulKNToFak6c9+dU9lD9woM26VuKVolKRJrQeEsIuMFw1wXkds8rOUJ1yCNj50QhTMyZXJdjfiThlnEgpbCA28NsoiazHFLG4w+4UzcJII59a3KVK0ISDrHKKjMewC2xa2cDoGcapVABmqNWRTMQlSVAiatHCmKqbcDDypg6TrpUZi+EXGFXBbeR3CdFDnTRtJQoKQSCDIIqUlZVOjasPeSUAhQqXYeCtKy/AMecQgIcJIGmvI1crPFULSIOvlUmi1ll/qoVDfpH+L512soCzp1c16iqk/piD8fvDQoVTL/kli2TdhsKkEbUKFcyOhiifEKXZ2NChQKLCkrrwH4VyhTClQ4i/2Xf5apXAmt8snnM/OhQq2LYuTRpCwOz25UVCELaSFoSoFGoImaFCuk5xnZsMtGWmW0EkapSBR7nwn+auUKEYdtfEKMN/6/wAaFCtArfGaEqw1ZUkEiYJG21ZZy/zrQoVKRSOhxZ6OmPsj61aMOJhOpoUKlIrHRLzQoUKUY//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8" name="AutoShape 6" descr="data:image/jpeg;base64,/9j/4AAQSkZJRgABAQAAAQABAAD/2wCEAAkGBhMSERUUExQVFBQVFxcXFxYYFBQWFRQUFBQVFRcUFxgXHCYeGBojGRQVHy8gIycpLCwsFR4xNTAqNSYrLCkBCQoKDgwOGg8PGikcHxwsKSwpLCwsKSkpLCksLCwpKSwsLCwsKSksLCksKSksKSksLCwpKSkpKSwsLCwpLCwsLP/AABEIAMoA+gMBIgACEQEDEQH/xAAcAAAABwEBAAAAAAAAAAAAAAABAgMEBQYHAAj/xABFEAABAwIDBAcEBgkCBgMAAAABAAIRAyEEEjEFBkFRImFxgZGhsQcTMsFCUnLR4fAUIzNigpKissJD8RZEU3Oz0hUXJP/EABkBAAMBAQEAAAAAAAAAAAAAAAABAgQDBf/EACMRAAICAgICAwEBAQAAAAAAAAABAhEDIRIxQVEEEzIiYUL/2gAMAwEAAhEDEQA/ANmK6ELmcUYMQAUFcAujxRgUAJocqVa1DCAEwDZCWo4CFABGoHtSkc0JKAE2iyK6klMqHKgBM00BEI5HiiNEoA6AuIQmkhcdEAJwiylKjou4wOeg8VBbQ3wwVH9piqDTyFQOd4MkpAS5QmIVGxntjwDJymrVPDJTIHi8tUJW9t0uGTBuLZuXVQHR1ANie9FgaiSgDQm+AxYq0mVW/BUa17Z1yuaCJ67pyEwCtC5p4whdouJSATBQl4XIrUAEJXQjgIHJgFMDtRXWCUa2e5FKQDYu5ygzDrSxaix1JjJhzlx80Mc0DuxAjohAGoyHKgAS5AAhGiFqAOaYXBQu0t9cDQMVcTSaR9EOD3D+FklV7F+2TAsn3ba9Y/u08o8ahHogC+Llk2P9t9T/AEsI1vXUq/JoHqq1tD2yY92lajS6qdMOI735kAb6AmuM2rRo3qVadP7b2s/uK8z4/fvE1v2mKxFSeAe5jf5QQPJMKOHrVT+rw9R555XO84+adNitHoXHe1DZtL/mGvI4U2vqebRHmq9jfbnhm/scPWqfayUx6uPkstw+5+0H/wCmykP3nMB+ZUlh/ZnVP7XEtHU1rnepAT4MOSJ/aHt0xRn3dGhSHNxdUPq0eSrO0PartCpri3MHKkxrPNonzTz/AIEoUy4OFWoWgkfRDgMpsQAJILoE6iEnhtlUmva73dNjbDK4NqEXIL3ZpMxDsvNNYxciq4ja9XEO6T69d37z3P8AUlLUNgYt3w4ZzRzeMo/rICvOH2i2nTyGo4mZmm3IPhiLnSb6JtW2sy/QzSZ6bi65zco+uVUceuhcinspVKVV1KrlzBrXCMpEOANi2xsQli5H29WLsRTflADmZBAgdHT1CRzLjkjxdFpm7ezHHe82dSBN6bn0/B2Zv9L2q1ALM/YvjpbiKJ4FlQd4LHf2sWlggpIYAdIRc3+6Fy4HWUxABACuAXPE8EAAQuLZXDyXTB6kAFci9qManV+C5xEIARfK7MgqCUAwxQMmoIldm0QByBo4piDly4PXG6AIACviGsYXuIDWgkk8AFnW920HVsO2rWe9lOr+xw7SW56f/UrEXMiCG6CRxU77TsU5mza0WkZT2Q4n0VL39xgqVqWT9mKFPJygybfngqiJlM2pFOm9zGtBAsITbBbuYmv7vNiGMFZudkZjI1jogAHqngn+NZmY4c2kJvuzjC6kxpa5xpEtblZmIgl3G03C6RXJ0yOkS2H9ltI3q16jz+60N83Zk/pblbPpfEwO/wC5VJ8gQPJEc+q/g/8AjqAf0hJ0t36rtTHY0n+6F2UES5ElTrYOj+zZTb9ikJ8Y+aSr70t4Nce0gfei091uZce8DyAPqnNPdpg4DwJ/uJTaj7FZF1N6XmzWtHcXH1+SIcfin/XA7AwfJWWjspjfwsPBsBOWYVg4DwCXKK8BsqDdmVn6kd5LvQEeaXpbruPxOPgB8z6K2COSTqYhrdSB2kBT9j8Dogqe6zBrftLj6QPJOqWxGN0AHYAPMCfNPX45vCXdjT66JF2IcdGHvcB6SpcpDpFT9ouADaFOoP8ATqCbk2cI49YCqkq/71YR9TCVgQ34C6ADMshwv3clnGFqSxp6vSy4ZDoi9+yXH+72g1s2qsqM7494POn5rbCeS837u4/3GKo1eDKjHH7IcM39Mr0Q7GM+sD2SuSaXZdN9DpokIrhqm/6S3hKMcSOR8kc4+yvrl6FGlGL5MJm7GHgPP8Eg7axBuyR1G/ml9sR/VL0SWUQiObySdCuHtlpt4EHkRwKO4SV0s50ATAXH8wulFcgAhdqhyjrRAwzMpX3aAJMuKM1JBxSjBzTEHRHowK5AEDvrgfe4Cu08G5v5CCfKVlOIqmpgsJUMSxrqLjxmmYE+BW316Ye1zTo4Fp7HCD6rDMO0ihiqB+KjWDx1B1nf1ZlUexSIuq+yV3Ej3uIpGDBa9oOl7H0CY0KgqOy3HSjgeV7aI+wnGjtAC01GuZ1SOkPRXF7IfRpVCmANAD1aJWepR4rE6vd2NAHdzSlPBtddwJ+0SfVdWvZIpUxjRq5vZMnwCSdjJ0a8/wAMf3QnLKLRoB3Ir67W6kDtIS0g2IB9Q6MA+04nyA+aMKNQ6vA+y0D1lKfpo4AnsafUwEX3rzo3xP3A+qVhRwwAPxOc7tcY8BZGbhGN0AHYEAp1DqQOwffK44WdXOPeQPAQFLbHSOqPaNYHbb1TZ+Lbwv2AnziE5GEaNAFzqYUlDCs4uaRkJBBBkgSDbhKyHCsy5m/VcQtqIWS7wYb3eNrN0BOYd/S+aiXRSGwK3Xdvagq4ak/iabZ7Yg+YKwiVetyNuZaeQn4SQOwnN/kVmmjV8d7o1ZlUI/vgquzbo5pOtvCG6lcaNhaXVwjvoyFSqG8TX1BflxV1wNcOakTJaGjQaT8w+H6Q5jn2hTPvQQIMgx2JtWoprSq+6df4D/SfuXTHPjpmbJC9okC5ATKEHlBQZYWoyiYMaIcw5ozmomUoGSZ/PUjA/nVEg6oWuHPVMQqUEcSiZ9F141QAYCT1LHN48L7rauIp/Rr03R22qD/yHwWx5/zyWW+1Sj7vFYWv1hrj3lp8qjfBC7QPozSjUy1T2g8uN7/xeSdbbqe6xFGt9V7HGOWh8vVNtr08uIMfWI8dPUIu2cPNGS4ElsxJJ538YVkml0dpgwAWiY1JJv1NHzRjiHkmA8wYswAT2uk96Z7nVxVwlFxAJyAGw1Z0fkrDC6oh6ZHuoPMdGb3zPJETqB2X0Qu2eTo7KL2aALEzr1CyfohQILTbAA80qk5QPrBupA7SB6qRh0BSDsczgSewEjx0801q7aaOVubh/hmS76HRIEIj0x/S6rtGkfwhvm8/4pKqHn4ntb2vJ8m5QlTHoeVHgakDtMeqzj2g0QMTTqtuHNykjSRbXsIVybTZr7wn7Ia3zAnzVU9oFNpptc2eiZuSdO3tHgk4uik0Vgp5srGuZUDWAuL50/ca5xJ/hBPcmLXSAULKuV7HfVe2fsnou8nFcKvstNraLFW2jW+s1nfJUbisaTZ1YmeFh6oKojtFu8KIq5SXZwARHUXNEkxPHgrajFdFw5ZJVZItxtRhlrza61L2eb2HEMh1nsMOHoR1ELJ6NPK0AzpodQCTAPXEeKkty9oGhjWiYFQFp7R0m/Md655IKrKxZGpU2eiWPzIlegHBR+z8aDCkw+VmZpaGeCxJYfdn+Enl9VPg0zM6c0wx+HkSNfNLYPFhzYNnCzh8x1Ltjn4ZlyQraHItKUzdiTdzlF991LscR8HxrxQBkrmuHH8UJeqAGUDnLiORTTH4z3TS83iwHMnSEm6BKxy+qBqY7YAVC9rTm1MH0ZLmukGLaH/INU57977uMn06gmG8uzveYWoOIbm/l6XyXB5d6NCw62ZDtOvLmvH02NM9ogqPdeUs/wDZtH/Tc5ncCY8kgtT2Zei4+zHHNGHfTc4D3dQxJAs4Tx65Vzdj2gcT2NMeJgeayvczF5MU+mSQ18OsS28Eai+pC0AVqIvkBPN3SPi6V3hFtESasdu2wNGgE9uY+FMOSbsVVdo0j+EN83kn+lMsRtd4m7GN4TYx32TDF70U261Gjvn8FfD2Ty9Ei2o97nAuDcpAMuc6ZEggNyiEQ1KTDDqhzcmtDf7RPmqhid9KTajnNJdIAta4m9pGhTCtvy8/BT7z+Kl8EV/TL2/GU/o0sxvd5m4+0SjYraP6stMNlpBFgLhZliN6sS76Qb2fgo2ttB7viqOPZZS8kQ4s0070saxueoAYEi8zEKGxu+mHkm7z+R1qgOrN6u8knyRf0rl5ABQ8nopQLdiN+Xn4KUDmbetlD7Q3grVhle5gB4a69llEB7naNnxKVbgqp6vJQ5tlUkORjAAAAbAXNuCb4jaEgi1x2pQ7GiMzpkTa/LmlmbLZ2nrPUp4jJNtbMA76wDu9wBPmSksXVyiwk2gDWSQBA1Jk8E2wVcBgBIESLnrn5pwaxa9lVgaXU3BwDhLTHMeaoQVznNe6nUaWVGGHNJBIPIwdRoRwNkhinlrmvaYLSHDtBS1XEGpUqVXhoc8izbBoAjvcbS43Jkm5KSxI6J7EmC0bJupinVGNPAgXV7wukKgbkOjC0f8Ats/tCu+BqlYEj0W7Q7qNUZi6RaczbEfmOxS5bZMqzUmqJWwdnYsVAfrDVvEdfWE5vzVbxeam4PZYjzHI9SfM3mokCXEGLjLoeIWiGRVszzxtPRPB405fmUp7ydUkG2kGfzyR6YIv+ZXc4gmpf86KK3hu1jf356jDT96kWRP5/IUbtepmqMb9UE+NvkVzyfkvH+glCklcTRmm4HQghDSanGWyxo2HnHeGg7C4ipSNxIIPMaA+AjtBTRmIB4q/e2Dd7OGVmWew5T1tdwPf6rIn1XsMOaQfBbccuUTJljUiZqYh1Oo2owSQCNe8eaVr704p30wwdR/9VACu46AnxKXp4Gs7RpA7I9V1U2lSOXFeRerjajviqPPZZN3Pbx83SnDdhvPxO7hmcfAJensZg4l3HgByvPWk7YaI79LjTyEIvvXO0BPiVYv/AIltOoabmBrwSCD04IAMC9zcI2IApkNzA2bmgZSwlxa5hHAgjwKKCyAbgKp4EeASjNjE/E8eMwpzaAYwhjMxeAS7pZmP0LXMOsEeqTxtdhc1rHNe0tzEgCWlzYc08tNOziigsY09itAkh5EgTECTcDwBS9DANylwawBoBu7pEEgWB1NxYJR+0H5Gs+ETNQ2h5aQQTe8X8Uk/GONMUrZWvLhY5ulYt5R+CNALigchfJDQXN0bGcAkNPG8D+YIlGm12dzoIp5SReS13K9uPeQkntflJhwY51xbKXtEx2weaB+HMBzst4iWm4MiWk6gR5osA9Yyxh7vn/kiNN1JYDYdfEMPu2EiQQTZtpBue7wUtg/Z3iHPaC6m2bm5JA42j5qXNLspQb6KWMEX1RTBy5jEmSJ7Bc8AlMM42bxnLxF5hap/9RMBbUbXqio1wdNokQfow4aah09aqW8Hs9xOHc97QKlPMXSzNmaDe7XEm3OXKVli2W8UkQL2CAQdTA09IskXOsV1N0OzADNqNYB5xpKRcV0OZsG41WcLR+w3yEfJXPDYmOKzTcHaI/RmCfhlvgT+CueArmoY4A3WB6Z6MVcUW6hWBGqRqhEwQDbJTEFOXRHkj8VSkKEdgBJVkNwmpoBQMnQ3x7UYOOnzRGuAv4pQkEaR3a9a3mAK08zfgoZxmq7jFvAffKlwZ4WH5lQuFMuJ5knxK45nqjtiWySphA+ohzJviKMrKakVDfys00Xjq8xf5LMGvC0nfjYj6tF3uic4vH1uY7YWZsC1/H6Zm+R2hCkYfUH72bucAULqzQ15dlLg6IIvleDBBOkS23fwRcS4Nqg/WZ5tP3EJbG4DJlc/IXO0bkdmymekCbRMeK0GYJgMeaTsxmcksOVzumGkD4edje0SkaWPcyo2qYLpcXNJAnM6eI5zaNCjvwr/AHIrn4DAnPfNIBGUW1kX5FMq5b7onN0w8tyAtBLSCQ69ze3VCBlk3P2AcS81HOLGMeDmFyXD6IJ6jc9i09uw6DWyymwl1ycgJcTqSYuoHdnZvu6FOkNQJd1uN3HxJVpo7CblEysE8tujdDGor/Sm7zbpU6kua33dU/SAjNyDgbRYXWcvow8MJvmDXZujlceiQY4B3Fbni9iuykNcSOTiSB2cQsi312Y5mJcSLVIcbEguiHRw4T3ldcU70cs0PKIXGANOVrYcwDNE3cYdccDfLHNqJiKwMtaejFjF+kBIJgSQbdyK2j0sjYm8RAByz+R2rqDWvqNaXBrSYzOuG2Bk+netBmF62MD8sMygCDEGTHDKLjrN73T7YmCdia1Kk5x92wE3BB92CTHWSbT1dSiG4jpAkSGkA5cokCx+Gxtx481M7q7RDMWRmkPa5jCbTfMLHSwPiiWkyo7aNMNRtNgDAI+FjQIAgchwCm9iUA0S45nHVUmntRpqsB0vrwJ/2VtwFQaysEtujfGkiwtZN0Z2HBFwkMJWUkwSFTiLkZtvT7LKNap7xmanM5mtOUEkjpCWm4E2AvPBZDicE+k5zKgIc0kXEGxib8DzXqN9NV3eXc2hi2xUb0ho8Wc3sPLqNlcMrjpnKWNS6Mh3Gxd30p4hw77fLzWn7pSWvzahxHkFmu090MRs6u2oQX0Zg1GjRp+uPowYM6W1WnboUHGjnd9I2PMCwPklOm7Xk6Y7qn4LIx4BStR06JhWqZRqho4pc2zpx8jsNXe7C5ruK6VKIY/D9JBQudblyRZMTKAtMT/sV6BgE8XUAY4g307zomNBkIcfiOkG/wAXjYfNdQesmV2zXiVKx01KOpWRGOS7XLmi2yC2jhzCyffHZvu62cCGv16n/itn2k+1gqBvdgxUa5sXIt2i7fMR3qoS4yQpR5xMzx+jDwzFp7HiPkhxmIe7JncCW6Q0NzGGiXGbmGN/lXY1s0ncx0v5TP3ppXOZszy6l6BhEH1PK+pIFxJjTl4JalRIqszal7JBiS10ODtZg/Mc0OLcalR1TKGl30WTlFwJv3d57k/3VwLq+LotMuDOcdFrZdw6z5pSdJsqKtpGz7t4PognUqzto8E12Vg8jQpEiy82KN0mR+LFis839JbQeQYcNOPESOwiy0TFixWVe07aUU8g1eY7BxKuK/pUTJ/y7M4Y130ToCfigwAZ8psi4fBl4kBwY2czg2Q0BpcSefRaTHJqM7HfqnU8rSC7NmjpN+Cwjh0OP1jok6WJqNDm03ODX2cAR0g0HXuJW9GETo1L/Dmi/HQayAlKNdnvLl1NhJIc0ZnNylxZEm8GOPA6pPC4J9ScgLiIsBMCwknQC4uUOFw/vHBhIaSYkkQDcRyuYAuBdMCYbvOa0ZrPHdm6x9yt+wN68sB6yrEU4NjNyJEwYOom6dYTbL2a9IdeviuEsXo0Ry+z0XszajXgEHVTdDErA93d88jgCS390n0K1TYu8DajQQVxaa7Otp9FxFWUJaEyw2IBTprkqAJWwocIIlMxQNMQ2MvAcB2RopPMkKqhx9FpkHiGuc69ghpU4Nvv8VIPYEDaa5uzpzHFAiOS7KUFOpCNKpHNjux43Rslwksxj7gEZ2JABJNh69q3mEr21cT/APocOQb/AGz80vgq0qGx2JzYh55geQTrZtZYZO2zfFVFFjpuSudIYd9kq5BIWsJCh9o7LbVGlxcHiCPkphxTWs4ApFIwnbGBdSr1KThHScI/ddMEdUFRmx69JrT77N8PRyhslzSQRLtOC2je3dJuNYHMhtVvwu4O/dd1eix7HbKqYatUpVWFpDswkWIPFp4jrC3Ysikq8mPJjcXYhRrMa9rwxxp5j0Tle4sME8gbgrQvZPu+WtdXeDLzDZH0G8Y4SfQKmbA2QMXVNKYdrxPREEnkLEcrnqW67IwDaTGsaIDQAOwCFHyJa4orDH/olqDbJRxRGWQVHLNR2ZHbTfAKwffraQfiyD8LBGnE3PyW17w4rJTceorzriXGpVfUIkucTe+pXXGt2RO2qQ5G2CGGm2MpBaYa0kgmbmJTH9EdeAeoiw5HylPm0ndg6hCsmC2XSyNlgLoEl0uvbnZaFJeDi8bj2U5rS3R5bIAOUm8c4SlLZjnjoU3vHOLeK0HZ2yqTnZntB+qIGUAcgrU2m0NsAoeXdHaPx7VsxapsStEGkWjsPamFTBBuszyWm7exzWPvYBpnuj71nuNBc8uIgHQdSfJsHjSGtJkcvAH1U/sLeN9Fwky30URToSlzh0nsEqNm2FvI2o0QVZsNtEFYLsTarqLwOHotH2Pt4OFyuLVFrZoNOujPuoTB45Sba8hIOgHNQMCNm70VoUMsAlFNc8kd4SamgH4txt+fvTDbWJIaOs+gPipIsH36/n/dRO89L9U1w4OjsBBHrC25PyzJD9IrlO9QlP8ACsglMML8SlcMLrEbES2GfYJ8xyjqKeNcmSxQslNsTSkJ2zRA+lKTQJ0QtKuWGDMeib7wbIoYykWvifou+k09RUrVwUlczAQkpNFtplX3P3RbhA4/FUebuj6I+ED1V0w9OAkqeGTxjVauTtnPSVIEBI1XJYprinQFVE2VLfTEfqXiYsRPK2qyXDbHc0gnI4duvktA9oOKjD1OsR42+aru52yQWS4Sqg15LUW+hAU+YAHIJQvVrxGwaWWQIPUVXRsqo9xDGl0cQLLvBrpHHLCS2yY2fsoe5D5OeR5nTwUo7oi6Z7KrgxyFh96d4ysCuD7tG6KqNMqG1cC2pWcalwxuYCbEk8fBRW18K1zGkawFPbZIIquGoaPUqvUaVWq6Ggkx4D5LrFWZcklFjajsi05gDyj5otXAv4Qewj5o+La6mYMhNjjYXSjPyYi/DPBktMKS2dtEsIE2Ua/H3TduLv1KZRsuM/Zp2xtvaXVtwe0w4arHtl4wyIInthXTZOMeIkFcGqO3ZfWV5SzagUJg8aDqpFlYcEmhDybIvekxVldIU0Memr59fBNdsXw756uXAg6JyHA2I07FG7fr/q4/Oq1z6Zkj2V7DnpKWwhUTS+JS+FWE2ok6b0u0ptTThqYhwxyVa9NmBLNcgQsborl2Zc1IAWMSgRWoSVaJYDnqN2hWsnVepCgNsYqGlMEZ37Q8bIDBxI8ro26+1WtpRxCi9vVs9UzeEwoWuLdi6xh/I/spl4r7ZsrDu9SNOh05a57i+LSAQA0HuEx1rLGY54MgkQbaLRd3NsVKuGLnfEJbMeBXXHCnbOebLzVIqzcYaTnMP0SR4JLHbegXP56lFY6sfevdxLjOt00dk1uTyJ+ahw3o6rO2qZMbIxPvA4O/1XNaB1E3Wh4PBspgNpsDBxAET2xr3rLdiVScVRHJ4gBa3m4THO3Hku2ONGbLLkyubb3fbXBMCeoXWb7Z2I+iTIMLaPdAxECZ8uPYo3amzGVmQRB0t4cbc1TVnNMxFySKs28W7DqLiQJaq9k5rn0WgKFctII4K/bv7UkC9lQ8ngn2zMeaThyPkokrLjKjX8G6R+KkqVaFTdjbaDgJsVYqGLB4rjR2JunVBSmVR9KvCX/SgigJZ1uq2nGwUZvE39Vqej8vJSjtR3+qZbad+od2laX0ZV2VqnrKmcIoagpjCLAzciTpBLtCQZolwgQYFHlECMzRNkizLpVgSVJKhCEKAoryuCJV+9UIY4uoqltytYqy4ziqlt34CgpFCA95Xjr/AAVo/wCBG1GgtfktcG4VV2H+1Hb81rGzB0B9n5LbFGWTKnR9ngkZ6pI4hrYPi5WmhgKbKbabeiwCNZknmeKd1nG/55I1BoyacT6q0qIuzJNvbLqUqzwWmJsYtB7Ejgtj1qphjDfjFu+Vr2JpggSBoTpx5pJtMAGAB2COKXEfIr27m5zMP03kPq9hhk2tCmnuJMSPxhOapv3fJM6p6R7vQKkiew7GjTxIlLxaOHGT+eab0XG1+I9SnVYXHZ8wgBltTBMqsym9rjL92qzHeTdJ1IlzQYWsTf8Ah+ajdoiWGb3OvYk1Y06MXDDxCENUlttoFUwI19FH8lxZ0H2zsWQYm406wrTs/a/MqlN1b2qZweveoaOkWXnDbUnj5p2MeOaquFUmFFF3R//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9" name="Picture 7" descr="C:\Users\OWNER\Pictures\thumb-texting.jpg">
            <a:hlinkClick r:id="rId5"/>
          </p:cNvPr>
          <p:cNvPicPr>
            <a:picLocks noChangeAspect="1" noChangeArrowheads="1"/>
          </p:cNvPicPr>
          <p:nvPr/>
        </p:nvPicPr>
        <p:blipFill>
          <a:blip r:embed="rId6" cstate="print"/>
          <a:srcRect/>
          <a:stretch>
            <a:fillRect/>
          </a:stretch>
        </p:blipFill>
        <p:spPr bwMode="auto">
          <a:xfrm>
            <a:off x="7848600" y="5486400"/>
            <a:ext cx="1143000" cy="118642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990600"/>
            <a:ext cx="5138292" cy="400110"/>
          </a:xfrm>
          <a:prstGeom prst="rect">
            <a:avLst/>
          </a:prstGeom>
          <a:noFill/>
        </p:spPr>
        <p:txBody>
          <a:bodyPr wrap="square" rtlCol="0">
            <a:spAutoFit/>
          </a:bodyPr>
          <a:lstStyle/>
          <a:p>
            <a:pPr algn="ctr"/>
            <a:r>
              <a:rPr lang="en-US" sz="2000" b="1" dirty="0" smtClean="0">
                <a:solidFill>
                  <a:srgbClr val="C00000"/>
                </a:solidFill>
              </a:rPr>
              <a:t>THE MIND OF GOD</a:t>
            </a:r>
            <a:endParaRPr lang="en-US" sz="2000" b="1" dirty="0">
              <a:solidFill>
                <a:srgbClr val="C00000"/>
              </a:solidFill>
            </a:endParaRPr>
          </a:p>
        </p:txBody>
      </p:sp>
      <p:sp>
        <p:nvSpPr>
          <p:cNvPr id="3" name="TextBox 2"/>
          <p:cNvSpPr txBox="1"/>
          <p:nvPr/>
        </p:nvSpPr>
        <p:spPr>
          <a:xfrm>
            <a:off x="762000" y="2209800"/>
            <a:ext cx="7315200" cy="707886"/>
          </a:xfrm>
          <a:prstGeom prst="rect">
            <a:avLst/>
          </a:prstGeom>
          <a:noFill/>
        </p:spPr>
        <p:txBody>
          <a:bodyPr wrap="square" rtlCol="0">
            <a:spAutoFit/>
          </a:bodyPr>
          <a:lstStyle/>
          <a:p>
            <a:r>
              <a:rPr lang="en-US" sz="2000" dirty="0" smtClean="0">
                <a:solidFill>
                  <a:srgbClr val="C00000"/>
                </a:solidFill>
              </a:rPr>
              <a:t>Sergey </a:t>
            </a:r>
            <a:r>
              <a:rPr lang="en-US" sz="2000" dirty="0" err="1" smtClean="0">
                <a:solidFill>
                  <a:srgbClr val="C00000"/>
                </a:solidFill>
              </a:rPr>
              <a:t>Brin</a:t>
            </a:r>
            <a:r>
              <a:rPr lang="en-US" sz="2000" dirty="0" smtClean="0">
                <a:solidFill>
                  <a:srgbClr val="C00000"/>
                </a:solidFill>
              </a:rPr>
              <a:t> co-founder of Google –”The perfect search engine would be like the mind of God”.</a:t>
            </a:r>
            <a:endParaRPr lang="en-US" sz="2000" dirty="0">
              <a:solidFill>
                <a:srgbClr val="C00000"/>
              </a:solidFill>
            </a:endParaRPr>
          </a:p>
        </p:txBody>
      </p:sp>
      <p:sp>
        <p:nvSpPr>
          <p:cNvPr id="4" name="TextBox 3"/>
          <p:cNvSpPr txBox="1"/>
          <p:nvPr/>
        </p:nvSpPr>
        <p:spPr>
          <a:xfrm>
            <a:off x="457200" y="3657600"/>
            <a:ext cx="8458200" cy="1631216"/>
          </a:xfrm>
          <a:prstGeom prst="rect">
            <a:avLst/>
          </a:prstGeom>
          <a:noFill/>
        </p:spPr>
        <p:txBody>
          <a:bodyPr wrap="square" rtlCol="0">
            <a:spAutoFit/>
          </a:bodyPr>
          <a:lstStyle/>
          <a:p>
            <a:r>
              <a:rPr lang="en-US" sz="2000" dirty="0" smtClean="0">
                <a:solidFill>
                  <a:srgbClr val="C00000"/>
                </a:solidFill>
              </a:rPr>
              <a:t>Gods Character\Mind:</a:t>
            </a:r>
          </a:p>
          <a:p>
            <a:pPr>
              <a:buFont typeface="Arial" pitchFamily="34" charset="0"/>
              <a:buChar char="•"/>
            </a:pPr>
            <a:r>
              <a:rPr lang="en-US" sz="2000" dirty="0" smtClean="0">
                <a:solidFill>
                  <a:srgbClr val="C00000"/>
                </a:solidFill>
              </a:rPr>
              <a:t> Omniscience – knowing all things at once, universal knowledge</a:t>
            </a:r>
          </a:p>
          <a:p>
            <a:pPr>
              <a:buFont typeface="Arial" pitchFamily="34" charset="0"/>
              <a:buChar char="•"/>
            </a:pPr>
            <a:r>
              <a:rPr lang="en-US" sz="2000" dirty="0" smtClean="0">
                <a:solidFill>
                  <a:srgbClr val="C00000"/>
                </a:solidFill>
              </a:rPr>
              <a:t>Omnipotence – all mighty power, unlimited or infinite power</a:t>
            </a:r>
          </a:p>
          <a:p>
            <a:pPr>
              <a:buFont typeface="Arial" pitchFamily="34" charset="0"/>
              <a:buChar char="•"/>
            </a:pPr>
            <a:r>
              <a:rPr lang="en-US" sz="2000" dirty="0" smtClean="0">
                <a:solidFill>
                  <a:srgbClr val="C00000"/>
                </a:solidFill>
              </a:rPr>
              <a:t>Omnipresence – presence in every place at the same time, unbounded universal presence.</a:t>
            </a:r>
            <a:endParaRPr lang="en-US" sz="2000"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ndrew1769.files.wordpress.com/2010/01/predator-drone.jpg">
            <a:hlinkClick r:id="rId2"/>
          </p:cNvPr>
          <p:cNvPicPr>
            <a:picLocks noChangeAspect="1" noChangeArrowheads="1"/>
          </p:cNvPicPr>
          <p:nvPr/>
        </p:nvPicPr>
        <p:blipFill>
          <a:blip r:embed="rId3" cstate="print"/>
          <a:srcRect/>
          <a:stretch>
            <a:fillRect/>
          </a:stretch>
        </p:blipFill>
        <p:spPr bwMode="auto">
          <a:xfrm>
            <a:off x="2514600" y="304801"/>
            <a:ext cx="3831564" cy="2743199"/>
          </a:xfrm>
          <a:prstGeom prst="rect">
            <a:avLst/>
          </a:prstGeom>
          <a:noFill/>
        </p:spPr>
      </p:pic>
      <p:sp>
        <p:nvSpPr>
          <p:cNvPr id="4" name="TextBox 3"/>
          <p:cNvSpPr txBox="1"/>
          <p:nvPr/>
        </p:nvSpPr>
        <p:spPr>
          <a:xfrm>
            <a:off x="1066800" y="3657600"/>
            <a:ext cx="6553200" cy="2585323"/>
          </a:xfrm>
          <a:prstGeom prst="rect">
            <a:avLst/>
          </a:prstGeom>
          <a:noFill/>
        </p:spPr>
        <p:txBody>
          <a:bodyPr wrap="square" rtlCol="0">
            <a:spAutoFit/>
          </a:bodyPr>
          <a:lstStyle/>
          <a:p>
            <a:endParaRPr lang="en-US" dirty="0" smtClean="0">
              <a:solidFill>
                <a:srgbClr val="C00000"/>
              </a:solidFill>
            </a:endParaRPr>
          </a:p>
          <a:p>
            <a:pPr>
              <a:buFont typeface="Arial" pitchFamily="34" charset="0"/>
              <a:buChar char="•"/>
            </a:pPr>
            <a:r>
              <a:rPr lang="en-US" dirty="0" smtClean="0">
                <a:solidFill>
                  <a:srgbClr val="C00000"/>
                </a:solidFill>
              </a:rPr>
              <a:t>An </a:t>
            </a:r>
            <a:r>
              <a:rPr lang="en-US" b="1" dirty="0" smtClean="0">
                <a:solidFill>
                  <a:srgbClr val="C00000"/>
                </a:solidFill>
              </a:rPr>
              <a:t>unmanned aerial vehicle</a:t>
            </a:r>
            <a:r>
              <a:rPr lang="en-US" dirty="0" smtClean="0">
                <a:solidFill>
                  <a:srgbClr val="C00000"/>
                </a:solidFill>
              </a:rPr>
              <a:t> (</a:t>
            </a:r>
            <a:r>
              <a:rPr lang="en-US" b="1" dirty="0" smtClean="0">
                <a:solidFill>
                  <a:srgbClr val="C00000"/>
                </a:solidFill>
              </a:rPr>
              <a:t>UAV</a:t>
            </a:r>
            <a:r>
              <a:rPr lang="en-US" dirty="0" smtClean="0">
                <a:solidFill>
                  <a:srgbClr val="C00000"/>
                </a:solidFill>
              </a:rPr>
              <a:t>),  is an aircraft without a human pilot on board. Its flight is controlled either autonomously by computers in the vehicle or under the remote control of a pilot on the ground or in another vehicle. The typical launch and recovery method of an unmanned aircraft is by the function of an automatic system or an external operator on the ground.  </a:t>
            </a:r>
            <a:r>
              <a:rPr lang="en-US" b="1" dirty="0" smtClean="0">
                <a:solidFill>
                  <a:srgbClr val="C00000"/>
                </a:solidFill>
              </a:rPr>
              <a:t>By 2015 U.S. Government plans for 30,000 surveillance drones in the sky - </a:t>
            </a:r>
            <a:r>
              <a:rPr lang="en-US" b="1" u="sng" dirty="0" smtClean="0">
                <a:solidFill>
                  <a:srgbClr val="C00000"/>
                </a:solidFill>
              </a:rPr>
              <a:t>THE U.S. SKY.</a:t>
            </a:r>
            <a:endParaRPr lang="en-US" u="sng" dirty="0">
              <a:solidFill>
                <a:srgbClr val="C00000"/>
              </a:solidFill>
            </a:endParaRPr>
          </a:p>
        </p:txBody>
      </p:sp>
      <p:sp>
        <p:nvSpPr>
          <p:cNvPr id="5" name="TextBox 4"/>
          <p:cNvSpPr txBox="1"/>
          <p:nvPr/>
        </p:nvSpPr>
        <p:spPr>
          <a:xfrm>
            <a:off x="1143000" y="3429000"/>
            <a:ext cx="1321425" cy="400110"/>
          </a:xfrm>
          <a:prstGeom prst="rect">
            <a:avLst/>
          </a:prstGeom>
          <a:noFill/>
        </p:spPr>
        <p:txBody>
          <a:bodyPr wrap="square" rtlCol="0">
            <a:spAutoFit/>
          </a:bodyPr>
          <a:lstStyle/>
          <a:p>
            <a:r>
              <a:rPr lang="en-US" sz="2000" b="1" dirty="0" smtClean="0">
                <a:solidFill>
                  <a:srgbClr val="C00000"/>
                </a:solidFill>
              </a:rPr>
              <a:t>Drone</a:t>
            </a:r>
            <a:endParaRPr lang="en-US" sz="2000" b="1" dirty="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s4.mm.bing.net/th?id=H.5041476720986075&amp;pid=15.1">
            <a:hlinkClick r:id="rId2"/>
          </p:cNvPr>
          <p:cNvPicPr>
            <a:picLocks noChangeAspect="1" noChangeArrowheads="1"/>
          </p:cNvPicPr>
          <p:nvPr/>
        </p:nvPicPr>
        <p:blipFill>
          <a:blip r:embed="rId3" cstate="print"/>
          <a:srcRect/>
          <a:stretch>
            <a:fillRect/>
          </a:stretch>
        </p:blipFill>
        <p:spPr bwMode="auto">
          <a:xfrm>
            <a:off x="834152" y="228600"/>
            <a:ext cx="7014448" cy="2971800"/>
          </a:xfrm>
          <a:prstGeom prst="rect">
            <a:avLst/>
          </a:prstGeom>
          <a:noFill/>
        </p:spPr>
      </p:pic>
      <p:sp>
        <p:nvSpPr>
          <p:cNvPr id="4" name="TextBox 3"/>
          <p:cNvSpPr txBox="1"/>
          <p:nvPr/>
        </p:nvSpPr>
        <p:spPr>
          <a:xfrm>
            <a:off x="533400" y="3505200"/>
            <a:ext cx="7696200" cy="2862322"/>
          </a:xfrm>
          <a:prstGeom prst="rect">
            <a:avLst/>
          </a:prstGeom>
          <a:noFill/>
        </p:spPr>
        <p:txBody>
          <a:bodyPr wrap="square" rtlCol="0">
            <a:spAutoFit/>
          </a:bodyPr>
          <a:lstStyle/>
          <a:p>
            <a:r>
              <a:rPr lang="en-US" sz="2000" b="1" dirty="0" smtClean="0">
                <a:solidFill>
                  <a:srgbClr val="C00000"/>
                </a:solidFill>
              </a:rPr>
              <a:t>NSA-Utah Data Center (UDC)</a:t>
            </a:r>
          </a:p>
          <a:p>
            <a:pPr>
              <a:buFont typeface="Arial" pitchFamily="34" charset="0"/>
              <a:buChar char="•"/>
            </a:pPr>
            <a:r>
              <a:rPr lang="en-US" sz="2000" b="1" dirty="0" smtClean="0">
                <a:solidFill>
                  <a:srgbClr val="C00000"/>
                </a:solidFill>
              </a:rPr>
              <a:t>$2,000,000,000 complex with 100,000 sq. ft. of computer space.  All global information will be routed through the UDC.  Everything about you that is digitized will be stored there, down to parking tickets.</a:t>
            </a:r>
          </a:p>
          <a:p>
            <a:pPr>
              <a:buFont typeface="Arial" pitchFamily="34" charset="0"/>
              <a:buChar char="•"/>
            </a:pPr>
            <a:endParaRPr lang="en-US" sz="2000" b="1" dirty="0" smtClean="0">
              <a:solidFill>
                <a:srgbClr val="C00000"/>
              </a:solidFill>
            </a:endParaRPr>
          </a:p>
          <a:p>
            <a:pPr>
              <a:buFont typeface="Arial" pitchFamily="34" charset="0"/>
              <a:buChar char="•"/>
            </a:pPr>
            <a:r>
              <a:rPr lang="en-US" sz="2000" b="1" dirty="0" smtClean="0">
                <a:solidFill>
                  <a:srgbClr val="C00000"/>
                </a:solidFill>
              </a:rPr>
              <a:t>Computer named Titan.  Titan was the name of the extremely powerful and huge gods that ruled the earth during the legendary Golden Age of mankind.</a:t>
            </a:r>
            <a:endParaRPr lang="en-US" sz="2000" b="1"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467600" cy="892552"/>
          </a:xfrm>
          <a:prstGeom prst="rect">
            <a:avLst/>
          </a:prstGeom>
        </p:spPr>
        <p:txBody>
          <a:bodyPr wrap="square">
            <a:spAutoFit/>
          </a:bodyPr>
          <a:lstStyle/>
          <a:p>
            <a:pPr algn="ctr"/>
            <a:r>
              <a:rPr lang="en-US" sz="2800" dirty="0" smtClean="0">
                <a:solidFill>
                  <a:srgbClr val="C00000"/>
                </a:solidFill>
              </a:rPr>
              <a:t>Implementation of the MARK</a:t>
            </a:r>
            <a:r>
              <a:rPr lang="en-US" sz="2000" dirty="0" smtClean="0">
                <a:solidFill>
                  <a:srgbClr val="C00000"/>
                </a:solidFill>
              </a:rPr>
              <a:t/>
            </a:r>
            <a:br>
              <a:rPr lang="en-US" sz="2000" dirty="0" smtClean="0">
                <a:solidFill>
                  <a:srgbClr val="C00000"/>
                </a:solidFill>
              </a:rPr>
            </a:br>
            <a:r>
              <a:rPr lang="en-US" sz="2400" dirty="0" smtClean="0">
                <a:solidFill>
                  <a:srgbClr val="C00000"/>
                </a:solidFill>
              </a:rPr>
              <a:t> {</a:t>
            </a:r>
            <a:r>
              <a:rPr lang="en-US" sz="2400" u="sng" dirty="0" smtClean="0">
                <a:solidFill>
                  <a:srgbClr val="C00000"/>
                </a:solidFill>
              </a:rPr>
              <a:t>Its What Is Best For The People</a:t>
            </a:r>
            <a:r>
              <a:rPr lang="en-US" sz="2400" dirty="0" smtClean="0">
                <a:solidFill>
                  <a:srgbClr val="C00000"/>
                </a:solidFill>
              </a:rPr>
              <a:t>}</a:t>
            </a:r>
            <a:endParaRPr lang="en-US" sz="2400" dirty="0"/>
          </a:p>
        </p:txBody>
      </p:sp>
      <p:sp>
        <p:nvSpPr>
          <p:cNvPr id="3" name="TextBox 2"/>
          <p:cNvSpPr txBox="1"/>
          <p:nvPr/>
        </p:nvSpPr>
        <p:spPr>
          <a:xfrm>
            <a:off x="228601" y="1752600"/>
            <a:ext cx="8686800" cy="3785652"/>
          </a:xfrm>
          <a:prstGeom prst="rect">
            <a:avLst/>
          </a:prstGeom>
          <a:noFill/>
        </p:spPr>
        <p:txBody>
          <a:bodyPr wrap="square" rtlCol="0">
            <a:spAutoFit/>
          </a:bodyPr>
          <a:lstStyle/>
          <a:p>
            <a:endParaRPr lang="en-US" sz="2000" dirty="0" smtClean="0">
              <a:solidFill>
                <a:srgbClr val="C00000"/>
              </a:solidFill>
            </a:endParaRPr>
          </a:p>
          <a:p>
            <a:r>
              <a:rPr lang="en-US" sz="2000" dirty="0" smtClean="0">
                <a:solidFill>
                  <a:srgbClr val="C00000"/>
                </a:solidFill>
              </a:rPr>
              <a:t>Advertising is the most potent influence in changing the habits and modes</a:t>
            </a:r>
          </a:p>
          <a:p>
            <a:r>
              <a:rPr lang="en-US" sz="2000" dirty="0" smtClean="0">
                <a:solidFill>
                  <a:srgbClr val="C00000"/>
                </a:solidFill>
              </a:rPr>
              <a:t>of life affecting what we eat, what we wear, and the work and play of a whole nation –</a:t>
            </a:r>
            <a:r>
              <a:rPr lang="en-US" sz="2000" i="1" dirty="0" smtClean="0">
                <a:solidFill>
                  <a:srgbClr val="C00000"/>
                </a:solidFill>
              </a:rPr>
              <a:t>President Calvin Coolidge, 1923</a:t>
            </a:r>
          </a:p>
          <a:p>
            <a:endParaRPr lang="en-US" sz="2000" dirty="0" smtClean="0">
              <a:solidFill>
                <a:srgbClr val="C00000"/>
              </a:solidFill>
            </a:endParaRPr>
          </a:p>
          <a:p>
            <a:r>
              <a:rPr lang="en-US" sz="2800" dirty="0" smtClean="0">
                <a:solidFill>
                  <a:srgbClr val="C00000"/>
                </a:solidFill>
                <a:hlinkClick r:id="rId2"/>
              </a:rPr>
              <a:t>VERITEQ</a:t>
            </a:r>
            <a:endParaRPr lang="en-US" sz="2800" dirty="0" smtClean="0">
              <a:solidFill>
                <a:srgbClr val="C00000"/>
              </a:solidFill>
            </a:endParaRPr>
          </a:p>
          <a:p>
            <a:endParaRPr lang="en-US" sz="2800" dirty="0" smtClean="0">
              <a:solidFill>
                <a:srgbClr val="C00000"/>
              </a:solidFill>
            </a:endParaRPr>
          </a:p>
          <a:p>
            <a:r>
              <a:rPr lang="en-US" sz="2800" dirty="0" smtClean="0">
                <a:solidFill>
                  <a:srgbClr val="C00000"/>
                </a:solidFill>
                <a:hlinkClick r:id="rId3"/>
              </a:rPr>
              <a:t>COGNITEC</a:t>
            </a:r>
            <a:endParaRPr lang="en-US" sz="2800" dirty="0" smtClean="0">
              <a:solidFill>
                <a:srgbClr val="C00000"/>
              </a:solidFill>
            </a:endParaRPr>
          </a:p>
          <a:p>
            <a:endParaRPr lang="en-US" sz="2800" dirty="0" smtClean="0">
              <a:solidFill>
                <a:srgbClr val="C00000"/>
              </a:solidFill>
            </a:endParaRPr>
          </a:p>
          <a:p>
            <a:r>
              <a:rPr lang="en-US" sz="2800" dirty="0" smtClean="0">
                <a:solidFill>
                  <a:srgbClr val="C00000"/>
                </a:solidFill>
              </a:rPr>
              <a:t>Verizon </a:t>
            </a:r>
            <a:r>
              <a:rPr lang="en-US" sz="2800" dirty="0" smtClean="0">
                <a:solidFill>
                  <a:srgbClr val="C00000"/>
                </a:solidFill>
                <a:hlinkClick r:id="rId4"/>
              </a:rPr>
              <a:t>DROID</a:t>
            </a:r>
            <a:endParaRPr lang="en-US" sz="2800"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81001"/>
            <a:ext cx="6629400" cy="3170099"/>
          </a:xfrm>
          <a:prstGeom prst="rect">
            <a:avLst/>
          </a:prstGeom>
        </p:spPr>
        <p:txBody>
          <a:bodyPr wrap="square">
            <a:spAutoFit/>
          </a:bodyPr>
          <a:lstStyle/>
          <a:p>
            <a:r>
              <a:rPr lang="en-US" sz="1400" dirty="0" smtClean="0">
                <a:solidFill>
                  <a:srgbClr val="C00000"/>
                </a:solidFill>
              </a:rPr>
              <a:t>{1973, Senior Scholastics introduced school age children to the concept of buying and selling using numbers inserted in their forehead. In the September 20, 1973 feature "Who Is Watching You?" the secular high school journal speculated:</a:t>
            </a:r>
            <a:br>
              <a:rPr lang="en-US" sz="1400" dirty="0" smtClean="0">
                <a:solidFill>
                  <a:srgbClr val="C00000"/>
                </a:solidFill>
              </a:rPr>
            </a:br>
            <a:r>
              <a:rPr lang="en-US" sz="1400" dirty="0" smtClean="0">
                <a:solidFill>
                  <a:srgbClr val="C00000"/>
                </a:solidFill>
              </a:rPr>
              <a:t/>
            </a:r>
            <a:br>
              <a:rPr lang="en-US" sz="1400" dirty="0" smtClean="0">
                <a:solidFill>
                  <a:srgbClr val="C00000"/>
                </a:solidFill>
              </a:rPr>
            </a:br>
            <a:r>
              <a:rPr lang="en-US" sz="1400" dirty="0" smtClean="0">
                <a:solidFill>
                  <a:srgbClr val="C00000"/>
                </a:solidFill>
              </a:rPr>
              <a:t>"All buying and selling in the program will be done by computer. No currency, no change, no checks. In the program, people would receive a number that had been assigned them tattooed in their wrist or forehead. The number is put on by laser beam and cannot be felt. The number in the body is not seen with the naked eye and is as permanent as your fingerprints. All items of consumer goods will be marked with a computer mark. The computer outlet in the store which picks up the number on the items at the </a:t>
            </a:r>
            <a:r>
              <a:rPr lang="en-US" sz="1400" dirty="0" err="1" smtClean="0">
                <a:solidFill>
                  <a:srgbClr val="C00000"/>
                </a:solidFill>
              </a:rPr>
              <a:t>checkstand</a:t>
            </a:r>
            <a:r>
              <a:rPr lang="en-US" sz="1400" dirty="0" smtClean="0">
                <a:solidFill>
                  <a:srgbClr val="C00000"/>
                </a:solidFill>
              </a:rPr>
              <a:t> will also pick up the number in the person's body and automatically total the price and deduct the amount from the person's 'Special Drawing Rights' account." }</a:t>
            </a:r>
            <a:r>
              <a:rPr lang="en-US" dirty="0" smtClean="0"/>
              <a:t/>
            </a:r>
            <a:br>
              <a:rPr lang="en-US" dirty="0" smtClean="0"/>
            </a:br>
            <a:endParaRPr lang="en-US" dirty="0"/>
          </a:p>
        </p:txBody>
      </p:sp>
      <p:sp>
        <p:nvSpPr>
          <p:cNvPr id="3" name="TextBox 2"/>
          <p:cNvSpPr txBox="1"/>
          <p:nvPr/>
        </p:nvSpPr>
        <p:spPr>
          <a:xfrm>
            <a:off x="1066800" y="3581400"/>
            <a:ext cx="6781800" cy="954107"/>
          </a:xfrm>
          <a:prstGeom prst="rect">
            <a:avLst/>
          </a:prstGeom>
          <a:noFill/>
        </p:spPr>
        <p:txBody>
          <a:bodyPr wrap="square" rtlCol="0">
            <a:spAutoFit/>
          </a:bodyPr>
          <a:lstStyle/>
          <a:p>
            <a:r>
              <a:rPr lang="en-US" sz="1400" dirty="0" smtClean="0">
                <a:solidFill>
                  <a:srgbClr val="C00000"/>
                </a:solidFill>
              </a:rPr>
              <a:t>{In the 1974 article "The Specter of Eugenics," Charles Frankel pointed out </a:t>
            </a:r>
            <a:r>
              <a:rPr lang="en-US" sz="1400" dirty="0" err="1" smtClean="0">
                <a:solidFill>
                  <a:srgbClr val="C00000"/>
                </a:solidFill>
              </a:rPr>
              <a:t>Linus</a:t>
            </a:r>
            <a:r>
              <a:rPr lang="en-US" sz="1400" dirty="0" smtClean="0">
                <a:solidFill>
                  <a:srgbClr val="C00000"/>
                </a:solidFill>
              </a:rPr>
              <a:t> Pauling's (Nobel Prize winner) suggestions that a mark be tattooed on the foot or forehead of every young person. Pauling envisioned a mark denoting genotype.}</a:t>
            </a:r>
            <a:br>
              <a:rPr lang="en-US" sz="1400" dirty="0" smtClean="0">
                <a:solidFill>
                  <a:srgbClr val="C00000"/>
                </a:solidFill>
              </a:rPr>
            </a:br>
            <a:endParaRPr lang="en-US" sz="1400" dirty="0">
              <a:solidFill>
                <a:srgbClr val="C00000"/>
              </a:solidFill>
            </a:endParaRPr>
          </a:p>
        </p:txBody>
      </p:sp>
      <p:sp>
        <p:nvSpPr>
          <p:cNvPr id="4" name="TextBox 3"/>
          <p:cNvSpPr txBox="1"/>
          <p:nvPr/>
        </p:nvSpPr>
        <p:spPr>
          <a:xfrm>
            <a:off x="990600" y="4800600"/>
            <a:ext cx="6858000" cy="954107"/>
          </a:xfrm>
          <a:prstGeom prst="rect">
            <a:avLst/>
          </a:prstGeom>
          <a:noFill/>
        </p:spPr>
        <p:txBody>
          <a:bodyPr wrap="square" rtlCol="0">
            <a:spAutoFit/>
          </a:bodyPr>
          <a:lstStyle/>
          <a:p>
            <a:r>
              <a:rPr lang="en-US" sz="1400" dirty="0" smtClean="0">
                <a:solidFill>
                  <a:srgbClr val="C00000"/>
                </a:solidFill>
              </a:rPr>
              <a:t>In 1980, U.S. News and World Report continued the warning, pointing out that the Federal Government was contemplating "National Identity Cards," without which nobody could work or conduct business.</a:t>
            </a:r>
            <a:br>
              <a:rPr lang="en-US" sz="1400" dirty="0" smtClean="0">
                <a:solidFill>
                  <a:srgbClr val="C00000"/>
                </a:solidFill>
              </a:rPr>
            </a:br>
            <a:endParaRPr lang="en-US" sz="1400" dirty="0">
              <a:solidFill>
                <a:srgbClr val="C00000"/>
              </a:solidFill>
            </a:endParaRPr>
          </a:p>
        </p:txBody>
      </p:sp>
    </p:spTree>
  </p:cSld>
  <p:clrMapOvr>
    <a:masterClrMapping/>
  </p:clrMapOvr>
  <p:transition spd="me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696200" cy="1231106"/>
          </a:xfrm>
          <a:prstGeom prst="rect">
            <a:avLst/>
          </a:prstGeom>
          <a:noFill/>
        </p:spPr>
        <p:txBody>
          <a:bodyPr wrap="square" rtlCol="0">
            <a:spAutoFit/>
          </a:bodyPr>
          <a:lstStyle/>
          <a:p>
            <a:r>
              <a:rPr lang="en-US" sz="1400" dirty="0" smtClean="0">
                <a:solidFill>
                  <a:srgbClr val="C00000"/>
                </a:solidFill>
              </a:rPr>
              <a:t>{The Denver Post Sun followed up in 1981, claiming that chip implants could someday replace I.D. cards. The June 21, 1981 story read in part, "The chip is placed in a needle which is affixed to a simple syringe containing an anti-bacterial solution. The needle is capped and ready to forever identify something--or somebody.“}</a:t>
            </a:r>
            <a:r>
              <a:rPr lang="en-US" dirty="0" smtClean="0"/>
              <a:t/>
            </a:r>
            <a:br>
              <a:rPr lang="en-US" dirty="0" smtClean="0"/>
            </a:br>
            <a:endParaRPr lang="en-US" dirty="0"/>
          </a:p>
        </p:txBody>
      </p:sp>
      <p:sp>
        <p:nvSpPr>
          <p:cNvPr id="5" name="TextBox 4"/>
          <p:cNvSpPr txBox="1"/>
          <p:nvPr/>
        </p:nvSpPr>
        <p:spPr>
          <a:xfrm>
            <a:off x="685800" y="2743200"/>
            <a:ext cx="7620000" cy="1231106"/>
          </a:xfrm>
          <a:prstGeom prst="rect">
            <a:avLst/>
          </a:prstGeom>
          <a:noFill/>
        </p:spPr>
        <p:txBody>
          <a:bodyPr wrap="square" rtlCol="0">
            <a:spAutoFit/>
          </a:bodyPr>
          <a:lstStyle/>
          <a:p>
            <a:r>
              <a:rPr lang="en-US" sz="1400" dirty="0" smtClean="0">
                <a:solidFill>
                  <a:srgbClr val="C00000"/>
                </a:solidFill>
              </a:rPr>
              <a:t>{On April 27, 1998, Time Magazine ran the story, The Big Bank Theory And What It Says About The Future OF Money, in which they opined "Your daughter can store the money any way she wants--on her laptop, on a debit card, even (in the not too distant future) on a chip implanted under her skin.“}</a:t>
            </a:r>
            <a:r>
              <a:rPr lang="en-US" dirty="0" smtClean="0"/>
              <a:t/>
            </a:r>
            <a:br>
              <a:rPr lang="en-US" dirty="0" smtClean="0"/>
            </a:br>
            <a:endParaRPr lang="en-US" dirty="0"/>
          </a:p>
        </p:txBody>
      </p:sp>
      <p:sp>
        <p:nvSpPr>
          <p:cNvPr id="6" name="TextBox 5"/>
          <p:cNvSpPr txBox="1"/>
          <p:nvPr/>
        </p:nvSpPr>
        <p:spPr>
          <a:xfrm>
            <a:off x="685800" y="4267200"/>
            <a:ext cx="7543800" cy="523220"/>
          </a:xfrm>
          <a:prstGeom prst="rect">
            <a:avLst/>
          </a:prstGeom>
          <a:noFill/>
        </p:spPr>
        <p:txBody>
          <a:bodyPr wrap="square" rtlCol="0">
            <a:spAutoFit/>
          </a:bodyPr>
          <a:lstStyle/>
          <a:p>
            <a:r>
              <a:rPr lang="en-US" sz="1400" dirty="0" smtClean="0">
                <a:solidFill>
                  <a:srgbClr val="C00000"/>
                </a:solidFill>
              </a:rPr>
              <a:t>{On the Today Show viewers watched an American family get "chipped" with ADS's </a:t>
            </a:r>
            <a:r>
              <a:rPr lang="en-US" sz="1400" dirty="0" err="1" smtClean="0">
                <a:solidFill>
                  <a:srgbClr val="C00000"/>
                </a:solidFill>
              </a:rPr>
              <a:t>VeriChip</a:t>
            </a:r>
            <a:r>
              <a:rPr lang="en-US" sz="1400" dirty="0" smtClean="0">
                <a:solidFill>
                  <a:srgbClr val="C00000"/>
                </a:solidFill>
              </a:rPr>
              <a:t>™ live from a doctor's office in Boca </a:t>
            </a:r>
            <a:r>
              <a:rPr lang="en-US" sz="1400" dirty="0" err="1" smtClean="0">
                <a:solidFill>
                  <a:srgbClr val="C00000"/>
                </a:solidFill>
              </a:rPr>
              <a:t>Raton,FL</a:t>
            </a:r>
            <a:r>
              <a:rPr lang="en-US" sz="1400" dirty="0" smtClean="0">
                <a:solidFill>
                  <a:srgbClr val="C00000"/>
                </a:solidFill>
              </a:rPr>
              <a:t>.}</a:t>
            </a:r>
            <a:endParaRPr lang="en-US" sz="1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1676399"/>
          </a:xfrm>
        </p:spPr>
        <p:txBody>
          <a:bodyPr/>
          <a:lstStyle/>
          <a:p>
            <a:r>
              <a:rPr lang="en-US" dirty="0" smtClean="0"/>
              <a:t>THE MARK OF THE BEAST</a:t>
            </a:r>
            <a:endParaRPr lang="en-US" dirty="0"/>
          </a:p>
        </p:txBody>
      </p:sp>
      <p:sp>
        <p:nvSpPr>
          <p:cNvPr id="3" name="Subtitle 2"/>
          <p:cNvSpPr>
            <a:spLocks noGrp="1"/>
          </p:cNvSpPr>
          <p:nvPr>
            <p:ph type="subTitle" idx="1"/>
          </p:nvPr>
        </p:nvSpPr>
        <p:spPr/>
        <p:txBody>
          <a:bodyPr>
            <a:normAutofit/>
          </a:bodyPr>
          <a:lstStyle/>
          <a:p>
            <a:r>
              <a:rPr lang="en-US" sz="2400" dirty="0" smtClean="0">
                <a:solidFill>
                  <a:schemeClr val="tx1"/>
                </a:solidFill>
              </a:rPr>
              <a:t>There Will Be A One World Government</a:t>
            </a:r>
          </a:p>
          <a:p>
            <a:r>
              <a:rPr lang="en-US" sz="2400" dirty="0" smtClean="0">
                <a:solidFill>
                  <a:schemeClr val="tx1"/>
                </a:solidFill>
              </a:rPr>
              <a:t>There Will Be A One World Religion</a:t>
            </a:r>
          </a:p>
          <a:p>
            <a:r>
              <a:rPr lang="en-US" sz="2800" dirty="0" smtClean="0">
                <a:solidFill>
                  <a:srgbClr val="C00000"/>
                </a:solidFill>
              </a:rPr>
              <a:t>THERE WILL BE A MARK</a:t>
            </a:r>
            <a:endParaRPr lang="en-US" sz="2800" dirty="0">
              <a:solidFill>
                <a:srgbClr val="C00000"/>
              </a:solidFill>
            </a:endParaRPr>
          </a:p>
        </p:txBody>
      </p:sp>
      <p:sp>
        <p:nvSpPr>
          <p:cNvPr id="4" name="TextBox 3"/>
          <p:cNvSpPr txBox="1"/>
          <p:nvPr/>
        </p:nvSpPr>
        <p:spPr>
          <a:xfrm>
            <a:off x="2590800" y="3124200"/>
            <a:ext cx="3810000" cy="400110"/>
          </a:xfrm>
          <a:prstGeom prst="rect">
            <a:avLst/>
          </a:prstGeom>
          <a:noFill/>
        </p:spPr>
        <p:txBody>
          <a:bodyPr wrap="square" rtlCol="0">
            <a:spAutoFit/>
          </a:bodyPr>
          <a:lstStyle/>
          <a:p>
            <a:pPr algn="ctr"/>
            <a:r>
              <a:rPr lang="en-US" sz="2000" b="1" dirty="0" smtClean="0">
                <a:solidFill>
                  <a:srgbClr val="C00000"/>
                </a:solidFill>
              </a:rPr>
              <a:t>REVELATION 13:16-18</a:t>
            </a:r>
            <a:endParaRPr lang="en-US" sz="2000" b="1" dirty="0">
              <a:solidFill>
                <a:srgbClr val="C000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edge">
                                      <p:cBhvr>
                                        <p:cTn id="11" dur="2000"/>
                                        <p:tgtEl>
                                          <p:spTgt spid="3">
                                            <p:txEl>
                                              <p:pRg st="1" end="1"/>
                                            </p:txEl>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childTnLst>
                          </p:cTn>
                        </p:par>
                        <p:par>
                          <p:cTn id="16" fill="hold">
                            <p:stCondLst>
                              <p:cond delay="6000"/>
                            </p:stCondLst>
                            <p:childTnLst>
                              <p:par>
                                <p:cTn id="17" presetID="4"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6553200" cy="461665"/>
          </a:xfrm>
          <a:prstGeom prst="rect">
            <a:avLst/>
          </a:prstGeom>
          <a:noFill/>
        </p:spPr>
        <p:txBody>
          <a:bodyPr wrap="square" rtlCol="0">
            <a:spAutoFit/>
          </a:bodyPr>
          <a:lstStyle/>
          <a:p>
            <a:pPr algn="ctr"/>
            <a:r>
              <a:rPr lang="en-US" sz="2400" dirty="0" smtClean="0">
                <a:solidFill>
                  <a:srgbClr val="C00000"/>
                </a:solidFill>
              </a:rPr>
              <a:t>One World Economy\Cashless Society</a:t>
            </a:r>
            <a:endParaRPr lang="en-US" sz="2400" dirty="0">
              <a:solidFill>
                <a:srgbClr val="C00000"/>
              </a:solidFill>
            </a:endParaRPr>
          </a:p>
        </p:txBody>
      </p:sp>
      <p:sp>
        <p:nvSpPr>
          <p:cNvPr id="3" name="TextBox 2"/>
          <p:cNvSpPr txBox="1"/>
          <p:nvPr/>
        </p:nvSpPr>
        <p:spPr>
          <a:xfrm>
            <a:off x="304800" y="1828800"/>
            <a:ext cx="7315200" cy="3693319"/>
          </a:xfrm>
          <a:prstGeom prst="rect">
            <a:avLst/>
          </a:prstGeom>
          <a:noFill/>
        </p:spPr>
        <p:txBody>
          <a:bodyPr wrap="square" rtlCol="0">
            <a:spAutoFit/>
          </a:bodyPr>
          <a:lstStyle/>
          <a:p>
            <a:endParaRPr lang="en-US" dirty="0" smtClean="0">
              <a:solidFill>
                <a:srgbClr val="C00000"/>
              </a:solidFill>
            </a:endParaRPr>
          </a:p>
          <a:p>
            <a:r>
              <a:rPr lang="en-US" sz="2400" dirty="0" smtClean="0">
                <a:solidFill>
                  <a:srgbClr val="C00000"/>
                </a:solidFill>
              </a:rPr>
              <a:t>TOP 8 CASHLESS COUNTRIES</a:t>
            </a:r>
          </a:p>
          <a:p>
            <a:endParaRPr lang="en-US" sz="2400" dirty="0" smtClean="0">
              <a:solidFill>
                <a:srgbClr val="C00000"/>
              </a:solidFill>
            </a:endParaRPr>
          </a:p>
          <a:p>
            <a:r>
              <a:rPr lang="en-US" sz="2400" dirty="0" smtClean="0">
                <a:solidFill>
                  <a:srgbClr val="C00000"/>
                </a:solidFill>
              </a:rPr>
              <a:t>1. Belgium (93 percent)</a:t>
            </a:r>
          </a:p>
          <a:p>
            <a:r>
              <a:rPr lang="en-US" sz="2400" dirty="0" smtClean="0">
                <a:solidFill>
                  <a:srgbClr val="C00000"/>
                </a:solidFill>
              </a:rPr>
              <a:t>2. France (92 percent)</a:t>
            </a:r>
          </a:p>
          <a:p>
            <a:r>
              <a:rPr lang="en-US" sz="2400" dirty="0" smtClean="0">
                <a:solidFill>
                  <a:srgbClr val="C00000"/>
                </a:solidFill>
              </a:rPr>
              <a:t>3. Canada (90 percent)</a:t>
            </a:r>
          </a:p>
          <a:p>
            <a:r>
              <a:rPr lang="en-US" sz="2400" dirty="0" smtClean="0">
                <a:solidFill>
                  <a:srgbClr val="C00000"/>
                </a:solidFill>
              </a:rPr>
              <a:t>4. Tie: United Kingdom and Sweden (89 percent)</a:t>
            </a:r>
          </a:p>
          <a:p>
            <a:r>
              <a:rPr lang="en-US" sz="2400" dirty="0" smtClean="0">
                <a:solidFill>
                  <a:srgbClr val="C00000"/>
                </a:solidFill>
              </a:rPr>
              <a:t>6. Australia (86 percent)</a:t>
            </a:r>
          </a:p>
          <a:p>
            <a:r>
              <a:rPr lang="en-US" sz="2400" dirty="0" smtClean="0">
                <a:solidFill>
                  <a:srgbClr val="C00000"/>
                </a:solidFill>
              </a:rPr>
              <a:t>7. Netherlands (85 percent)</a:t>
            </a:r>
          </a:p>
          <a:p>
            <a:r>
              <a:rPr lang="en-US" sz="2400" dirty="0" smtClean="0">
                <a:solidFill>
                  <a:srgbClr val="C00000"/>
                </a:solidFill>
              </a:rPr>
              <a:t>8. United States (80 percent)</a:t>
            </a:r>
            <a:endParaRPr lang="en-US" sz="2400"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371600"/>
            <a:ext cx="7467600" cy="5232202"/>
          </a:xfrm>
          <a:prstGeom prst="rect">
            <a:avLst/>
          </a:prstGeom>
          <a:noFill/>
        </p:spPr>
        <p:txBody>
          <a:bodyPr wrap="square" rtlCol="0">
            <a:spAutoFit/>
          </a:bodyPr>
          <a:lstStyle/>
          <a:p>
            <a:r>
              <a:rPr lang="en-US" sz="2000" dirty="0" smtClean="0">
                <a:solidFill>
                  <a:srgbClr val="C00000"/>
                </a:solidFill>
              </a:rPr>
              <a:t>2010 Biometric cash machines begin to appear in Europe</a:t>
            </a:r>
          </a:p>
          <a:p>
            <a:endParaRPr lang="en-US" sz="2000" dirty="0" smtClean="0">
              <a:solidFill>
                <a:srgbClr val="C00000"/>
              </a:solidFill>
            </a:endParaRPr>
          </a:p>
          <a:p>
            <a:r>
              <a:rPr lang="en-US" sz="2000" dirty="0" smtClean="0">
                <a:solidFill>
                  <a:srgbClr val="C00000"/>
                </a:solidFill>
              </a:rPr>
              <a:t>2010 Obama administration starts plans to require all American workers to obtain National biometric ID cards. “</a:t>
            </a:r>
            <a:r>
              <a:rPr lang="en-US" sz="2000" dirty="0" smtClean="0"/>
              <a:t>Believe System” </a:t>
            </a:r>
            <a:r>
              <a:rPr lang="en-US" sz="2000" u="sng" dirty="0" smtClean="0"/>
              <a:t>B</a:t>
            </a:r>
            <a:r>
              <a:rPr lang="en-US" sz="2000" dirty="0" smtClean="0"/>
              <a:t>iometric </a:t>
            </a:r>
            <a:r>
              <a:rPr lang="en-US" sz="2000" u="sng" dirty="0" smtClean="0"/>
              <a:t>E</a:t>
            </a:r>
            <a:r>
              <a:rPr lang="en-US" sz="2000" dirty="0" smtClean="0"/>
              <a:t>nrollment </a:t>
            </a:r>
            <a:r>
              <a:rPr lang="en-US" sz="2000" u="sng" dirty="0" smtClean="0"/>
              <a:t>L</a:t>
            </a:r>
            <a:r>
              <a:rPr lang="en-US" sz="2000" dirty="0" smtClean="0"/>
              <a:t>ocally stored </a:t>
            </a:r>
            <a:r>
              <a:rPr lang="en-US" sz="2000" u="sng" dirty="0" smtClean="0"/>
              <a:t>I</a:t>
            </a:r>
            <a:r>
              <a:rPr lang="en-US" sz="2000" dirty="0" smtClean="0"/>
              <a:t>nformation and </a:t>
            </a:r>
            <a:r>
              <a:rPr lang="en-US" sz="2000" u="sng" dirty="0" smtClean="0"/>
              <a:t>E</a:t>
            </a:r>
            <a:r>
              <a:rPr lang="en-US" sz="2000" dirty="0" smtClean="0"/>
              <a:t>lectronic </a:t>
            </a:r>
            <a:r>
              <a:rPr lang="en-US" sz="2000" u="sng" dirty="0" smtClean="0"/>
              <a:t>V</a:t>
            </a:r>
            <a:r>
              <a:rPr lang="en-US" sz="2000" dirty="0" smtClean="0"/>
              <a:t>erification of </a:t>
            </a:r>
            <a:r>
              <a:rPr lang="en-US" sz="2000" u="sng" dirty="0" smtClean="0"/>
              <a:t>E</a:t>
            </a:r>
            <a:r>
              <a:rPr lang="en-US" sz="2000" dirty="0" smtClean="0"/>
              <a:t>mployment</a:t>
            </a:r>
            <a:endParaRPr lang="en-US" sz="2000" dirty="0" smtClean="0">
              <a:solidFill>
                <a:srgbClr val="C00000"/>
              </a:solidFill>
            </a:endParaRPr>
          </a:p>
          <a:p>
            <a:endParaRPr lang="en-US" sz="2000" dirty="0" smtClean="0">
              <a:solidFill>
                <a:srgbClr val="C00000"/>
              </a:solidFill>
            </a:endParaRPr>
          </a:p>
          <a:p>
            <a:r>
              <a:rPr lang="en-US" sz="2000" dirty="0" smtClean="0">
                <a:solidFill>
                  <a:srgbClr val="C00000"/>
                </a:solidFill>
              </a:rPr>
              <a:t>2010 Germany rolls out National ID cards with RFID technology</a:t>
            </a:r>
          </a:p>
          <a:p>
            <a:endParaRPr lang="en-US" sz="2000" dirty="0" smtClean="0">
              <a:solidFill>
                <a:srgbClr val="C00000"/>
              </a:solidFill>
            </a:endParaRPr>
          </a:p>
          <a:p>
            <a:r>
              <a:rPr lang="en-US" sz="2000" dirty="0" smtClean="0">
                <a:solidFill>
                  <a:srgbClr val="C00000"/>
                </a:solidFill>
              </a:rPr>
              <a:t>2010 FBI launches a 1 billion dollar facial recognition project</a:t>
            </a:r>
          </a:p>
          <a:p>
            <a:endParaRPr lang="en-US" sz="2000" dirty="0" smtClean="0">
              <a:solidFill>
                <a:srgbClr val="C00000"/>
              </a:solidFill>
            </a:endParaRPr>
          </a:p>
          <a:p>
            <a:r>
              <a:rPr lang="en-US" sz="2000" dirty="0" smtClean="0">
                <a:solidFill>
                  <a:srgbClr val="C00000"/>
                </a:solidFill>
              </a:rPr>
              <a:t>2011 Obama administration begins plans to create a internet ID for all Americans-</a:t>
            </a:r>
            <a:r>
              <a:rPr lang="en-US" sz="2000" dirty="0" smtClean="0"/>
              <a:t>National Strategy for Trusted Identities in Cyberspace</a:t>
            </a:r>
          </a:p>
          <a:p>
            <a:endParaRPr lang="en-US" sz="2000" dirty="0" smtClean="0"/>
          </a:p>
          <a:p>
            <a:r>
              <a:rPr lang="en-US" sz="2000" dirty="0" smtClean="0">
                <a:solidFill>
                  <a:srgbClr val="C00000"/>
                </a:solidFill>
              </a:rPr>
              <a:t>.</a:t>
            </a:r>
          </a:p>
          <a:p>
            <a:endParaRPr lang="en-US" sz="140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438400"/>
            <a:ext cx="8153400" cy="861774"/>
          </a:xfrm>
          <a:prstGeom prst="rect">
            <a:avLst/>
          </a:prstGeom>
          <a:noFill/>
        </p:spPr>
        <p:txBody>
          <a:bodyPr wrap="square" rtlCol="0">
            <a:spAutoFit/>
          </a:bodyPr>
          <a:lstStyle/>
          <a:p>
            <a:endParaRPr lang="en-US" b="1" dirty="0" smtClean="0"/>
          </a:p>
          <a:p>
            <a:r>
              <a:rPr lang="en-US" sz="1400" b="1" dirty="0" smtClean="0">
                <a:solidFill>
                  <a:srgbClr val="C00000"/>
                </a:solidFill>
              </a:rPr>
              <a:t>Dec. 20, 2013 |</a:t>
            </a:r>
            <a:r>
              <a:rPr lang="en-US" sz="1400" dirty="0" smtClean="0">
                <a:solidFill>
                  <a:srgbClr val="C00000"/>
                </a:solidFill>
              </a:rPr>
              <a:t> The Department of Homeland Security (DHS) announced that phased in enforcement of the REAL ID Act will begin on Jan. 20, 2014.</a:t>
            </a:r>
            <a:r>
              <a:rPr lang="en-US" dirty="0" smtClean="0"/>
              <a:t> </a:t>
            </a:r>
            <a:endParaRPr lang="en-US" sz="1400" dirty="0">
              <a:solidFill>
                <a:srgbClr val="C00000"/>
              </a:solidFill>
            </a:endParaRPr>
          </a:p>
        </p:txBody>
      </p:sp>
      <p:sp>
        <p:nvSpPr>
          <p:cNvPr id="6" name="TextBox 5"/>
          <p:cNvSpPr txBox="1"/>
          <p:nvPr/>
        </p:nvSpPr>
        <p:spPr>
          <a:xfrm>
            <a:off x="457200" y="914400"/>
            <a:ext cx="7772400" cy="1446550"/>
          </a:xfrm>
          <a:prstGeom prst="rect">
            <a:avLst/>
          </a:prstGeom>
          <a:noFill/>
        </p:spPr>
        <p:txBody>
          <a:bodyPr wrap="square" rtlCol="0">
            <a:spAutoFit/>
          </a:bodyPr>
          <a:lstStyle/>
          <a:p>
            <a:r>
              <a:rPr lang="en-US" sz="1400" dirty="0" smtClean="0">
                <a:solidFill>
                  <a:srgbClr val="C00000"/>
                </a:solidFill>
              </a:rPr>
              <a:t>                                                                    </a:t>
            </a:r>
            <a:r>
              <a:rPr lang="en-US" dirty="0" smtClean="0">
                <a:solidFill>
                  <a:srgbClr val="C00000"/>
                </a:solidFill>
              </a:rPr>
              <a:t>REAL ID Act – Title II </a:t>
            </a:r>
          </a:p>
          <a:p>
            <a:r>
              <a:rPr lang="en-US" sz="1400" dirty="0" smtClean="0">
                <a:solidFill>
                  <a:srgbClr val="C00000"/>
                </a:solidFill>
              </a:rPr>
              <a:t>1 </a:t>
            </a:r>
          </a:p>
          <a:p>
            <a:r>
              <a:rPr lang="en-US" sz="1400" dirty="0" smtClean="0">
                <a:solidFill>
                  <a:srgbClr val="C00000"/>
                </a:solidFill>
              </a:rPr>
              <a:t>H.R.1268 </a:t>
            </a:r>
          </a:p>
          <a:p>
            <a:r>
              <a:rPr lang="en-US" sz="1400" dirty="0" smtClean="0">
                <a:solidFill>
                  <a:srgbClr val="C00000"/>
                </a:solidFill>
              </a:rPr>
              <a:t>Emergency Supplemental Appropriations Act for Defense, the Global War </a:t>
            </a:r>
          </a:p>
          <a:p>
            <a:r>
              <a:rPr lang="en-US" sz="1400" dirty="0" smtClean="0">
                <a:solidFill>
                  <a:srgbClr val="C00000"/>
                </a:solidFill>
              </a:rPr>
              <a:t>on Terror, and Tsunami Relief, 2005 (Enrolled as Agreed to or Passed by </a:t>
            </a:r>
          </a:p>
          <a:p>
            <a:r>
              <a:rPr lang="en-US" sz="1400" dirty="0" smtClean="0">
                <a:solidFill>
                  <a:srgbClr val="C00000"/>
                </a:solidFill>
              </a:rPr>
              <a:t>Both House and Senate)</a:t>
            </a:r>
            <a:endParaRPr lang="en-US" sz="1400" dirty="0">
              <a:solidFill>
                <a:srgbClr val="C00000"/>
              </a:solidFill>
            </a:endParaRPr>
          </a:p>
        </p:txBody>
      </p:sp>
      <p:sp>
        <p:nvSpPr>
          <p:cNvPr id="8" name="TextBox 7"/>
          <p:cNvSpPr txBox="1"/>
          <p:nvPr/>
        </p:nvSpPr>
        <p:spPr>
          <a:xfrm>
            <a:off x="457200" y="3505201"/>
            <a:ext cx="7239000" cy="2431435"/>
          </a:xfrm>
          <a:prstGeom prst="rect">
            <a:avLst/>
          </a:prstGeom>
          <a:noFill/>
        </p:spPr>
        <p:txBody>
          <a:bodyPr wrap="square" rtlCol="0">
            <a:spAutoFit/>
          </a:bodyPr>
          <a:lstStyle/>
          <a:p>
            <a:r>
              <a:rPr lang="en-US" dirty="0" smtClean="0">
                <a:solidFill>
                  <a:srgbClr val="C00000"/>
                </a:solidFill>
              </a:rPr>
              <a:t>                                                        STAR ID – Alabama</a:t>
            </a:r>
          </a:p>
          <a:p>
            <a:r>
              <a:rPr lang="en-US" dirty="0" smtClean="0">
                <a:solidFill>
                  <a:srgbClr val="C00000"/>
                </a:solidFill>
              </a:rPr>
              <a:t> </a:t>
            </a:r>
            <a:r>
              <a:rPr lang="en-US" sz="1400" dirty="0" smtClean="0">
                <a:solidFill>
                  <a:srgbClr val="C00000"/>
                </a:solidFill>
              </a:rPr>
              <a:t>STAR ID. STAR stands for Secure Trusted and Reliable Identification.</a:t>
            </a:r>
          </a:p>
          <a:p>
            <a:r>
              <a:rPr lang="en-US" sz="1400" dirty="0" smtClean="0">
                <a:solidFill>
                  <a:srgbClr val="C00000"/>
                </a:solidFill>
              </a:rPr>
              <a:t>Alabama developed the program to comply with federal law written after 9/11.</a:t>
            </a:r>
          </a:p>
          <a:p>
            <a:r>
              <a:rPr lang="en-US" sz="1400" dirty="0" smtClean="0">
                <a:solidFill>
                  <a:srgbClr val="C00000"/>
                </a:solidFill>
              </a:rPr>
              <a:t>"All but one of the terrorists on 9/11 had fraudulent ids. Congress wants to verify who people are," said Capt. Guy Rush with the Alabama Department of Public Safety.</a:t>
            </a:r>
          </a:p>
          <a:p>
            <a:r>
              <a:rPr lang="en-US" sz="1400" dirty="0" smtClean="0">
                <a:solidFill>
                  <a:srgbClr val="C00000"/>
                </a:solidFill>
              </a:rPr>
              <a:t>Rush says starting Dec. 1 of this year, people born after Dec. 1, 1964 will be required to have a STAR ID if they want to board a commercial airline or access regulated federal facilities like a federal courthouse or nuclear plant.</a:t>
            </a:r>
          </a:p>
          <a:p>
            <a:r>
              <a:rPr lang="en-US" sz="1400" dirty="0" smtClean="0">
                <a:solidFill>
                  <a:srgbClr val="C00000"/>
                </a:solidFill>
              </a:rPr>
              <a:t>People born on or before Dec. 1, 1964 will have to get the ID by Dec. 1, 2017.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0-#ppt_w/2"/>
                                          </p:val>
                                        </p:tav>
                                        <p:tav tm="100000">
                                          <p:val>
                                            <p:strVal val="#ppt_x"/>
                                          </p:val>
                                        </p:tav>
                                      </p:tavLst>
                                    </p:anim>
                                    <p:anim calcmode="lin" valueType="num">
                                      <p:cBhvr additive="base">
                                        <p:cTn id="8" dur="5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0" fill="hold"/>
                                        <p:tgtEl>
                                          <p:spTgt spid="8"/>
                                        </p:tgtEl>
                                        <p:attrNameLst>
                                          <p:attrName>ppt_x</p:attrName>
                                        </p:attrNameLst>
                                      </p:cBhvr>
                                      <p:tavLst>
                                        <p:tav tm="0">
                                          <p:val>
                                            <p:strVal val="1+#ppt_w/2"/>
                                          </p:val>
                                        </p:tav>
                                        <p:tav tm="100000">
                                          <p:val>
                                            <p:strVal val="#ppt_x"/>
                                          </p:val>
                                        </p:tav>
                                      </p:tavLst>
                                    </p:anim>
                                    <p:anim calcmode="lin" valueType="num">
                                      <p:cBhvr additive="base">
                                        <p:cTn id="14" dur="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219200"/>
            <a:ext cx="6324600" cy="1138773"/>
          </a:xfrm>
          <a:prstGeom prst="rect">
            <a:avLst/>
          </a:prstGeom>
          <a:noFill/>
        </p:spPr>
        <p:txBody>
          <a:bodyPr wrap="square" rtlCol="0">
            <a:spAutoFit/>
          </a:bodyPr>
          <a:lstStyle/>
          <a:p>
            <a:pPr algn="ctr"/>
            <a:r>
              <a:rPr lang="en-US" sz="2400" dirty="0" smtClean="0">
                <a:solidFill>
                  <a:srgbClr val="C00000"/>
                </a:solidFill>
              </a:rPr>
              <a:t>The Internet</a:t>
            </a:r>
          </a:p>
          <a:p>
            <a:pPr algn="ctr"/>
            <a:r>
              <a:rPr lang="en-US" sz="2400" dirty="0" smtClean="0">
                <a:solidFill>
                  <a:srgbClr val="C00000"/>
                </a:solidFill>
              </a:rPr>
              <a:t>2.1 Billion Internet Users in 2013</a:t>
            </a:r>
          </a:p>
          <a:p>
            <a:pPr algn="ctr"/>
            <a:r>
              <a:rPr lang="en-US" sz="2000" dirty="0" smtClean="0">
                <a:solidFill>
                  <a:srgbClr val="C00000"/>
                </a:solidFill>
              </a:rPr>
              <a:t>(Approximately 1\3 of </a:t>
            </a:r>
            <a:r>
              <a:rPr lang="en-US" sz="2000" smtClean="0">
                <a:solidFill>
                  <a:srgbClr val="C00000"/>
                </a:solidFill>
              </a:rPr>
              <a:t>Worlds Population)</a:t>
            </a:r>
            <a:endParaRPr lang="en-US" sz="2000" dirty="0">
              <a:solidFill>
                <a:srgbClr val="C00000"/>
              </a:solidFill>
            </a:endParaRPr>
          </a:p>
        </p:txBody>
      </p:sp>
      <p:sp>
        <p:nvSpPr>
          <p:cNvPr id="3" name="TextBox 2"/>
          <p:cNvSpPr txBox="1"/>
          <p:nvPr/>
        </p:nvSpPr>
        <p:spPr>
          <a:xfrm>
            <a:off x="304800" y="2590800"/>
            <a:ext cx="8077200" cy="1015663"/>
          </a:xfrm>
          <a:prstGeom prst="rect">
            <a:avLst/>
          </a:prstGeom>
          <a:noFill/>
        </p:spPr>
        <p:txBody>
          <a:bodyPr wrap="square" rtlCol="0">
            <a:spAutoFit/>
          </a:bodyPr>
          <a:lstStyle/>
          <a:p>
            <a:r>
              <a:rPr lang="en-US" sz="2000" dirty="0" smtClean="0">
                <a:solidFill>
                  <a:srgbClr val="C00000"/>
                </a:solidFill>
              </a:rPr>
              <a:t>We are being conditioned to use the internet in our daily lives for BUYING, SELLING,ENTERTAINMENT,SOCIAL COMMUNICATION, ACCESS OF INFORMATION.</a:t>
            </a:r>
            <a:endParaRPr lang="en-US" sz="2000" dirty="0">
              <a:solidFill>
                <a:srgbClr val="C00000"/>
              </a:solidFill>
            </a:endParaRPr>
          </a:p>
        </p:txBody>
      </p:sp>
      <p:sp>
        <p:nvSpPr>
          <p:cNvPr id="4" name="TextBox 3"/>
          <p:cNvSpPr txBox="1"/>
          <p:nvPr/>
        </p:nvSpPr>
        <p:spPr>
          <a:xfrm>
            <a:off x="381000" y="3886200"/>
            <a:ext cx="7162800" cy="707886"/>
          </a:xfrm>
          <a:prstGeom prst="rect">
            <a:avLst/>
          </a:prstGeom>
          <a:noFill/>
        </p:spPr>
        <p:txBody>
          <a:bodyPr wrap="square" rtlCol="0">
            <a:spAutoFit/>
          </a:bodyPr>
          <a:lstStyle/>
          <a:p>
            <a:r>
              <a:rPr lang="en-US" sz="2000" dirty="0" smtClean="0">
                <a:solidFill>
                  <a:srgbClr val="C00000"/>
                </a:solidFill>
              </a:rPr>
              <a:t>WHAT IF ACCESS TO THE WORLD WIDE WEB BECAME REGULATED???</a:t>
            </a:r>
            <a:endParaRPr lang="en-US" sz="2000" dirty="0">
              <a:solidFill>
                <a:srgbClr val="C00000"/>
              </a:solidFill>
            </a:endParaRPr>
          </a:p>
        </p:txBody>
      </p:sp>
      <p:sp>
        <p:nvSpPr>
          <p:cNvPr id="5" name="TextBox 4"/>
          <p:cNvSpPr txBox="1"/>
          <p:nvPr/>
        </p:nvSpPr>
        <p:spPr>
          <a:xfrm>
            <a:off x="304800" y="4953000"/>
            <a:ext cx="7620000" cy="646331"/>
          </a:xfrm>
          <a:prstGeom prst="rect">
            <a:avLst/>
          </a:prstGeom>
          <a:noFill/>
        </p:spPr>
        <p:txBody>
          <a:bodyPr wrap="square" rtlCol="0">
            <a:spAutoFit/>
          </a:bodyPr>
          <a:lstStyle/>
          <a:p>
            <a:r>
              <a:rPr lang="en-US" dirty="0" smtClean="0">
                <a:solidFill>
                  <a:srgbClr val="C00000"/>
                </a:solidFill>
              </a:rPr>
              <a:t>WHAT IF YOU HAD TO HAVE A LICENSE OR BIOMETRIC ID TO ACCESS THE INTERNET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581400"/>
            <a:ext cx="7543800" cy="3139321"/>
          </a:xfrm>
          <a:prstGeom prst="rect">
            <a:avLst/>
          </a:prstGeom>
          <a:noFill/>
        </p:spPr>
        <p:txBody>
          <a:bodyPr wrap="square" rtlCol="0">
            <a:spAutoFit/>
          </a:bodyPr>
          <a:lstStyle/>
          <a:p>
            <a:r>
              <a:rPr lang="en-US" dirty="0" smtClean="0">
                <a:solidFill>
                  <a:srgbClr val="C00000"/>
                </a:solidFill>
              </a:rPr>
              <a:t>Craig </a:t>
            </a:r>
            <a:r>
              <a:rPr lang="en-US" dirty="0" err="1" smtClean="0">
                <a:solidFill>
                  <a:srgbClr val="C00000"/>
                </a:solidFill>
              </a:rPr>
              <a:t>Mundie</a:t>
            </a:r>
            <a:r>
              <a:rPr lang="en-US" dirty="0" smtClean="0">
                <a:solidFill>
                  <a:srgbClr val="C00000"/>
                </a:solidFill>
              </a:rPr>
              <a:t>, chief research and strategy officer for Microsoft, told fellow globalists at the summit that the Internet needed to be policed by means of introducing licenses similar to drivers licenses – in other words government permission to use the web.</a:t>
            </a:r>
          </a:p>
          <a:p>
            <a:r>
              <a:rPr lang="en-US" dirty="0" smtClean="0">
                <a:solidFill>
                  <a:srgbClr val="C00000"/>
                </a:solidFill>
              </a:rPr>
              <a:t>“We need a kind of World Health Organization for the Internet,” he said.</a:t>
            </a:r>
            <a:r>
              <a:rPr lang="en-US" dirty="0" smtClean="0"/>
              <a:t> </a:t>
            </a:r>
          </a:p>
          <a:p>
            <a:endParaRPr lang="en-US" dirty="0" smtClean="0">
              <a:solidFill>
                <a:srgbClr val="C00000"/>
              </a:solidFill>
            </a:endParaRPr>
          </a:p>
          <a:p>
            <a:r>
              <a:rPr lang="en-US" dirty="0" smtClean="0">
                <a:solidFill>
                  <a:srgbClr val="C00000"/>
                </a:solidFill>
              </a:rPr>
              <a:t>Another method would be to make the use of fingerprint scanners that are included on a lot of new computer models mandatory. You would have to register your fingerprint at a central government data center and then scan each time you want to access the Internet. Misbehave online and your access will be denied.</a:t>
            </a:r>
            <a:endParaRPr lang="en-US" dirty="0">
              <a:solidFill>
                <a:srgbClr val="C00000"/>
              </a:solidFill>
            </a:endParaRPr>
          </a:p>
        </p:txBody>
      </p:sp>
      <p:pic>
        <p:nvPicPr>
          <p:cNvPr id="1028" name="Picture 4" descr="http://www.findthatlogo.com/wp-content/uploads/2011/08/microsoft-logo.jpg"/>
          <p:cNvPicPr>
            <a:picLocks noChangeAspect="1" noChangeArrowheads="1"/>
          </p:cNvPicPr>
          <p:nvPr/>
        </p:nvPicPr>
        <p:blipFill>
          <a:blip r:embed="rId2" cstate="print"/>
          <a:srcRect/>
          <a:stretch>
            <a:fillRect/>
          </a:stretch>
        </p:blipFill>
        <p:spPr bwMode="auto">
          <a:xfrm>
            <a:off x="2667000" y="152400"/>
            <a:ext cx="3428999" cy="27432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1143000"/>
            <a:ext cx="6432660" cy="400110"/>
          </a:xfrm>
          <a:prstGeom prst="rect">
            <a:avLst/>
          </a:prstGeom>
          <a:noFill/>
        </p:spPr>
        <p:txBody>
          <a:bodyPr wrap="square" rtlCol="0">
            <a:spAutoFit/>
          </a:bodyPr>
          <a:lstStyle/>
          <a:p>
            <a:pPr algn="ctr"/>
            <a:r>
              <a:rPr lang="en-US" sz="2000" dirty="0" smtClean="0">
                <a:solidFill>
                  <a:srgbClr val="C00000"/>
                </a:solidFill>
              </a:rPr>
              <a:t>EROSION OF PERSONAL LIBERTY</a:t>
            </a:r>
            <a:endParaRPr lang="en-US" sz="2000" dirty="0">
              <a:solidFill>
                <a:srgbClr val="C00000"/>
              </a:solidFill>
            </a:endParaRPr>
          </a:p>
        </p:txBody>
      </p:sp>
      <p:sp>
        <p:nvSpPr>
          <p:cNvPr id="4" name="TextBox 3"/>
          <p:cNvSpPr txBox="1"/>
          <p:nvPr/>
        </p:nvSpPr>
        <p:spPr>
          <a:xfrm>
            <a:off x="914400" y="2057400"/>
            <a:ext cx="7239000" cy="3170099"/>
          </a:xfrm>
          <a:prstGeom prst="rect">
            <a:avLst/>
          </a:prstGeom>
          <a:noFill/>
        </p:spPr>
        <p:txBody>
          <a:bodyPr wrap="square" rtlCol="0">
            <a:spAutoFit/>
          </a:bodyPr>
          <a:lstStyle/>
          <a:p>
            <a:r>
              <a:rPr lang="en-US" sz="2000" dirty="0" smtClean="0">
                <a:solidFill>
                  <a:srgbClr val="C00000"/>
                </a:solidFill>
              </a:rPr>
              <a:t>Erosion of Privacy – Patriot Act</a:t>
            </a:r>
          </a:p>
          <a:p>
            <a:endParaRPr lang="en-US" sz="2000" dirty="0" smtClean="0">
              <a:solidFill>
                <a:srgbClr val="C00000"/>
              </a:solidFill>
            </a:endParaRPr>
          </a:p>
          <a:p>
            <a:r>
              <a:rPr lang="en-US" sz="2000" dirty="0" smtClean="0">
                <a:solidFill>
                  <a:srgbClr val="C00000"/>
                </a:solidFill>
              </a:rPr>
              <a:t>Erosion of Property Right -  Eminent Domain, Agenda 21</a:t>
            </a:r>
          </a:p>
          <a:p>
            <a:endParaRPr lang="en-US" sz="2000" dirty="0" smtClean="0">
              <a:solidFill>
                <a:srgbClr val="C00000"/>
              </a:solidFill>
            </a:endParaRPr>
          </a:p>
          <a:p>
            <a:r>
              <a:rPr lang="en-US" sz="2000" dirty="0" smtClean="0">
                <a:solidFill>
                  <a:srgbClr val="C00000"/>
                </a:solidFill>
              </a:rPr>
              <a:t>Erosion of Free Speech – (CTC) Combating Terrorism Center</a:t>
            </a:r>
          </a:p>
          <a:p>
            <a:endParaRPr lang="en-US" sz="2000" dirty="0" smtClean="0">
              <a:solidFill>
                <a:srgbClr val="C00000"/>
              </a:solidFill>
            </a:endParaRPr>
          </a:p>
          <a:p>
            <a:r>
              <a:rPr lang="en-US" sz="2000" dirty="0" smtClean="0">
                <a:solidFill>
                  <a:srgbClr val="C00000"/>
                </a:solidFill>
              </a:rPr>
              <a:t>Any criticism of the US President and members of congress are being viewed as hostile and will get you labeled as a terrorist or unpatriotic radical.</a:t>
            </a:r>
          </a:p>
          <a:p>
            <a:endParaRPr lang="en-US" sz="2000" dirty="0" smtClean="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533400"/>
            <a:ext cx="5486400" cy="923330"/>
          </a:xfrm>
          <a:prstGeom prst="rect">
            <a:avLst/>
          </a:prstGeom>
        </p:spPr>
        <p:txBody>
          <a:bodyPr wrap="square">
            <a:spAutoFit/>
          </a:bodyPr>
          <a:lstStyle/>
          <a:p>
            <a:endParaRPr lang="en-US" dirty="0" smtClean="0"/>
          </a:p>
          <a:p>
            <a:endParaRPr lang="en-US" dirty="0" smtClean="0"/>
          </a:p>
          <a:p>
            <a:r>
              <a:rPr lang="en-US" b="1" dirty="0" smtClean="0">
                <a:solidFill>
                  <a:srgbClr val="0070C0"/>
                </a:solidFill>
              </a:rPr>
              <a:t> </a:t>
            </a:r>
            <a:endParaRPr lang="en-US" b="1" dirty="0">
              <a:solidFill>
                <a:srgbClr val="0070C0"/>
              </a:solidFill>
            </a:endParaRPr>
          </a:p>
        </p:txBody>
      </p:sp>
      <p:pic>
        <p:nvPicPr>
          <p:cNvPr id="1032" name="Picture 8" descr="http://ts1.mm.bing.net/th?id=H.4970631234521396&amp;pid=15.1"/>
          <p:cNvPicPr>
            <a:picLocks noChangeAspect="1" noChangeArrowheads="1"/>
          </p:cNvPicPr>
          <p:nvPr/>
        </p:nvPicPr>
        <p:blipFill>
          <a:blip r:embed="rId2" cstate="print"/>
          <a:srcRect/>
          <a:stretch>
            <a:fillRect/>
          </a:stretch>
        </p:blipFill>
        <p:spPr bwMode="auto">
          <a:xfrm>
            <a:off x="228600" y="1066800"/>
            <a:ext cx="3429000" cy="4343400"/>
          </a:xfrm>
          <a:prstGeom prst="rect">
            <a:avLst/>
          </a:prstGeom>
          <a:noFill/>
        </p:spPr>
      </p:pic>
      <p:sp>
        <p:nvSpPr>
          <p:cNvPr id="8" name="TextBox 7"/>
          <p:cNvSpPr txBox="1"/>
          <p:nvPr/>
        </p:nvSpPr>
        <p:spPr>
          <a:xfrm>
            <a:off x="4191000" y="914400"/>
            <a:ext cx="4191000" cy="2400657"/>
          </a:xfrm>
          <a:prstGeom prst="rect">
            <a:avLst/>
          </a:prstGeom>
          <a:noFill/>
        </p:spPr>
        <p:txBody>
          <a:bodyPr wrap="square" rtlCol="0">
            <a:spAutoFit/>
          </a:bodyPr>
          <a:lstStyle/>
          <a:p>
            <a:endParaRPr lang="en-US" sz="1200" dirty="0" smtClean="0">
              <a:solidFill>
                <a:srgbClr val="C00000"/>
              </a:solidFill>
            </a:endParaRPr>
          </a:p>
          <a:p>
            <a:endParaRPr lang="en-US" sz="1200" dirty="0" smtClean="0">
              <a:solidFill>
                <a:srgbClr val="C00000"/>
              </a:solidFill>
            </a:endParaRPr>
          </a:p>
          <a:p>
            <a:endParaRPr lang="en-US" sz="1200" dirty="0" smtClean="0">
              <a:solidFill>
                <a:srgbClr val="C00000"/>
              </a:solidFill>
            </a:endParaRPr>
          </a:p>
          <a:p>
            <a:r>
              <a:rPr lang="en-US" sz="1200" dirty="0" smtClean="0">
                <a:solidFill>
                  <a:srgbClr val="C00000"/>
                </a:solidFill>
              </a:rPr>
              <a:t>A West Point think tank has issued a paper warning America about “far right” groups such as the “</a:t>
            </a:r>
            <a:r>
              <a:rPr lang="en-US" sz="1200" b="1" dirty="0" smtClean="0">
                <a:solidFill>
                  <a:srgbClr val="C00000"/>
                </a:solidFill>
              </a:rPr>
              <a:t>anti-federalist” movement, which supports “civil activism, individual freedoms and self-government.”</a:t>
            </a:r>
            <a:r>
              <a:rPr lang="en-US" b="1" dirty="0" smtClean="0"/>
              <a:t/>
            </a:r>
            <a:br>
              <a:rPr lang="en-US" b="1" dirty="0" smtClean="0"/>
            </a:br>
            <a:r>
              <a:rPr lang="en-US" b="1" dirty="0" smtClean="0"/>
              <a:t/>
            </a:r>
            <a:br>
              <a:rPr lang="en-US" b="1" dirty="0" smtClean="0"/>
            </a:br>
            <a:r>
              <a:rPr lang="en-US" dirty="0" smtClean="0"/>
              <a:t/>
            </a:r>
            <a:br>
              <a:rPr lang="en-US" dirty="0" smtClean="0"/>
            </a:br>
            <a:endParaRPr lang="en-US" dirty="0"/>
          </a:p>
        </p:txBody>
      </p:sp>
      <p:sp>
        <p:nvSpPr>
          <p:cNvPr id="10" name="TextBox 9"/>
          <p:cNvSpPr txBox="1"/>
          <p:nvPr/>
        </p:nvSpPr>
        <p:spPr>
          <a:xfrm>
            <a:off x="4191000" y="2133600"/>
            <a:ext cx="3581400" cy="2769989"/>
          </a:xfrm>
          <a:prstGeom prst="rect">
            <a:avLst/>
          </a:prstGeom>
          <a:noFill/>
        </p:spPr>
        <p:txBody>
          <a:bodyPr wrap="square" rtlCol="0">
            <a:spAutoFit/>
          </a:bodyPr>
          <a:lstStyle/>
          <a:p>
            <a:endParaRPr lang="en-US" sz="1200" dirty="0" smtClean="0">
              <a:solidFill>
                <a:srgbClr val="C00000"/>
              </a:solidFill>
            </a:endParaRPr>
          </a:p>
          <a:p>
            <a:endParaRPr lang="en-US" sz="1200" dirty="0" smtClean="0">
              <a:solidFill>
                <a:srgbClr val="C00000"/>
              </a:solidFill>
            </a:endParaRPr>
          </a:p>
          <a:p>
            <a:r>
              <a:rPr lang="en-US" sz="1200" dirty="0" smtClean="0">
                <a:solidFill>
                  <a:srgbClr val="C00000"/>
                </a:solidFill>
              </a:rPr>
              <a:t>The center— part of the institution where men and women are molded into Army officers — posted the report Tuesday</a:t>
            </a:r>
            <a:r>
              <a:rPr lang="en-US" sz="1200" b="1" dirty="0" smtClean="0">
                <a:solidFill>
                  <a:srgbClr val="C00000"/>
                </a:solidFill>
              </a:rPr>
              <a:t>. It lumps limited government activists with three movements it identifies as “a racist/white supremacy movement, an anti-federalist movement and a fundamentalist movement.”</a:t>
            </a:r>
            <a:br>
              <a:rPr lang="en-US" sz="1200" b="1" dirty="0" smtClean="0">
                <a:solidFill>
                  <a:srgbClr val="C00000"/>
                </a:solidFill>
              </a:rPr>
            </a:br>
            <a:r>
              <a:rPr lang="en-US" b="1" dirty="0" smtClean="0"/>
              <a:t/>
            </a:r>
            <a:br>
              <a:rPr lang="en-US" b="1" dirty="0" smtClean="0"/>
            </a:br>
            <a:r>
              <a:rPr lang="en-US" dirty="0" smtClean="0"/>
              <a:t/>
            </a:r>
            <a:br>
              <a:rPr lang="en-US" dirty="0" smtClean="0"/>
            </a:br>
            <a:endParaRPr lang="en-US" dirty="0"/>
          </a:p>
        </p:txBody>
      </p:sp>
      <p:sp>
        <p:nvSpPr>
          <p:cNvPr id="12" name="TextBox 11"/>
          <p:cNvSpPr txBox="1"/>
          <p:nvPr/>
        </p:nvSpPr>
        <p:spPr>
          <a:xfrm>
            <a:off x="1676400" y="381000"/>
            <a:ext cx="5423397" cy="369332"/>
          </a:xfrm>
          <a:prstGeom prst="rect">
            <a:avLst/>
          </a:prstGeom>
          <a:noFill/>
        </p:spPr>
        <p:txBody>
          <a:bodyPr wrap="square" rtlCol="0">
            <a:spAutoFit/>
          </a:bodyPr>
          <a:lstStyle/>
          <a:p>
            <a:pPr algn="ctr"/>
            <a:r>
              <a:rPr lang="en-US" b="1" dirty="0" smtClean="0">
                <a:solidFill>
                  <a:srgbClr val="C00000"/>
                </a:solidFill>
              </a:rPr>
              <a:t>Combating Terrorism Center-West Point</a:t>
            </a:r>
            <a:endParaRPr lang="en-US" b="1" dirty="0">
              <a:solidFill>
                <a:srgbClr val="C00000"/>
              </a:solidFill>
            </a:endParaRPr>
          </a:p>
        </p:txBody>
      </p:sp>
      <p:sp>
        <p:nvSpPr>
          <p:cNvPr id="13" name="TextBox 12"/>
          <p:cNvSpPr txBox="1"/>
          <p:nvPr/>
        </p:nvSpPr>
        <p:spPr>
          <a:xfrm>
            <a:off x="4191000" y="4114800"/>
            <a:ext cx="3581400" cy="1569660"/>
          </a:xfrm>
          <a:prstGeom prst="rect">
            <a:avLst/>
          </a:prstGeom>
          <a:noFill/>
        </p:spPr>
        <p:txBody>
          <a:bodyPr wrap="square" rtlCol="0">
            <a:spAutoFit/>
          </a:bodyPr>
          <a:lstStyle/>
          <a:p>
            <a:r>
              <a:rPr lang="en-US" sz="1200" dirty="0" smtClean="0">
                <a:solidFill>
                  <a:srgbClr val="C00000"/>
                </a:solidFill>
              </a:rPr>
              <a:t>The report also draws a link between the mainstream conservative movement and the violent “far right,” </a:t>
            </a:r>
            <a:r>
              <a:rPr lang="en-US" sz="1200" b="1" dirty="0" smtClean="0">
                <a:solidFill>
                  <a:srgbClr val="C00000"/>
                </a:solidFill>
              </a:rPr>
              <a:t>and describes liberals as “future oriented” and conservatives as living in the past.</a:t>
            </a:r>
            <a:r>
              <a:rPr lang="en-US" sz="1200" dirty="0" smtClean="0"/>
              <a:t/>
            </a:r>
            <a:br>
              <a:rPr lang="en-US" sz="1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ts1.mm.bing.net/th?id=H.4970631234521396&amp;pid=15.1"/>
          <p:cNvPicPr>
            <a:picLocks noChangeAspect="1" noChangeArrowheads="1"/>
          </p:cNvPicPr>
          <p:nvPr/>
        </p:nvPicPr>
        <p:blipFill>
          <a:blip r:embed="rId2" cstate="print"/>
          <a:srcRect/>
          <a:stretch>
            <a:fillRect/>
          </a:stretch>
        </p:blipFill>
        <p:spPr bwMode="auto">
          <a:xfrm>
            <a:off x="304800" y="152400"/>
            <a:ext cx="3429000" cy="4343400"/>
          </a:xfrm>
          <a:prstGeom prst="rect">
            <a:avLst/>
          </a:prstGeom>
          <a:noFill/>
        </p:spPr>
      </p:pic>
      <p:sp>
        <p:nvSpPr>
          <p:cNvPr id="3" name="TextBox 2"/>
          <p:cNvSpPr txBox="1"/>
          <p:nvPr/>
        </p:nvSpPr>
        <p:spPr>
          <a:xfrm>
            <a:off x="4419600" y="533400"/>
            <a:ext cx="4038600" cy="2308324"/>
          </a:xfrm>
          <a:prstGeom prst="rect">
            <a:avLst/>
          </a:prstGeom>
          <a:noFill/>
        </p:spPr>
        <p:txBody>
          <a:bodyPr wrap="square" rtlCol="0">
            <a:spAutoFit/>
          </a:bodyPr>
          <a:lstStyle/>
          <a:p>
            <a:r>
              <a:rPr lang="en-US" sz="1200" dirty="0" smtClean="0">
                <a:solidFill>
                  <a:srgbClr val="C00000"/>
                </a:solidFill>
              </a:rPr>
              <a:t>“The far right represents a more extreme version of conservatism, as its political vision is usually justified by the aspiration to restore or preserve values and practices that are part of the idealized historical heritage of the nation or ethnic community.”</a:t>
            </a:r>
          </a:p>
          <a:p>
            <a:r>
              <a:rPr lang="en-US" sz="1200" dirty="0" smtClean="0">
                <a:solidFill>
                  <a:srgbClr val="C00000"/>
                </a:solidFill>
              </a:rPr>
              <a:t>The report adds: “</a:t>
            </a:r>
            <a:r>
              <a:rPr lang="en-US" sz="1200" u="sng" dirty="0" smtClean="0">
                <a:solidFill>
                  <a:srgbClr val="C00000"/>
                </a:solidFill>
              </a:rPr>
              <a:t>While far-right groups’ ideology is designed to exclude  minorities and foreigners, the liberal-democratic system is designed to emphasize civil rights, minority rights and the balance of power.”</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
            </a:r>
            <a:br>
              <a:rPr lang="en-US" sz="1200" dirty="0" smtClean="0">
                <a:solidFill>
                  <a:srgbClr val="C00000"/>
                </a:solidFill>
              </a:rPr>
            </a:br>
            <a:endParaRPr lang="en-US" sz="1200" dirty="0">
              <a:solidFill>
                <a:srgbClr val="C00000"/>
              </a:solidFill>
            </a:endParaRPr>
          </a:p>
        </p:txBody>
      </p:sp>
      <p:sp>
        <p:nvSpPr>
          <p:cNvPr id="4" name="TextBox 3"/>
          <p:cNvSpPr txBox="1"/>
          <p:nvPr/>
        </p:nvSpPr>
        <p:spPr>
          <a:xfrm>
            <a:off x="4419600" y="2438400"/>
            <a:ext cx="3581400" cy="1569660"/>
          </a:xfrm>
          <a:prstGeom prst="rect">
            <a:avLst/>
          </a:prstGeom>
          <a:noFill/>
        </p:spPr>
        <p:txBody>
          <a:bodyPr wrap="square" rtlCol="0">
            <a:spAutoFit/>
          </a:bodyPr>
          <a:lstStyle/>
          <a:p>
            <a:r>
              <a:rPr lang="en-US" sz="1200" i="1" dirty="0" smtClean="0">
                <a:solidFill>
                  <a:srgbClr val="C00000"/>
                </a:solidFill>
              </a:rPr>
              <a:t>“The anti-abortionists have been extremely productive during the last two decades, amassing 227 attacks, many of them perpetrated without the responsible perpetrators identified or caught. And while, in both cases, the 1990s were more violent than the last decade, in the case of anti-abortion, the trend is much more extreme, as 90 percent of attacks were perpetrated before 2001.”</a:t>
            </a:r>
            <a:endParaRPr lang="en-US" sz="1200" dirty="0">
              <a:solidFill>
                <a:srgbClr val="C00000"/>
              </a:solidFill>
            </a:endParaRPr>
          </a:p>
        </p:txBody>
      </p:sp>
      <p:sp>
        <p:nvSpPr>
          <p:cNvPr id="5" name="TextBox 4"/>
          <p:cNvSpPr txBox="1"/>
          <p:nvPr/>
        </p:nvSpPr>
        <p:spPr>
          <a:xfrm>
            <a:off x="4495800" y="4114800"/>
            <a:ext cx="3352800" cy="2492990"/>
          </a:xfrm>
          <a:prstGeom prst="rect">
            <a:avLst/>
          </a:prstGeom>
          <a:noFill/>
        </p:spPr>
        <p:txBody>
          <a:bodyPr wrap="square" rtlCol="0">
            <a:spAutoFit/>
          </a:bodyPr>
          <a:lstStyle/>
          <a:p>
            <a:r>
              <a:rPr lang="en-US" sz="1200" dirty="0" smtClean="0">
                <a:solidFill>
                  <a:srgbClr val="C00000"/>
                </a:solidFill>
              </a:rPr>
              <a:t>“In the case of Israel, far right designation is strongly linked to views which </a:t>
            </a:r>
            <a:r>
              <a:rPr lang="en-US" sz="1200" b="1" dirty="0" smtClean="0">
                <a:solidFill>
                  <a:srgbClr val="C00000"/>
                </a:solidFill>
              </a:rPr>
              <a:t>justify extreme means for preserving Israel’s control over the West Bank and Gaza Strip, and the promotion of the idea of “the Greater Land of Israel.” </a:t>
            </a:r>
            <a:r>
              <a:rPr lang="en-US" sz="1200" b="1" u="sng" dirty="0" smtClean="0">
                <a:solidFill>
                  <a:srgbClr val="C00000"/>
                </a:solidFill>
              </a:rPr>
              <a:t>In both Israel and the United States the far right encompasses strong religious dimensions, since in both countries religious ideology and fundamentalist interpretation of holy texts</a:t>
            </a:r>
            <a:r>
              <a:rPr lang="en-US" sz="1200" u="sng" dirty="0" smtClean="0">
                <a:solidFill>
                  <a:srgbClr val="C00000"/>
                </a:solidFill>
              </a:rPr>
              <a:t> are frequently suborned as justification for far right extremism. “</a:t>
            </a:r>
            <a:endParaRPr lang="en-US" sz="1200" u="sng" dirty="0">
              <a:solidFill>
                <a:srgbClr val="C00000"/>
              </a:solidFill>
            </a:endParaRPr>
          </a:p>
        </p:txBody>
      </p:sp>
      <p:sp>
        <p:nvSpPr>
          <p:cNvPr id="6" name="TextBox 5"/>
          <p:cNvSpPr txBox="1"/>
          <p:nvPr/>
        </p:nvSpPr>
        <p:spPr>
          <a:xfrm>
            <a:off x="304800" y="4724400"/>
            <a:ext cx="3429000" cy="1384995"/>
          </a:xfrm>
          <a:prstGeom prst="rect">
            <a:avLst/>
          </a:prstGeom>
          <a:noFill/>
        </p:spPr>
        <p:txBody>
          <a:bodyPr wrap="square" rtlCol="0">
            <a:spAutoFit/>
          </a:bodyPr>
          <a:lstStyle/>
          <a:p>
            <a:r>
              <a:rPr lang="en-US" sz="1200" dirty="0" smtClean="0">
                <a:solidFill>
                  <a:srgbClr val="C00000"/>
                </a:solidFill>
              </a:rPr>
              <a:t>“Some groups are driven by a strong conviction that the American political system and its proxies were hijacked by external forces interested in promoting a </a:t>
            </a:r>
            <a:r>
              <a:rPr lang="en-US" sz="1200" b="1" dirty="0" smtClean="0">
                <a:solidFill>
                  <a:srgbClr val="C00000"/>
                </a:solidFill>
              </a:rPr>
              <a:t>“New World Order,” (NWO) in which the United States will be embedded in the UN or another version of global government.”</a:t>
            </a:r>
            <a:endParaRPr lang="en-US" sz="1200" b="1"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685800"/>
            <a:ext cx="5410200" cy="892552"/>
          </a:xfrm>
          <a:prstGeom prst="rect">
            <a:avLst/>
          </a:prstGeom>
        </p:spPr>
        <p:txBody>
          <a:bodyPr wrap="square">
            <a:spAutoFit/>
          </a:bodyPr>
          <a:lstStyle/>
          <a:p>
            <a:pPr algn="ctr"/>
            <a:r>
              <a:rPr lang="en-US" sz="2800" dirty="0" smtClean="0">
                <a:solidFill>
                  <a:srgbClr val="C00000"/>
                </a:solidFill>
              </a:rPr>
              <a:t>Enforcement of the MARK</a:t>
            </a:r>
            <a:br>
              <a:rPr lang="en-US" sz="2800" dirty="0" smtClean="0">
                <a:solidFill>
                  <a:srgbClr val="C00000"/>
                </a:solidFill>
              </a:rPr>
            </a:br>
            <a:r>
              <a:rPr lang="en-US" sz="2400" dirty="0" smtClean="0">
                <a:solidFill>
                  <a:srgbClr val="C00000"/>
                </a:solidFill>
              </a:rPr>
              <a:t> {</a:t>
            </a:r>
            <a:r>
              <a:rPr lang="en-US" sz="2400" u="sng" dirty="0" smtClean="0">
                <a:solidFill>
                  <a:srgbClr val="C00000"/>
                </a:solidFill>
              </a:rPr>
              <a:t>Its What Is Best For The People</a:t>
            </a:r>
            <a:r>
              <a:rPr lang="en-US" sz="2400" dirty="0" smtClean="0">
                <a:solidFill>
                  <a:srgbClr val="C00000"/>
                </a:solidFill>
              </a:rPr>
              <a:t>}</a:t>
            </a:r>
            <a:endParaRPr lang="en-US" sz="2400" dirty="0"/>
          </a:p>
        </p:txBody>
      </p:sp>
      <p:sp>
        <p:nvSpPr>
          <p:cNvPr id="3" name="TextBox 2"/>
          <p:cNvSpPr txBox="1"/>
          <p:nvPr/>
        </p:nvSpPr>
        <p:spPr>
          <a:xfrm>
            <a:off x="762000" y="2286000"/>
            <a:ext cx="7315200" cy="3046988"/>
          </a:xfrm>
          <a:prstGeom prst="rect">
            <a:avLst/>
          </a:prstGeom>
          <a:noFill/>
        </p:spPr>
        <p:txBody>
          <a:bodyPr wrap="square" rtlCol="0">
            <a:spAutoFit/>
          </a:bodyPr>
          <a:lstStyle/>
          <a:p>
            <a:r>
              <a:rPr lang="en-US" dirty="0" smtClean="0">
                <a:solidFill>
                  <a:srgbClr val="C00000"/>
                </a:solidFill>
              </a:rPr>
              <a:t>USA Patriot Act</a:t>
            </a:r>
          </a:p>
          <a:p>
            <a:endParaRPr lang="en-US" dirty="0" smtClean="0">
              <a:solidFill>
                <a:srgbClr val="C00000"/>
              </a:solidFill>
            </a:endParaRPr>
          </a:p>
          <a:p>
            <a:r>
              <a:rPr lang="en-US" sz="1200" dirty="0" smtClean="0">
                <a:solidFill>
                  <a:srgbClr val="C00000"/>
                </a:solidFill>
              </a:rPr>
              <a:t>Signed into law during the 107th United States Congress on October 26, 2001, sneak and peek warrants for the first time in United States history were used as standard procedure in investigations. Sneak and peek warrants are addressed in Section 213, under Title II or the Enhanced Surveillance Procedures. </a:t>
            </a:r>
            <a:r>
              <a:rPr lang="en-US" sz="1200" u="sng" dirty="0" smtClean="0">
                <a:solidFill>
                  <a:srgbClr val="C00000"/>
                </a:solidFill>
              </a:rPr>
              <a:t>These warrants are not exclusive to acts of foreign and domestic terrorism. </a:t>
            </a:r>
            <a:r>
              <a:rPr lang="en-US" sz="1200" dirty="0" smtClean="0">
                <a:solidFill>
                  <a:srgbClr val="C00000"/>
                </a:solidFill>
              </a:rPr>
              <a:t>Sneak and peek warrants are applicable to any federal crime  including misdemeanor.</a:t>
            </a:r>
          </a:p>
          <a:p>
            <a:endParaRPr lang="en-US" sz="1200" dirty="0" smtClean="0">
              <a:solidFill>
                <a:srgbClr val="C00000"/>
              </a:solidFill>
            </a:endParaRPr>
          </a:p>
          <a:p>
            <a:r>
              <a:rPr lang="en-US" sz="1200" dirty="0" smtClean="0">
                <a:solidFill>
                  <a:srgbClr val="C00000"/>
                </a:solidFill>
              </a:rPr>
              <a:t>Allows the FBI to search telephone, email, and financial records without a court order</a:t>
            </a:r>
          </a:p>
          <a:p>
            <a:endParaRPr lang="en-US" sz="1200" dirty="0" smtClean="0">
              <a:solidFill>
                <a:srgbClr val="C00000"/>
              </a:solidFill>
            </a:endParaRPr>
          </a:p>
          <a:p>
            <a:r>
              <a:rPr lang="en-US" sz="1200" dirty="0" smtClean="0">
                <a:solidFill>
                  <a:srgbClr val="C00000"/>
                </a:solidFill>
              </a:rPr>
              <a:t>Section 215 allows the FBI to apply for an order to produce materials that assist in an investigation undertaken to protect against international terrorism or clandestine intelligence activities. Among the "tangible things" that could be targeted, it includes "books, records, papers, documents, and other items".</a:t>
            </a:r>
          </a:p>
          <a:p>
            <a:endParaRPr lang="en-US" sz="1200" dirty="0" smtClean="0">
              <a:solidFill>
                <a:srgbClr val="C00000"/>
              </a:solidFill>
            </a:endParaRPr>
          </a:p>
          <a:p>
            <a:endParaRPr lang="en-US" sz="1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066800"/>
            <a:ext cx="8229600" cy="4431983"/>
          </a:xfrm>
          <a:prstGeom prst="rect">
            <a:avLst/>
          </a:prstGeom>
          <a:noFill/>
        </p:spPr>
        <p:txBody>
          <a:bodyPr wrap="square" rtlCol="0">
            <a:spAutoFit/>
          </a:bodyPr>
          <a:lstStyle/>
          <a:p>
            <a:r>
              <a:rPr lang="en-US" b="1" dirty="0" smtClean="0">
                <a:solidFill>
                  <a:srgbClr val="C00000"/>
                </a:solidFill>
              </a:rPr>
              <a:t>Digital Telephony and Communications Privacy Act</a:t>
            </a:r>
          </a:p>
          <a:p>
            <a:endParaRPr lang="en-US" sz="1200" dirty="0" smtClean="0">
              <a:solidFill>
                <a:srgbClr val="C00000"/>
              </a:solidFill>
            </a:endParaRPr>
          </a:p>
          <a:p>
            <a:r>
              <a:rPr lang="en-US" sz="1200" dirty="0" smtClean="0">
                <a:solidFill>
                  <a:srgbClr val="C00000"/>
                </a:solidFill>
              </a:rPr>
              <a:t>Telecommunications carrier shall ensure that its equipment, facilities, or services that provide a customer or subscriber with the ability to originate, terminate, or direct communications are capable of" </a:t>
            </a:r>
          </a:p>
          <a:p>
            <a:endParaRPr lang="en-US" sz="1200" b="1" dirty="0" smtClean="0">
              <a:solidFill>
                <a:srgbClr val="C00000"/>
              </a:solidFill>
            </a:endParaRPr>
          </a:p>
          <a:p>
            <a:pPr>
              <a:buFont typeface="Arial" pitchFamily="34" charset="0"/>
              <a:buChar char="•"/>
            </a:pPr>
            <a:r>
              <a:rPr lang="en-US" sz="1200" dirty="0" smtClean="0">
                <a:solidFill>
                  <a:srgbClr val="C00000"/>
                </a:solidFill>
              </a:rPr>
              <a:t>enabling the government, pursuant to a court order, to intercept all wire and electronic communications carried by the carrier </a:t>
            </a:r>
          </a:p>
          <a:p>
            <a:pPr>
              <a:buFont typeface="Arial" pitchFamily="34" charset="0"/>
              <a:buChar char="•"/>
            </a:pPr>
            <a:endParaRPr lang="en-US" sz="1200" dirty="0" smtClean="0">
              <a:solidFill>
                <a:srgbClr val="C00000"/>
              </a:solidFill>
            </a:endParaRPr>
          </a:p>
          <a:p>
            <a:pPr>
              <a:buFont typeface="Arial" pitchFamily="34" charset="0"/>
              <a:buChar char="•"/>
            </a:pPr>
            <a:r>
              <a:rPr lang="en-US" sz="1200" dirty="0" smtClean="0">
                <a:solidFill>
                  <a:srgbClr val="C00000"/>
                </a:solidFill>
              </a:rPr>
              <a:t>enabling the government, pursuant to a court order, to access call-identifying  information that is available to the carrier </a:t>
            </a:r>
          </a:p>
          <a:p>
            <a:pPr>
              <a:buFont typeface="Arial" pitchFamily="34" charset="0"/>
              <a:buChar char="•"/>
            </a:pPr>
            <a:endParaRPr lang="en-US" sz="1200" dirty="0" smtClean="0">
              <a:solidFill>
                <a:srgbClr val="C00000"/>
              </a:solidFill>
            </a:endParaRPr>
          </a:p>
          <a:p>
            <a:pPr>
              <a:buFont typeface="Arial" pitchFamily="34" charset="0"/>
              <a:buChar char="•"/>
            </a:pPr>
            <a:r>
              <a:rPr lang="en-US" sz="1200" dirty="0" smtClean="0">
                <a:solidFill>
                  <a:srgbClr val="C00000"/>
                </a:solidFill>
              </a:rPr>
              <a:t>delivering the above communications/information to the government "in a format such that they  may be transmitted by means of equipment, facilities, or services procured by the government to a </a:t>
            </a:r>
            <a:r>
              <a:rPr lang="en-US" sz="1200" b="1" u="sng" dirty="0" smtClean="0">
                <a:solidFill>
                  <a:srgbClr val="C00000"/>
                </a:solidFill>
              </a:rPr>
              <a:t>location other than the premises of the carrier" </a:t>
            </a:r>
            <a:r>
              <a:rPr lang="en-US" sz="1200" b="1" dirty="0" smtClean="0">
                <a:solidFill>
                  <a:srgbClr val="C00000"/>
                </a:solidFill>
              </a:rPr>
              <a:t> - (UTAH DATA CENTER?)</a:t>
            </a:r>
            <a:endParaRPr lang="en-US" sz="1200" b="1" u="sng" dirty="0" smtClean="0">
              <a:solidFill>
                <a:srgbClr val="C00000"/>
              </a:solidFill>
            </a:endParaRPr>
          </a:p>
          <a:p>
            <a:endParaRPr lang="en-US" sz="1200" dirty="0" smtClean="0">
              <a:solidFill>
                <a:srgbClr val="C00000"/>
              </a:solidFill>
            </a:endParaRPr>
          </a:p>
          <a:p>
            <a:pPr>
              <a:buFont typeface="Arial" pitchFamily="34" charset="0"/>
              <a:buChar char="•"/>
            </a:pPr>
            <a:r>
              <a:rPr lang="en-US" sz="1200" dirty="0" smtClean="0">
                <a:solidFill>
                  <a:srgbClr val="C00000"/>
                </a:solidFill>
              </a:rPr>
              <a:t>doing the above unobtrusively and with a minimum of interference with any subscriber's telecommunications service and in a manner that protects both the privacy and security of communications not authorized to be intercepted and the information regarding the government's interception of communications .</a:t>
            </a:r>
          </a:p>
          <a:p>
            <a:pPr>
              <a:buFont typeface="Arial" pitchFamily="34" charset="0"/>
              <a:buChar char="•"/>
            </a:pPr>
            <a:endParaRPr lang="en-US" sz="1200" dirty="0" smtClean="0">
              <a:solidFill>
                <a:srgbClr val="C00000"/>
              </a:solidFill>
            </a:endParaRPr>
          </a:p>
          <a:p>
            <a:r>
              <a:rPr lang="en-US" sz="1200" dirty="0" smtClean="0">
                <a:solidFill>
                  <a:srgbClr val="C00000"/>
                </a:solidFill>
              </a:rPr>
              <a:t>In cases of non-compliance, the Attorney General may obtain an order directing that a telecommunications carrier comply with the Act. Non-compliance can be punished by civil penalty of up to $10,000 per day for each day in violation after the issuance of the order. </a:t>
            </a:r>
          </a:p>
          <a:p>
            <a:endParaRPr lang="en-US" sz="12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l"/>
            <a:r>
              <a:rPr lang="en-US" sz="2400" dirty="0" smtClean="0">
                <a:solidFill>
                  <a:srgbClr val="002060"/>
                </a:solidFill>
              </a:rPr>
              <a:t>“I Believe In Christianity as I Believe The Sun Has Risen; Not Only Because I See It, But Because By It I See Everything Else” – C.S. Lewis</a:t>
            </a:r>
            <a:endParaRPr lang="en-US" sz="2400" dirty="0">
              <a:solidFill>
                <a:srgbClr val="002060"/>
              </a:solidFill>
            </a:endParaRPr>
          </a:p>
        </p:txBody>
      </p:sp>
      <p:sp>
        <p:nvSpPr>
          <p:cNvPr id="5" name="Subtitle 4"/>
          <p:cNvSpPr>
            <a:spLocks noGrp="1"/>
          </p:cNvSpPr>
          <p:nvPr>
            <p:ph type="subTitle" idx="1"/>
          </p:nvPr>
        </p:nvSpPr>
        <p:spPr>
          <a:xfrm>
            <a:off x="762000" y="3886200"/>
            <a:ext cx="7010400" cy="1752600"/>
          </a:xfrm>
        </p:spPr>
        <p:txBody>
          <a:bodyPr>
            <a:normAutofit/>
          </a:bodyPr>
          <a:lstStyle/>
          <a:p>
            <a:pPr algn="l"/>
            <a:r>
              <a:rPr lang="en-US" sz="2400" dirty="0" smtClean="0">
                <a:solidFill>
                  <a:srgbClr val="002060"/>
                </a:solidFill>
              </a:rPr>
              <a:t>‘Christianity Is Not A Religion, It Is A Reality’</a:t>
            </a:r>
            <a:endParaRPr lang="en-US" sz="2400" dirty="0">
              <a:solidFill>
                <a:srgbClr val="002060"/>
              </a:solidFill>
            </a:endParaRPr>
          </a:p>
        </p:txBody>
      </p:sp>
      <p:sp>
        <p:nvSpPr>
          <p:cNvPr id="6" name="TextBox 5"/>
          <p:cNvSpPr txBox="1"/>
          <p:nvPr/>
        </p:nvSpPr>
        <p:spPr>
          <a:xfrm>
            <a:off x="1981200" y="1219200"/>
            <a:ext cx="4762616" cy="461665"/>
          </a:xfrm>
          <a:prstGeom prst="rect">
            <a:avLst/>
          </a:prstGeom>
          <a:noFill/>
        </p:spPr>
        <p:txBody>
          <a:bodyPr wrap="square" rtlCol="0">
            <a:spAutoFit/>
          </a:bodyPr>
          <a:lstStyle/>
          <a:p>
            <a:pPr algn="ctr"/>
            <a:r>
              <a:rPr lang="en-US" sz="2400" dirty="0" smtClean="0">
                <a:solidFill>
                  <a:srgbClr val="002060"/>
                </a:solidFill>
              </a:rPr>
              <a:t>WHY DO I BELIEVE THIS?</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457200"/>
            <a:ext cx="4581362" cy="461665"/>
          </a:xfrm>
          <a:prstGeom prst="rect">
            <a:avLst/>
          </a:prstGeom>
          <a:noFill/>
        </p:spPr>
        <p:txBody>
          <a:bodyPr wrap="square" rtlCol="0">
            <a:spAutoFit/>
          </a:bodyPr>
          <a:lstStyle/>
          <a:p>
            <a:pPr algn="ctr"/>
            <a:r>
              <a:rPr lang="en-US" sz="2400" b="1" dirty="0" smtClean="0">
                <a:solidFill>
                  <a:srgbClr val="C00000"/>
                </a:solidFill>
              </a:rPr>
              <a:t>Executive Orders</a:t>
            </a:r>
            <a:endParaRPr lang="en-US" sz="2400" b="1" dirty="0">
              <a:solidFill>
                <a:srgbClr val="C00000"/>
              </a:solidFill>
            </a:endParaRPr>
          </a:p>
        </p:txBody>
      </p:sp>
      <p:sp>
        <p:nvSpPr>
          <p:cNvPr id="4" name="TextBox 3"/>
          <p:cNvSpPr txBox="1"/>
          <p:nvPr/>
        </p:nvSpPr>
        <p:spPr>
          <a:xfrm>
            <a:off x="457200" y="1066800"/>
            <a:ext cx="7467600" cy="2677656"/>
          </a:xfrm>
          <a:prstGeom prst="rect">
            <a:avLst/>
          </a:prstGeom>
          <a:noFill/>
        </p:spPr>
        <p:txBody>
          <a:bodyPr wrap="square" rtlCol="0">
            <a:spAutoFit/>
          </a:bodyPr>
          <a:lstStyle/>
          <a:p>
            <a:r>
              <a:rPr lang="en-US" sz="1200" dirty="0" smtClean="0">
                <a:solidFill>
                  <a:srgbClr val="C00000"/>
                </a:solidFill>
              </a:rPr>
              <a:t>EXECUTIVE ORDER 10995 </a:t>
            </a:r>
            <a:br>
              <a:rPr lang="en-US" sz="1200" dirty="0" smtClean="0">
                <a:solidFill>
                  <a:srgbClr val="C00000"/>
                </a:solidFill>
              </a:rPr>
            </a:br>
            <a:r>
              <a:rPr lang="en-US" sz="1200" dirty="0" smtClean="0">
                <a:solidFill>
                  <a:srgbClr val="C00000"/>
                </a:solidFill>
              </a:rPr>
              <a:t>allows the government to seize and control the communication media.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10997 </a:t>
            </a:r>
            <a:br>
              <a:rPr lang="en-US" sz="1200" dirty="0" smtClean="0">
                <a:solidFill>
                  <a:srgbClr val="C00000"/>
                </a:solidFill>
              </a:rPr>
            </a:br>
            <a:r>
              <a:rPr lang="en-US" sz="1200" dirty="0" smtClean="0">
                <a:solidFill>
                  <a:srgbClr val="C00000"/>
                </a:solidFill>
              </a:rPr>
              <a:t>allows the government to take over all electrical power, gas, petroleum, fuels and minerals.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10998 </a:t>
            </a:r>
            <a:br>
              <a:rPr lang="en-US" sz="1200" dirty="0" smtClean="0">
                <a:solidFill>
                  <a:srgbClr val="C00000"/>
                </a:solidFill>
              </a:rPr>
            </a:br>
            <a:r>
              <a:rPr lang="en-US" sz="1200" dirty="0" smtClean="0">
                <a:solidFill>
                  <a:srgbClr val="C00000"/>
                </a:solidFill>
              </a:rPr>
              <a:t>allows the government to seize all means of transportation, including personal cars, trucks or vehicles of any kind and total control over all highways, seaports, and waterways.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10999 </a:t>
            </a:r>
            <a:br>
              <a:rPr lang="en-US" sz="1200" dirty="0" smtClean="0">
                <a:solidFill>
                  <a:srgbClr val="C00000"/>
                </a:solidFill>
              </a:rPr>
            </a:br>
            <a:r>
              <a:rPr lang="en-US" sz="1200" dirty="0" smtClean="0">
                <a:solidFill>
                  <a:srgbClr val="C00000"/>
                </a:solidFill>
              </a:rPr>
              <a:t>allows the government to take over all food resources and farms. </a:t>
            </a:r>
          </a:p>
          <a:p>
            <a:endParaRPr lang="en-US" sz="1200" dirty="0" smtClean="0">
              <a:solidFill>
                <a:srgbClr val="C00000"/>
              </a:solidFill>
            </a:endParaRPr>
          </a:p>
          <a:p>
            <a:endParaRPr lang="en-US" sz="1200" dirty="0">
              <a:solidFill>
                <a:srgbClr val="C00000"/>
              </a:solidFill>
            </a:endParaRPr>
          </a:p>
        </p:txBody>
      </p:sp>
      <p:sp>
        <p:nvSpPr>
          <p:cNvPr id="5" name="Rectangle 4"/>
          <p:cNvSpPr/>
          <p:nvPr/>
        </p:nvSpPr>
        <p:spPr>
          <a:xfrm>
            <a:off x="457200" y="3429000"/>
            <a:ext cx="6400800" cy="3046988"/>
          </a:xfrm>
          <a:prstGeom prst="rect">
            <a:avLst/>
          </a:prstGeom>
        </p:spPr>
        <p:txBody>
          <a:bodyPr wrap="square">
            <a:spAutoFit/>
          </a:bodyPr>
          <a:lstStyle/>
          <a:p>
            <a:r>
              <a:rPr lang="en-US" sz="1200" dirty="0" smtClean="0">
                <a:solidFill>
                  <a:srgbClr val="C00000"/>
                </a:solidFill>
              </a:rPr>
              <a:t>EXECUTIVE ORDER 11000 </a:t>
            </a:r>
            <a:br>
              <a:rPr lang="en-US" sz="1200" dirty="0" smtClean="0">
                <a:solidFill>
                  <a:srgbClr val="C00000"/>
                </a:solidFill>
              </a:rPr>
            </a:br>
            <a:r>
              <a:rPr lang="en-US" sz="1200" dirty="0" smtClean="0">
                <a:solidFill>
                  <a:srgbClr val="C00000"/>
                </a:solidFill>
              </a:rPr>
              <a:t>allows the government to mobilize civilians into work brigades under government supervision.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11001 </a:t>
            </a:r>
            <a:br>
              <a:rPr lang="en-US" sz="1200" dirty="0" smtClean="0">
                <a:solidFill>
                  <a:srgbClr val="C00000"/>
                </a:solidFill>
              </a:rPr>
            </a:br>
            <a:r>
              <a:rPr lang="en-US" sz="1200" dirty="0" smtClean="0">
                <a:solidFill>
                  <a:srgbClr val="C00000"/>
                </a:solidFill>
              </a:rPr>
              <a:t>allows the government to take over all health, education and welfare functions.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11002 </a:t>
            </a:r>
            <a:br>
              <a:rPr lang="en-US" sz="1200" dirty="0" smtClean="0">
                <a:solidFill>
                  <a:srgbClr val="C00000"/>
                </a:solidFill>
              </a:rPr>
            </a:br>
            <a:r>
              <a:rPr lang="en-US" sz="1200" dirty="0" smtClean="0">
                <a:solidFill>
                  <a:srgbClr val="C00000"/>
                </a:solidFill>
              </a:rPr>
              <a:t>designates the Postmaster General to operate a national registration of all persons.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11003 </a:t>
            </a:r>
            <a:br>
              <a:rPr lang="en-US" sz="1200" dirty="0" smtClean="0">
                <a:solidFill>
                  <a:srgbClr val="C00000"/>
                </a:solidFill>
              </a:rPr>
            </a:br>
            <a:r>
              <a:rPr lang="en-US" sz="1200" dirty="0" smtClean="0">
                <a:solidFill>
                  <a:srgbClr val="C00000"/>
                </a:solidFill>
              </a:rPr>
              <a:t>allows the government to take over all airports and aircraft, including commercial aircraft. </a:t>
            </a:r>
          </a:p>
          <a:p>
            <a:r>
              <a:rPr lang="en-US" sz="1200" dirty="0" smtClean="0">
                <a:solidFill>
                  <a:srgbClr val="C00000"/>
                </a:solidFill>
              </a:rPr>
              <a:t/>
            </a:r>
            <a:br>
              <a:rPr lang="en-US" sz="1200" dirty="0" smtClean="0">
                <a:solidFill>
                  <a:srgbClr val="C00000"/>
                </a:solidFill>
              </a:rPr>
            </a:br>
            <a:r>
              <a:rPr lang="en-US" sz="1200" dirty="0" smtClean="0">
                <a:solidFill>
                  <a:srgbClr val="C00000"/>
                </a:solidFill>
              </a:rPr>
              <a:t>EXECUTIVE ORDER 11004 </a:t>
            </a:r>
            <a:br>
              <a:rPr lang="en-US" sz="1200" dirty="0" smtClean="0">
                <a:solidFill>
                  <a:srgbClr val="C00000"/>
                </a:solidFill>
              </a:rPr>
            </a:br>
            <a:r>
              <a:rPr lang="en-US" sz="1200" dirty="0" smtClean="0">
                <a:solidFill>
                  <a:srgbClr val="C00000"/>
                </a:solidFill>
              </a:rPr>
              <a:t>allows the Housing and Finance Authority to relocate communities, build new housing with public funds, designate areas to be abandoned, and establish new locations for populations. </a:t>
            </a:r>
            <a:endParaRPr lang="en-US" sz="1200"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762000"/>
            <a:ext cx="4114800" cy="523220"/>
          </a:xfrm>
          <a:prstGeom prst="rect">
            <a:avLst/>
          </a:prstGeom>
          <a:noFill/>
        </p:spPr>
        <p:txBody>
          <a:bodyPr wrap="square" rtlCol="0">
            <a:spAutoFit/>
          </a:bodyPr>
          <a:lstStyle/>
          <a:p>
            <a:pPr algn="ctr"/>
            <a:r>
              <a:rPr lang="en-US" sz="2800" dirty="0" smtClean="0">
                <a:solidFill>
                  <a:srgbClr val="C00000"/>
                </a:solidFill>
              </a:rPr>
              <a:t>Executive Orders</a:t>
            </a:r>
            <a:endParaRPr lang="en-US" sz="2800" dirty="0">
              <a:solidFill>
                <a:srgbClr val="C00000"/>
              </a:solidFill>
            </a:endParaRPr>
          </a:p>
        </p:txBody>
      </p:sp>
      <p:sp>
        <p:nvSpPr>
          <p:cNvPr id="5" name="TextBox 4"/>
          <p:cNvSpPr txBox="1"/>
          <p:nvPr/>
        </p:nvSpPr>
        <p:spPr>
          <a:xfrm>
            <a:off x="762000" y="2362201"/>
            <a:ext cx="5105400" cy="1384995"/>
          </a:xfrm>
          <a:prstGeom prst="rect">
            <a:avLst/>
          </a:prstGeom>
          <a:noFill/>
        </p:spPr>
        <p:txBody>
          <a:bodyPr wrap="square" rtlCol="0">
            <a:spAutoFit/>
          </a:bodyPr>
          <a:lstStyle/>
          <a:p>
            <a:r>
              <a:rPr lang="en-US" sz="1200" dirty="0" smtClean="0">
                <a:solidFill>
                  <a:srgbClr val="C00000"/>
                </a:solidFill>
              </a:rPr>
              <a:t>EXECUTIVE ORDER 11921 </a:t>
            </a:r>
            <a:br>
              <a:rPr lang="en-US" sz="1200" dirty="0" smtClean="0">
                <a:solidFill>
                  <a:srgbClr val="C00000"/>
                </a:solidFill>
              </a:rPr>
            </a:br>
            <a:r>
              <a:rPr lang="en-US" sz="1200" dirty="0" smtClean="0">
                <a:solidFill>
                  <a:srgbClr val="C00000"/>
                </a:solidFill>
              </a:rPr>
              <a:t>allows the Federal Emergency Preparedness Agency (FEMA) to develop plans to </a:t>
            </a:r>
            <a:r>
              <a:rPr lang="en-US" sz="1200" u="sng" dirty="0" smtClean="0">
                <a:solidFill>
                  <a:srgbClr val="C00000"/>
                </a:solidFill>
              </a:rPr>
              <a:t>establish control over the mechanisms of production and distribution, of energy sources, wages, salaries, credit and the flow of money in U.S. financial institution in any undefined national emergency. </a:t>
            </a:r>
            <a:r>
              <a:rPr lang="en-US" sz="1200" dirty="0" smtClean="0">
                <a:solidFill>
                  <a:srgbClr val="C00000"/>
                </a:solidFill>
              </a:rPr>
              <a:t>It also provides that when a state of emergency is declared by the President, Congress cannot review the action for six months</a:t>
            </a:r>
            <a:endParaRPr lang="en-US" sz="1200" dirty="0">
              <a:solidFill>
                <a:srgbClr val="C00000"/>
              </a:solidFill>
            </a:endParaRPr>
          </a:p>
        </p:txBody>
      </p:sp>
      <p:sp>
        <p:nvSpPr>
          <p:cNvPr id="6" name="TextBox 5"/>
          <p:cNvSpPr txBox="1"/>
          <p:nvPr/>
        </p:nvSpPr>
        <p:spPr>
          <a:xfrm>
            <a:off x="762000" y="1371600"/>
            <a:ext cx="5638800" cy="830997"/>
          </a:xfrm>
          <a:prstGeom prst="rect">
            <a:avLst/>
          </a:prstGeom>
          <a:noFill/>
        </p:spPr>
        <p:txBody>
          <a:bodyPr wrap="square" rtlCol="0">
            <a:spAutoFit/>
          </a:bodyPr>
          <a:lstStyle/>
          <a:p>
            <a:endParaRPr lang="en-US" sz="1200" dirty="0" smtClean="0">
              <a:solidFill>
                <a:srgbClr val="C00000"/>
              </a:solidFill>
            </a:endParaRPr>
          </a:p>
          <a:p>
            <a:r>
              <a:rPr lang="en-US" sz="1200" dirty="0" smtClean="0">
                <a:solidFill>
                  <a:srgbClr val="C00000"/>
                </a:solidFill>
              </a:rPr>
              <a:t>EXECUTIVE ORDER 11005 </a:t>
            </a:r>
            <a:br>
              <a:rPr lang="en-US" sz="1200" dirty="0" smtClean="0">
                <a:solidFill>
                  <a:srgbClr val="C00000"/>
                </a:solidFill>
              </a:rPr>
            </a:br>
            <a:r>
              <a:rPr lang="en-US" sz="1200" dirty="0" smtClean="0">
                <a:solidFill>
                  <a:srgbClr val="C00000"/>
                </a:solidFill>
              </a:rPr>
              <a:t>allows the government to take over railroads, inland waterways and public storage facilities. </a:t>
            </a:r>
            <a:endParaRPr lang="en-US" sz="1200" dirty="0">
              <a:solidFill>
                <a:srgbClr val="C00000"/>
              </a:solidFill>
            </a:endParaRPr>
          </a:p>
        </p:txBody>
      </p:sp>
      <p:sp>
        <p:nvSpPr>
          <p:cNvPr id="7" name="TextBox 6"/>
          <p:cNvSpPr txBox="1"/>
          <p:nvPr/>
        </p:nvSpPr>
        <p:spPr>
          <a:xfrm>
            <a:off x="838200" y="4267200"/>
            <a:ext cx="6248400" cy="923330"/>
          </a:xfrm>
          <a:prstGeom prst="rect">
            <a:avLst/>
          </a:prstGeom>
          <a:noFill/>
        </p:spPr>
        <p:txBody>
          <a:bodyPr wrap="square" rtlCol="0">
            <a:spAutoFit/>
          </a:bodyPr>
          <a:lstStyle/>
          <a:p>
            <a:pPr>
              <a:buNone/>
            </a:pPr>
            <a:r>
              <a:rPr lang="en-US" dirty="0" smtClean="0"/>
              <a:t>REVELATION13:17And that no man might buy or sell, save he that had the mark, or the name of the beast, or the number of his name.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otherboard-assets.s3.amazonaws.com/content-images/article/no-politician-wants-to-look-anti-cop-an-interview-with-radley-balko/4452e163bc2aa9f5bf60097b74286b65_vice_630x420.jpg">
            <a:hlinkClick r:id="rId2"/>
          </p:cNvPr>
          <p:cNvPicPr>
            <a:picLocks noChangeAspect="1" noChangeArrowheads="1"/>
          </p:cNvPicPr>
          <p:nvPr/>
        </p:nvPicPr>
        <p:blipFill>
          <a:blip r:embed="rId3" cstate="print"/>
          <a:srcRect/>
          <a:stretch>
            <a:fillRect/>
          </a:stretch>
        </p:blipFill>
        <p:spPr bwMode="auto">
          <a:xfrm>
            <a:off x="1219200" y="1219200"/>
            <a:ext cx="6324600" cy="4988313"/>
          </a:xfrm>
          <a:prstGeom prst="rect">
            <a:avLst/>
          </a:prstGeom>
          <a:noFill/>
        </p:spPr>
      </p:pic>
      <p:sp>
        <p:nvSpPr>
          <p:cNvPr id="3" name="TextBox 2"/>
          <p:cNvSpPr txBox="1"/>
          <p:nvPr/>
        </p:nvSpPr>
        <p:spPr>
          <a:xfrm>
            <a:off x="685800" y="457200"/>
            <a:ext cx="7315200" cy="523220"/>
          </a:xfrm>
          <a:prstGeom prst="rect">
            <a:avLst/>
          </a:prstGeom>
          <a:noFill/>
        </p:spPr>
        <p:txBody>
          <a:bodyPr wrap="square" rtlCol="0">
            <a:spAutoFit/>
          </a:bodyPr>
          <a:lstStyle/>
          <a:p>
            <a:pPr algn="ctr"/>
            <a:r>
              <a:rPr lang="en-US" sz="2800" dirty="0" smtClean="0">
                <a:solidFill>
                  <a:srgbClr val="C00000"/>
                </a:solidFill>
              </a:rPr>
              <a:t>Militarization Of Police Force</a:t>
            </a:r>
            <a:endParaRPr lang="en-US" sz="2800" dirty="0">
              <a:solidFill>
                <a:srgbClr val="C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extBox 1"/>
          <p:cNvSpPr txBox="1"/>
          <p:nvPr/>
        </p:nvSpPr>
        <p:spPr>
          <a:xfrm>
            <a:off x="0" y="304800"/>
            <a:ext cx="9144000" cy="400110"/>
          </a:xfrm>
          <a:prstGeom prst="rect">
            <a:avLst/>
          </a:prstGeom>
          <a:noFill/>
        </p:spPr>
        <p:txBody>
          <a:bodyPr wrap="square" rtlCol="0">
            <a:spAutoFit/>
          </a:bodyPr>
          <a:lstStyle/>
          <a:p>
            <a:pPr algn="ctr"/>
            <a:r>
              <a:rPr lang="en-US" sz="2000" b="1" dirty="0" smtClean="0">
                <a:solidFill>
                  <a:srgbClr val="FF0000"/>
                </a:solidFill>
              </a:rPr>
              <a:t>WHAT IS THE FUTURE FOR THOSE THAT RECEIVE THE MARK</a:t>
            </a:r>
            <a:endParaRPr lang="en-US" sz="2000" b="1" dirty="0">
              <a:solidFill>
                <a:srgbClr val="FF0000"/>
              </a:solidFill>
            </a:endParaRPr>
          </a:p>
        </p:txBody>
      </p:sp>
      <p:sp>
        <p:nvSpPr>
          <p:cNvPr id="3" name="TextBox 2"/>
          <p:cNvSpPr txBox="1"/>
          <p:nvPr/>
        </p:nvSpPr>
        <p:spPr>
          <a:xfrm>
            <a:off x="533400" y="914400"/>
            <a:ext cx="7010400" cy="3416320"/>
          </a:xfrm>
          <a:prstGeom prst="rect">
            <a:avLst/>
          </a:prstGeom>
          <a:noFill/>
        </p:spPr>
        <p:txBody>
          <a:bodyPr wrap="square" rtlCol="0">
            <a:spAutoFit/>
          </a:bodyPr>
          <a:lstStyle/>
          <a:p>
            <a:r>
              <a:rPr lang="en-US" dirty="0" smtClean="0">
                <a:solidFill>
                  <a:srgbClr val="FF0000"/>
                </a:solidFill>
              </a:rPr>
              <a:t>Revelation 14:9-11 </a:t>
            </a:r>
          </a:p>
          <a:p>
            <a:endParaRPr lang="en-US" dirty="0" smtClean="0">
              <a:solidFill>
                <a:srgbClr val="FF0000"/>
              </a:solidFill>
            </a:endParaRPr>
          </a:p>
          <a:p>
            <a:r>
              <a:rPr lang="en-US" dirty="0" smtClean="0">
                <a:solidFill>
                  <a:srgbClr val="FF0000"/>
                </a:solidFill>
              </a:rPr>
              <a:t> 9And the third angel followed them, saying with a loud voice, If any man worship the beast and his image, and receive </a:t>
            </a:r>
            <a:r>
              <a:rPr lang="en-US" i="1" dirty="0" smtClean="0">
                <a:solidFill>
                  <a:srgbClr val="FF0000"/>
                </a:solidFill>
              </a:rPr>
              <a:t>his mark in his forehead, or in his hand, </a:t>
            </a:r>
          </a:p>
          <a:p>
            <a:r>
              <a:rPr lang="en-US" dirty="0" smtClean="0">
                <a:solidFill>
                  <a:srgbClr val="FF0000"/>
                </a:solidFill>
              </a:rPr>
              <a:t>10The same shall drink of the wine of the wrath of God, which is poured out without mixture into the cup of his indignation; and he shall be tormented with fire and brimstone in the presence of the holy angels, and in the presence of the Lamb: </a:t>
            </a:r>
          </a:p>
          <a:p>
            <a:r>
              <a:rPr lang="en-US" dirty="0" smtClean="0">
                <a:solidFill>
                  <a:srgbClr val="FF0000"/>
                </a:solidFill>
              </a:rPr>
              <a:t>11And the smoke of their torment </a:t>
            </a:r>
            <a:r>
              <a:rPr lang="en-US" dirty="0" err="1" smtClean="0">
                <a:solidFill>
                  <a:srgbClr val="FF0000"/>
                </a:solidFill>
              </a:rPr>
              <a:t>ascendeth</a:t>
            </a:r>
            <a:r>
              <a:rPr lang="en-US" dirty="0" smtClean="0">
                <a:solidFill>
                  <a:srgbClr val="FF0000"/>
                </a:solidFill>
              </a:rPr>
              <a:t> up for ever and ever: and they have no rest day nor night, who worship the beast and his image, and whosoever </a:t>
            </a:r>
            <a:r>
              <a:rPr lang="en-US" dirty="0" err="1" smtClean="0">
                <a:solidFill>
                  <a:srgbClr val="FF0000"/>
                </a:solidFill>
              </a:rPr>
              <a:t>receiveth</a:t>
            </a:r>
            <a:r>
              <a:rPr lang="en-US" dirty="0" smtClean="0">
                <a:solidFill>
                  <a:srgbClr val="FF0000"/>
                </a:solidFill>
              </a:rPr>
              <a:t> the mark of his name. </a:t>
            </a:r>
          </a:p>
        </p:txBody>
      </p:sp>
      <p:sp>
        <p:nvSpPr>
          <p:cNvPr id="4" name="TextBox 3"/>
          <p:cNvSpPr txBox="1"/>
          <p:nvPr/>
        </p:nvSpPr>
        <p:spPr>
          <a:xfrm>
            <a:off x="533400" y="4572000"/>
            <a:ext cx="7162800" cy="1754326"/>
          </a:xfrm>
          <a:prstGeom prst="rect">
            <a:avLst/>
          </a:prstGeom>
          <a:noFill/>
        </p:spPr>
        <p:txBody>
          <a:bodyPr wrap="square" rtlCol="0">
            <a:spAutoFit/>
          </a:bodyPr>
          <a:lstStyle/>
          <a:p>
            <a:r>
              <a:rPr lang="en-US" dirty="0" smtClean="0">
                <a:solidFill>
                  <a:srgbClr val="FF0000"/>
                </a:solidFill>
              </a:rPr>
              <a:t>Revelation 19:20  </a:t>
            </a:r>
          </a:p>
          <a:p>
            <a:endParaRPr lang="en-US" dirty="0" smtClean="0">
              <a:solidFill>
                <a:srgbClr val="FF0000"/>
              </a:solidFill>
            </a:endParaRPr>
          </a:p>
          <a:p>
            <a:r>
              <a:rPr lang="en-US" dirty="0" smtClean="0">
                <a:solidFill>
                  <a:srgbClr val="FF0000"/>
                </a:solidFill>
              </a:rPr>
              <a:t>20And the beast was taken, and with him the false prophet that wrought miracles before him, with which he deceived them that had received the mark of the beast, and them that worshipped his image. These both were cast alive into a lake of fire burning with brimstone. </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5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2" presetClass="entr" presetSubtype="0" fill="hold" nodeType="after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1000"/>
                                        <p:tgtEl>
                                          <p:spTgt spid="4">
                                            <p:txEl>
                                              <p:pRg st="0" end="0"/>
                                            </p:txEl>
                                          </p:spTgt>
                                        </p:tgtEl>
                                      </p:cBhvr>
                                    </p:animEffect>
                                    <p:anim calcmode="lin" valueType="num">
                                      <p:cBhvr>
                                        <p:cTn id="3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0"/>
                            </p:stCondLst>
                            <p:childTnLst>
                              <p:par>
                                <p:cTn id="41" presetID="42" presetClass="entr" presetSubtype="0" fill="hold" nodeType="after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fade">
                                      <p:cBhvr>
                                        <p:cTn id="43" dur="1000"/>
                                        <p:tgtEl>
                                          <p:spTgt spid="4">
                                            <p:txEl>
                                              <p:pRg st="2" end="2"/>
                                            </p:txEl>
                                          </p:spTgt>
                                        </p:tgtEl>
                                      </p:cBhvr>
                                    </p:animEffect>
                                    <p:anim calcmode="lin" valueType="num">
                                      <p:cBhvr>
                                        <p:cTn id="4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00200"/>
            <a:ext cx="7086600" cy="646331"/>
          </a:xfrm>
          <a:prstGeom prst="rect">
            <a:avLst/>
          </a:prstGeom>
          <a:noFill/>
        </p:spPr>
        <p:txBody>
          <a:bodyPr wrap="square" rtlCol="0">
            <a:spAutoFit/>
          </a:bodyPr>
          <a:lstStyle/>
          <a:p>
            <a:pPr algn="ctr"/>
            <a:r>
              <a:rPr lang="en-US" sz="3600" dirty="0" smtClean="0">
                <a:solidFill>
                  <a:srgbClr val="C00000"/>
                </a:solidFill>
              </a:rPr>
              <a:t>WHAT SHOULD WE DO?</a:t>
            </a:r>
            <a:endParaRPr lang="en-US" sz="3600" dirty="0">
              <a:solidFill>
                <a:srgbClr val="C00000"/>
              </a:solidFill>
            </a:endParaRPr>
          </a:p>
        </p:txBody>
      </p:sp>
      <p:sp>
        <p:nvSpPr>
          <p:cNvPr id="3" name="TextBox 2"/>
          <p:cNvSpPr txBox="1"/>
          <p:nvPr/>
        </p:nvSpPr>
        <p:spPr>
          <a:xfrm>
            <a:off x="1524000" y="2209800"/>
            <a:ext cx="5638800" cy="1477328"/>
          </a:xfrm>
          <a:prstGeom prst="rect">
            <a:avLst/>
          </a:prstGeom>
          <a:noFill/>
        </p:spPr>
        <p:txBody>
          <a:bodyPr wrap="square" rtlCol="0">
            <a:spAutoFit/>
          </a:bodyPr>
          <a:lstStyle/>
          <a:p>
            <a:r>
              <a:rPr lang="en-US" dirty="0" smtClean="0">
                <a:solidFill>
                  <a:srgbClr val="C00000"/>
                </a:solidFill>
              </a:rPr>
              <a:t>“In times of extraordinary crisis ordinary measures will not suffice.  The world lives in such a time of crisis.  Christians alone are in a position to rescue the perishing.  We dare not settle down to try to live as if things were normal.” – A.W. </a:t>
            </a:r>
            <a:r>
              <a:rPr lang="en-US" dirty="0" err="1" smtClean="0">
                <a:solidFill>
                  <a:srgbClr val="C00000"/>
                </a:solidFill>
              </a:rPr>
              <a:t>Tozer</a:t>
            </a:r>
            <a:endParaRPr lang="en-US" dirty="0">
              <a:solidFill>
                <a:srgbClr val="C00000"/>
              </a:solidFill>
            </a:endParaRPr>
          </a:p>
        </p:txBody>
      </p:sp>
      <p:sp>
        <p:nvSpPr>
          <p:cNvPr id="4" name="TextBox 3"/>
          <p:cNvSpPr txBox="1"/>
          <p:nvPr/>
        </p:nvSpPr>
        <p:spPr>
          <a:xfrm>
            <a:off x="1524000" y="3962400"/>
            <a:ext cx="5791200" cy="2031325"/>
          </a:xfrm>
          <a:prstGeom prst="rect">
            <a:avLst/>
          </a:prstGeom>
          <a:noFill/>
        </p:spPr>
        <p:txBody>
          <a:bodyPr wrap="square" rtlCol="0">
            <a:spAutoFit/>
          </a:bodyPr>
          <a:lstStyle/>
          <a:p>
            <a:r>
              <a:rPr lang="en-US" dirty="0" smtClean="0">
                <a:solidFill>
                  <a:srgbClr val="C00000"/>
                </a:solidFill>
              </a:rPr>
              <a:t>As you begin each day, “put on” the armor of God. Consciously say, “Lord, I'm putting on the helmet of the hope of my salvation and the breastplate of righteousness”—all the way down to your feet. And take up the Sword of the Spirit and the shield of faith.</a:t>
            </a:r>
          </a:p>
          <a:p>
            <a:r>
              <a:rPr lang="en-US" dirty="0" smtClean="0">
                <a:solidFill>
                  <a:srgbClr val="C00000"/>
                </a:solidFill>
              </a:rPr>
              <a:t>                                                                           Adrian Rogers</a:t>
            </a:r>
            <a:endParaRPr lang="en-US" dirty="0">
              <a:solidFill>
                <a:srgbClr val="C0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239000" cy="646331"/>
          </a:xfrm>
          <a:prstGeom prst="rect">
            <a:avLst/>
          </a:prstGeom>
          <a:noFill/>
        </p:spPr>
        <p:txBody>
          <a:bodyPr wrap="square" rtlCol="0">
            <a:spAutoFit/>
          </a:bodyPr>
          <a:lstStyle/>
          <a:p>
            <a:pPr algn="ctr"/>
            <a:r>
              <a:rPr lang="en-US" sz="3600" dirty="0" smtClean="0">
                <a:solidFill>
                  <a:srgbClr val="C00000"/>
                </a:solidFill>
              </a:rPr>
              <a:t>TELL PEOPLE ABOUT JESUS</a:t>
            </a:r>
            <a:endParaRPr lang="en-US" sz="3600" dirty="0">
              <a:solidFill>
                <a:srgbClr val="C00000"/>
              </a:solidFill>
            </a:endParaRPr>
          </a:p>
        </p:txBody>
      </p:sp>
      <p:sp>
        <p:nvSpPr>
          <p:cNvPr id="3" name="TextBox 2"/>
          <p:cNvSpPr txBox="1"/>
          <p:nvPr/>
        </p:nvSpPr>
        <p:spPr>
          <a:xfrm>
            <a:off x="990600" y="1295400"/>
            <a:ext cx="6400800" cy="1200329"/>
          </a:xfrm>
          <a:prstGeom prst="rect">
            <a:avLst/>
          </a:prstGeom>
          <a:noFill/>
        </p:spPr>
        <p:txBody>
          <a:bodyPr wrap="square" rtlCol="0">
            <a:spAutoFit/>
          </a:bodyPr>
          <a:lstStyle/>
          <a:p>
            <a:r>
              <a:rPr lang="en-US" b="1" dirty="0" smtClean="0"/>
              <a:t>Matthew 5:16 </a:t>
            </a:r>
          </a:p>
          <a:p>
            <a:r>
              <a:rPr lang="en-US" dirty="0" smtClean="0"/>
              <a:t> </a:t>
            </a:r>
            <a:r>
              <a:rPr lang="en-US" b="1" dirty="0" smtClean="0">
                <a:solidFill>
                  <a:srgbClr val="C00000"/>
                </a:solidFill>
              </a:rPr>
              <a:t>Let your light so shine before men, that they may see your good works, and glorify your Father which is in heaven. </a:t>
            </a:r>
          </a:p>
        </p:txBody>
      </p:sp>
      <p:sp>
        <p:nvSpPr>
          <p:cNvPr id="4" name="TextBox 3"/>
          <p:cNvSpPr txBox="1"/>
          <p:nvPr/>
        </p:nvSpPr>
        <p:spPr>
          <a:xfrm>
            <a:off x="990600" y="2362200"/>
            <a:ext cx="6553200" cy="2308324"/>
          </a:xfrm>
          <a:prstGeom prst="rect">
            <a:avLst/>
          </a:prstGeom>
          <a:noFill/>
        </p:spPr>
        <p:txBody>
          <a:bodyPr wrap="square" rtlCol="0">
            <a:spAutoFit/>
          </a:bodyPr>
          <a:lstStyle/>
          <a:p>
            <a:endParaRPr lang="en-US" b="1" dirty="0" smtClean="0"/>
          </a:p>
          <a:p>
            <a:r>
              <a:rPr lang="en-US" b="1" dirty="0" smtClean="0"/>
              <a:t>Matthew 28:19-20 </a:t>
            </a:r>
          </a:p>
          <a:p>
            <a:r>
              <a:rPr lang="en-US" dirty="0" smtClean="0">
                <a:solidFill>
                  <a:srgbClr val="C00000"/>
                </a:solidFill>
              </a:rPr>
              <a:t> </a:t>
            </a:r>
            <a:r>
              <a:rPr lang="en-US" b="1" dirty="0" smtClean="0">
                <a:solidFill>
                  <a:srgbClr val="C00000"/>
                </a:solidFill>
              </a:rPr>
              <a:t>Go ye therefore, and teach all nations, baptizing them in the name of the Father, and of the Son, and of the Holy Ghost: </a:t>
            </a:r>
          </a:p>
          <a:p>
            <a:r>
              <a:rPr lang="en-US" b="1" dirty="0" smtClean="0">
                <a:solidFill>
                  <a:srgbClr val="C00000"/>
                </a:solidFill>
              </a:rPr>
              <a:t>20Teaching them to observe all things whatsoever I have commanded you: and, lo, I am with you </a:t>
            </a:r>
            <a:r>
              <a:rPr lang="en-US" b="1" dirty="0" err="1" smtClean="0">
                <a:solidFill>
                  <a:srgbClr val="C00000"/>
                </a:solidFill>
              </a:rPr>
              <a:t>alway</a:t>
            </a:r>
            <a:r>
              <a:rPr lang="en-US" b="1" dirty="0" smtClean="0">
                <a:solidFill>
                  <a:srgbClr val="C00000"/>
                </a:solidFill>
              </a:rPr>
              <a:t>, </a:t>
            </a:r>
            <a:r>
              <a:rPr lang="en-US" b="1" i="1" dirty="0" smtClean="0">
                <a:solidFill>
                  <a:srgbClr val="C00000"/>
                </a:solidFill>
              </a:rPr>
              <a:t>even </a:t>
            </a:r>
            <a:r>
              <a:rPr lang="en-US" b="1" dirty="0" smtClean="0">
                <a:solidFill>
                  <a:srgbClr val="C00000"/>
                </a:solidFill>
              </a:rPr>
              <a:t>unto the end of the world</a:t>
            </a:r>
            <a:r>
              <a:rPr lang="en-US" dirty="0" smtClean="0">
                <a:solidFill>
                  <a:srgbClr val="FF0000"/>
                </a:solidFill>
              </a:rPr>
              <a:t>.</a:t>
            </a:r>
            <a:r>
              <a:rPr lang="en-US" dirty="0" smtClean="0"/>
              <a:t> Amen. </a:t>
            </a:r>
          </a:p>
        </p:txBody>
      </p:sp>
      <p:sp>
        <p:nvSpPr>
          <p:cNvPr id="5" name="TextBox 4"/>
          <p:cNvSpPr txBox="1"/>
          <p:nvPr/>
        </p:nvSpPr>
        <p:spPr>
          <a:xfrm>
            <a:off x="990600" y="4267200"/>
            <a:ext cx="6400800" cy="2585323"/>
          </a:xfrm>
          <a:prstGeom prst="rect">
            <a:avLst/>
          </a:prstGeom>
          <a:noFill/>
        </p:spPr>
        <p:txBody>
          <a:bodyPr wrap="square" rtlCol="0">
            <a:spAutoFit/>
          </a:bodyPr>
          <a:lstStyle/>
          <a:p>
            <a:endParaRPr lang="en-US" dirty="0" smtClean="0"/>
          </a:p>
          <a:p>
            <a:endParaRPr lang="en-US" dirty="0" smtClean="0"/>
          </a:p>
          <a:p>
            <a:r>
              <a:rPr lang="en-US" dirty="0" smtClean="0"/>
              <a:t> </a:t>
            </a:r>
            <a:r>
              <a:rPr lang="en-US" b="1" dirty="0" smtClean="0"/>
              <a:t>Romans 10:9-10</a:t>
            </a:r>
          </a:p>
          <a:p>
            <a:r>
              <a:rPr lang="en-US" b="1" dirty="0" smtClean="0">
                <a:solidFill>
                  <a:srgbClr val="C00000"/>
                </a:solidFill>
              </a:rPr>
              <a:t>9That if thou </a:t>
            </a:r>
            <a:r>
              <a:rPr lang="en-US" b="1" dirty="0" err="1" smtClean="0">
                <a:solidFill>
                  <a:srgbClr val="C00000"/>
                </a:solidFill>
              </a:rPr>
              <a:t>shalt</a:t>
            </a:r>
            <a:r>
              <a:rPr lang="en-US" b="1" dirty="0" smtClean="0">
                <a:solidFill>
                  <a:srgbClr val="C00000"/>
                </a:solidFill>
              </a:rPr>
              <a:t> confess with thy mouth the Lord Jesus, and </a:t>
            </a:r>
            <a:r>
              <a:rPr lang="en-US" b="1" dirty="0" err="1" smtClean="0">
                <a:solidFill>
                  <a:srgbClr val="C00000"/>
                </a:solidFill>
              </a:rPr>
              <a:t>shalt</a:t>
            </a:r>
            <a:r>
              <a:rPr lang="en-US" b="1" dirty="0" smtClean="0">
                <a:solidFill>
                  <a:srgbClr val="C00000"/>
                </a:solidFill>
              </a:rPr>
              <a:t> believe in </a:t>
            </a:r>
            <a:r>
              <a:rPr lang="en-US" b="1" dirty="0" err="1" smtClean="0">
                <a:solidFill>
                  <a:srgbClr val="C00000"/>
                </a:solidFill>
              </a:rPr>
              <a:t>thine</a:t>
            </a:r>
            <a:r>
              <a:rPr lang="en-US" b="1" dirty="0" smtClean="0">
                <a:solidFill>
                  <a:srgbClr val="C00000"/>
                </a:solidFill>
              </a:rPr>
              <a:t> heart that God hath raised him from the dead, thou </a:t>
            </a:r>
            <a:r>
              <a:rPr lang="en-US" b="1" dirty="0" err="1" smtClean="0">
                <a:solidFill>
                  <a:srgbClr val="C00000"/>
                </a:solidFill>
              </a:rPr>
              <a:t>shalt</a:t>
            </a:r>
            <a:r>
              <a:rPr lang="en-US" b="1" dirty="0" smtClean="0">
                <a:solidFill>
                  <a:srgbClr val="C00000"/>
                </a:solidFill>
              </a:rPr>
              <a:t> be saved. </a:t>
            </a:r>
          </a:p>
          <a:p>
            <a:r>
              <a:rPr lang="en-US" b="1" dirty="0" smtClean="0">
                <a:solidFill>
                  <a:srgbClr val="C00000"/>
                </a:solidFill>
              </a:rPr>
              <a:t>10  For with the heart man believeth unto righteousness; and with the mouth confession is made unto salvation.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229600" cy="3785652"/>
          </a:xfrm>
          <a:prstGeom prst="rect">
            <a:avLst/>
          </a:prstGeom>
        </p:spPr>
        <p:txBody>
          <a:bodyPr wrap="square">
            <a:spAutoFit/>
          </a:bodyPr>
          <a:lstStyle/>
          <a:p>
            <a:r>
              <a:rPr lang="en-US" sz="1600" b="1" dirty="0" smtClean="0">
                <a:solidFill>
                  <a:srgbClr val="C00000"/>
                </a:solidFill>
              </a:rPr>
              <a:t> The  Sword Of The Spirit</a:t>
            </a:r>
            <a:endParaRPr lang="en-US" sz="1600" dirty="0" smtClean="0">
              <a:solidFill>
                <a:srgbClr val="C00000"/>
              </a:solidFill>
            </a:endParaRPr>
          </a:p>
          <a:p>
            <a:endParaRPr lang="en-US" sz="1600" dirty="0" smtClean="0">
              <a:solidFill>
                <a:srgbClr val="C00000"/>
              </a:solidFill>
            </a:endParaRPr>
          </a:p>
          <a:p>
            <a:r>
              <a:rPr lang="en-US" sz="1600" dirty="0" smtClean="0">
                <a:solidFill>
                  <a:srgbClr val="C00000"/>
                </a:solidFill>
              </a:rPr>
              <a:t>Suppose you were on the battlefield and someone’s coming at you. You warn him, “Don't come any further! I'll shoot!” He answers, “I don't believe in your gun. As a matter of fact,” he says, “I don't believe in guns at all.” That's not going to change anything, is it?</a:t>
            </a:r>
          </a:p>
          <a:p>
            <a:r>
              <a:rPr lang="en-US" sz="1600" dirty="0" smtClean="0">
                <a:solidFill>
                  <a:srgbClr val="C00000"/>
                </a:solidFill>
              </a:rPr>
              <a:t>Likewise, the Bible is the </a:t>
            </a:r>
            <a:r>
              <a:rPr lang="en-US" sz="1600" i="1" dirty="0" smtClean="0">
                <a:solidFill>
                  <a:srgbClr val="C00000"/>
                </a:solidFill>
              </a:rPr>
              <a:t>Sword of the Spirit</a:t>
            </a:r>
            <a:r>
              <a:rPr lang="en-US" sz="1600" dirty="0" smtClean="0">
                <a:solidFill>
                  <a:srgbClr val="C00000"/>
                </a:solidFill>
              </a:rPr>
              <a:t>. Someone may say, “Well, I don't believe the Bible.” But it will cut him anyway! The apostles preached the Bible, and when the people heard it, they were cut to the heart. The Word cuts even an unbeliever. It's a two-edged sword. It cuts to heal, or it cuts to judge. But it will cut—believe it or not.</a:t>
            </a:r>
          </a:p>
          <a:p>
            <a:r>
              <a:rPr lang="en-US" sz="1600" dirty="0" smtClean="0">
                <a:solidFill>
                  <a:srgbClr val="C00000"/>
                </a:solidFill>
              </a:rPr>
              <a:t>Before going into battle, soldiers are dedicated to training in the use of their weapons. How foolish to go into battle without training. How familiar are you with your Sword?</a:t>
            </a:r>
          </a:p>
          <a:p>
            <a:r>
              <a:rPr lang="en-US" sz="1600" dirty="0" smtClean="0">
                <a:solidFill>
                  <a:srgbClr val="C00000"/>
                </a:solidFill>
              </a:rPr>
              <a:t>God has given you a weapon for spiritual battles…the </a:t>
            </a:r>
            <a:r>
              <a:rPr lang="en-US" sz="1600" i="1" dirty="0" smtClean="0">
                <a:solidFill>
                  <a:srgbClr val="C00000"/>
                </a:solidFill>
              </a:rPr>
              <a:t>Sword of the Spirit</a:t>
            </a:r>
            <a:r>
              <a:rPr lang="en-US" sz="1600" dirty="0" smtClean="0">
                <a:solidFill>
                  <a:srgbClr val="C00000"/>
                </a:solidFill>
              </a:rPr>
              <a:t>. In the armor of God, it is the only offensive weapon—the rest are defensive. To have the victory God wants for you, you must see the sharpness of your sword, the Bible, and you must be trained in it. – </a:t>
            </a:r>
            <a:r>
              <a:rPr lang="en-US" sz="1600" i="1" dirty="0" smtClean="0">
                <a:solidFill>
                  <a:srgbClr val="C00000"/>
                </a:solidFill>
              </a:rPr>
              <a:t>Adrian Rogers</a:t>
            </a:r>
            <a:endParaRPr lang="en-US" sz="1600" i="1" dirty="0">
              <a:solidFill>
                <a:srgbClr val="C00000"/>
              </a:solidFill>
            </a:endParaRPr>
          </a:p>
        </p:txBody>
      </p:sp>
      <p:sp>
        <p:nvSpPr>
          <p:cNvPr id="3" name="TextBox 2"/>
          <p:cNvSpPr txBox="1"/>
          <p:nvPr/>
        </p:nvSpPr>
        <p:spPr>
          <a:xfrm>
            <a:off x="533400" y="5334000"/>
            <a:ext cx="8001000" cy="707886"/>
          </a:xfrm>
          <a:prstGeom prst="rect">
            <a:avLst/>
          </a:prstGeom>
          <a:solidFill>
            <a:srgbClr val="FFFF00"/>
          </a:solidFill>
        </p:spPr>
        <p:txBody>
          <a:bodyPr wrap="square" rtlCol="0">
            <a:spAutoFit/>
          </a:bodyPr>
          <a:lstStyle/>
          <a:p>
            <a:pPr algn="ctr"/>
            <a:r>
              <a:rPr lang="en-US" sz="4000" dirty="0" smtClean="0">
                <a:solidFill>
                  <a:srgbClr val="FFFF00"/>
                </a:solidFill>
                <a:hlinkClick r:id="rId2"/>
              </a:rPr>
              <a:t>www.swordofthespiritmind.com</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0"/>
            <a:ext cx="8305800" cy="1569660"/>
          </a:xfrm>
          <a:prstGeom prst="rect">
            <a:avLst/>
          </a:prstGeom>
          <a:noFill/>
        </p:spPr>
        <p:txBody>
          <a:bodyPr wrap="square" rtlCol="0">
            <a:spAutoFit/>
          </a:bodyPr>
          <a:lstStyle/>
          <a:p>
            <a:pPr algn="ctr"/>
            <a:r>
              <a:rPr lang="en-US" sz="9600" dirty="0" smtClean="0">
                <a:solidFill>
                  <a:srgbClr val="C00000"/>
                </a:solidFill>
              </a:rPr>
              <a:t>AMEN</a:t>
            </a:r>
            <a:endParaRPr lang="en-US" sz="96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209799"/>
          </a:xfrm>
        </p:spPr>
        <p:txBody>
          <a:bodyPr>
            <a:normAutofit/>
          </a:bodyPr>
          <a:lstStyle/>
          <a:p>
            <a:pPr algn="l"/>
            <a:r>
              <a:rPr lang="en-US" sz="2400" dirty="0" smtClean="0">
                <a:solidFill>
                  <a:srgbClr val="002060"/>
                </a:solidFill>
              </a:rPr>
              <a:t>But Brother Rick… I Am Blood Bought Born Again, I’ll Be Gone In The Rapture When These Thing Happen.. Why Should I Worry About Them?</a:t>
            </a:r>
            <a:endParaRPr lang="en-US" sz="2400" dirty="0">
              <a:solidFill>
                <a:srgbClr val="002060"/>
              </a:solidFill>
            </a:endParaRPr>
          </a:p>
        </p:txBody>
      </p:sp>
      <p:sp>
        <p:nvSpPr>
          <p:cNvPr id="3" name="Subtitle 2"/>
          <p:cNvSpPr>
            <a:spLocks noGrp="1"/>
          </p:cNvSpPr>
          <p:nvPr>
            <p:ph type="subTitle" idx="1"/>
          </p:nvPr>
        </p:nvSpPr>
        <p:spPr>
          <a:xfrm>
            <a:off x="838200" y="3124200"/>
            <a:ext cx="6934200" cy="2971800"/>
          </a:xfrm>
        </p:spPr>
        <p:txBody>
          <a:bodyPr>
            <a:noAutofit/>
          </a:bodyPr>
          <a:lstStyle/>
          <a:p>
            <a:pPr algn="l"/>
            <a:r>
              <a:rPr lang="en-US" sz="1600" dirty="0" smtClean="0">
                <a:solidFill>
                  <a:schemeClr val="tx1"/>
                </a:solidFill>
              </a:rPr>
              <a:t>EZEKIEL 3:19-20</a:t>
            </a:r>
          </a:p>
          <a:p>
            <a:pPr algn="l"/>
            <a:r>
              <a:rPr lang="en-US" sz="1600" dirty="0" smtClean="0">
                <a:solidFill>
                  <a:schemeClr val="tx1"/>
                </a:solidFill>
              </a:rPr>
              <a:t>19Yet </a:t>
            </a:r>
            <a:r>
              <a:rPr lang="en-US" sz="1600" dirty="0">
                <a:solidFill>
                  <a:schemeClr val="tx1"/>
                </a:solidFill>
              </a:rPr>
              <a:t>if thou warn the wicked, and he turn not from his wickedness, nor from his wicked way, he shall die in his iniquity; but thou hast delivered thy soul. </a:t>
            </a:r>
          </a:p>
          <a:p>
            <a:pPr algn="l"/>
            <a:r>
              <a:rPr lang="en-US" sz="1600" dirty="0" smtClean="0">
                <a:solidFill>
                  <a:schemeClr val="tx1"/>
                </a:solidFill>
              </a:rPr>
              <a:t>20Again</a:t>
            </a:r>
            <a:r>
              <a:rPr lang="en-US" sz="1600" dirty="0">
                <a:solidFill>
                  <a:schemeClr val="tx1"/>
                </a:solidFill>
              </a:rPr>
              <a:t>, When a righteous man doth turn from his righteousness, and commit iniquity, and I lay a </a:t>
            </a:r>
            <a:r>
              <a:rPr lang="en-US" sz="1600" dirty="0" smtClean="0">
                <a:solidFill>
                  <a:schemeClr val="tx1"/>
                </a:solidFill>
              </a:rPr>
              <a:t>stumbling block </a:t>
            </a:r>
            <a:r>
              <a:rPr lang="en-US" sz="1600" dirty="0">
                <a:solidFill>
                  <a:schemeClr val="tx1"/>
                </a:solidFill>
              </a:rPr>
              <a:t>before him, he shall die: because thou hast not given him warning, he shall die in his sin, and his righteousness which he hath done shall not be remembered; but his blood will I require at </a:t>
            </a:r>
            <a:r>
              <a:rPr lang="en-US" sz="1600" dirty="0" err="1">
                <a:solidFill>
                  <a:schemeClr val="tx1"/>
                </a:solidFill>
              </a:rPr>
              <a:t>thine</a:t>
            </a:r>
            <a:r>
              <a:rPr lang="en-US" sz="1600" dirty="0">
                <a:solidFill>
                  <a:schemeClr val="tx1"/>
                </a:solidFill>
              </a:rPr>
              <a:t> hand. </a:t>
            </a:r>
          </a:p>
          <a:p>
            <a:pPr algn="l"/>
            <a:endParaRPr lang="en-US" sz="1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7"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7000"/>
                            </p:stCondLst>
                            <p:childTnLst>
                              <p:par>
                                <p:cTn id="14" presetID="7"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2000"/>
                            </p:stCondLst>
                            <p:childTnLst>
                              <p:par>
                                <p:cTn id="19" presetID="7"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C00000"/>
                </a:solidFill>
              </a:rPr>
              <a:t>THE MARK OF THE BEAST</a:t>
            </a:r>
            <a:br>
              <a:rPr lang="en-US" sz="3600" b="1" dirty="0" smtClean="0">
                <a:solidFill>
                  <a:srgbClr val="C00000"/>
                </a:solidFill>
              </a:rPr>
            </a:br>
            <a:endParaRPr lang="en-US" sz="3600" b="1" dirty="0">
              <a:solidFill>
                <a:srgbClr val="C00000"/>
              </a:solidFill>
            </a:endParaRPr>
          </a:p>
        </p:txBody>
      </p:sp>
      <p:sp>
        <p:nvSpPr>
          <p:cNvPr id="3" name="Content Placeholder 2"/>
          <p:cNvSpPr>
            <a:spLocks noGrp="1"/>
          </p:cNvSpPr>
          <p:nvPr>
            <p:ph idx="1"/>
          </p:nvPr>
        </p:nvSpPr>
        <p:spPr>
          <a:xfrm>
            <a:off x="381000" y="1600200"/>
            <a:ext cx="8382000" cy="4525963"/>
          </a:xfrm>
        </p:spPr>
        <p:txBody>
          <a:bodyPr>
            <a:normAutofit/>
          </a:bodyPr>
          <a:lstStyle/>
          <a:p>
            <a:pPr>
              <a:buNone/>
            </a:pPr>
            <a:r>
              <a:rPr lang="en-US" sz="2000" dirty="0" smtClean="0"/>
              <a:t>REVELATION 13: 16-18</a:t>
            </a:r>
          </a:p>
          <a:p>
            <a:pPr>
              <a:buNone/>
            </a:pPr>
            <a:r>
              <a:rPr lang="en-US" sz="2000" dirty="0" smtClean="0"/>
              <a:t>16And </a:t>
            </a:r>
            <a:r>
              <a:rPr lang="en-US" sz="2000" dirty="0"/>
              <a:t>he </a:t>
            </a:r>
            <a:r>
              <a:rPr lang="en-US" sz="2000" dirty="0" err="1"/>
              <a:t>causeth</a:t>
            </a:r>
            <a:r>
              <a:rPr lang="en-US" sz="2000" dirty="0"/>
              <a:t> all, both small and great, rich and poor, free and bond, to receive a </a:t>
            </a:r>
            <a:r>
              <a:rPr lang="en-US" sz="2000" u="sng" dirty="0"/>
              <a:t>mark</a:t>
            </a:r>
            <a:r>
              <a:rPr lang="en-US" sz="2000" dirty="0"/>
              <a:t> in their right hand, or in their foreheads: </a:t>
            </a:r>
          </a:p>
          <a:p>
            <a:pPr>
              <a:buNone/>
            </a:pPr>
            <a:r>
              <a:rPr lang="en-US" sz="2000" dirty="0" smtClean="0"/>
              <a:t>17And </a:t>
            </a:r>
            <a:r>
              <a:rPr lang="en-US" sz="2000" dirty="0"/>
              <a:t>that no man might buy or sell, save he that had the mark, or the name of the beast, or the number of his name. </a:t>
            </a:r>
          </a:p>
          <a:p>
            <a:pPr>
              <a:buNone/>
            </a:pPr>
            <a:r>
              <a:rPr lang="en-US" sz="2000" dirty="0" smtClean="0"/>
              <a:t>18Here </a:t>
            </a:r>
            <a:r>
              <a:rPr lang="en-US" sz="2000" dirty="0"/>
              <a:t>is wisdom. Let him that hath understanding count the number of the beast: for it is the number of a man; and his number </a:t>
            </a:r>
            <a:r>
              <a:rPr lang="en-US" sz="2000" i="1" dirty="0"/>
              <a:t>is Six hundred threescore and six. </a:t>
            </a:r>
          </a:p>
          <a:p>
            <a:pPr>
              <a:buNone/>
            </a:pPr>
            <a:endParaRPr lang="en-US" sz="2000" dirty="0" smtClean="0"/>
          </a:p>
          <a:p>
            <a:pPr>
              <a:buNone/>
            </a:pPr>
            <a:r>
              <a:rPr lang="en-US" sz="1600" dirty="0" err="1" smtClean="0"/>
              <a:t>Charagma</a:t>
            </a:r>
            <a:r>
              <a:rPr lang="en-US" sz="1600" dirty="0" smtClean="0"/>
              <a:t> 5480</a:t>
            </a:r>
            <a:endParaRPr lang="en-US" sz="1600" dirty="0"/>
          </a:p>
          <a:p>
            <a:pPr>
              <a:buNone/>
            </a:pPr>
            <a:r>
              <a:rPr lang="en-US" sz="1600" dirty="0" smtClean="0"/>
              <a:t>mark= </a:t>
            </a:r>
            <a:r>
              <a:rPr lang="en-US" sz="1600" i="1" dirty="0" err="1"/>
              <a:t>khar'-ag-mah</a:t>
            </a:r>
            <a:endParaRPr lang="en-US" sz="1600" i="1" dirty="0"/>
          </a:p>
          <a:p>
            <a:pPr>
              <a:buNone/>
            </a:pPr>
            <a:r>
              <a:rPr lang="en-US" sz="1600" dirty="0"/>
              <a:t>From the same as </a:t>
            </a:r>
            <a:r>
              <a:rPr lang="en-US" sz="1600" u="sng" dirty="0"/>
              <a:t>G5482; a </a:t>
            </a:r>
            <a:r>
              <a:rPr lang="en-US" sz="1600" i="1" u="sng" dirty="0"/>
              <a:t>scratch or etching, that is, stamp (as a badge of servitude), or sculptured figure (statue): - graven, mark.</a:t>
            </a:r>
          </a:p>
          <a:p>
            <a:pPr>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400" dirty="0" smtClean="0">
                <a:solidFill>
                  <a:srgbClr val="C00000"/>
                </a:solidFill>
              </a:rPr>
              <a:t/>
            </a:r>
            <a:br>
              <a:rPr lang="en-US" sz="2400" dirty="0" smtClean="0">
                <a:solidFill>
                  <a:srgbClr val="C00000"/>
                </a:solidFill>
              </a:rPr>
            </a:br>
            <a:r>
              <a:rPr lang="en-US" sz="2400" dirty="0" smtClean="0">
                <a:solidFill>
                  <a:srgbClr val="C00000"/>
                </a:solidFill>
              </a:rPr>
              <a:t/>
            </a:r>
            <a:br>
              <a:rPr lang="en-US" sz="2400" dirty="0" smtClean="0">
                <a:solidFill>
                  <a:srgbClr val="C00000"/>
                </a:solidFill>
              </a:rPr>
            </a:br>
            <a:r>
              <a:rPr lang="en-US" sz="2400" dirty="0" smtClean="0">
                <a:solidFill>
                  <a:srgbClr val="C00000"/>
                </a:solidFill>
              </a:rPr>
              <a:t/>
            </a:r>
            <a:br>
              <a:rPr lang="en-US" sz="2400" dirty="0" smtClean="0">
                <a:solidFill>
                  <a:srgbClr val="C00000"/>
                </a:solidFill>
              </a:rPr>
            </a:br>
            <a:r>
              <a:rPr lang="en-US" sz="2400" dirty="0" smtClean="0">
                <a:solidFill>
                  <a:srgbClr val="C00000"/>
                </a:solidFill>
              </a:rPr>
              <a:t/>
            </a:r>
            <a:br>
              <a:rPr lang="en-US" sz="2400" dirty="0" smtClean="0">
                <a:solidFill>
                  <a:srgbClr val="C00000"/>
                </a:solidFill>
              </a:rPr>
            </a:br>
            <a:r>
              <a:rPr lang="en-US" sz="2400" dirty="0">
                <a:solidFill>
                  <a:srgbClr val="C00000"/>
                </a:solidFill>
              </a:rPr>
              <a:t/>
            </a:r>
            <a:br>
              <a:rPr lang="en-US" sz="2400" dirty="0">
                <a:solidFill>
                  <a:srgbClr val="C00000"/>
                </a:solidFill>
              </a:rPr>
            </a:br>
            <a:endParaRPr lang="en-US" sz="2400" dirty="0">
              <a:solidFill>
                <a:srgbClr val="C00000"/>
              </a:solidFill>
            </a:endParaRPr>
          </a:p>
        </p:txBody>
      </p:sp>
      <p:sp>
        <p:nvSpPr>
          <p:cNvPr id="4" name="TextBox 3"/>
          <p:cNvSpPr txBox="1"/>
          <p:nvPr/>
        </p:nvSpPr>
        <p:spPr>
          <a:xfrm>
            <a:off x="762000" y="457200"/>
            <a:ext cx="6934200" cy="6801862"/>
          </a:xfrm>
          <a:prstGeom prst="rect">
            <a:avLst/>
          </a:prstGeom>
          <a:noFill/>
        </p:spPr>
        <p:txBody>
          <a:bodyPr wrap="square" rtlCol="0">
            <a:spAutoFit/>
          </a:bodyPr>
          <a:lstStyle/>
          <a:p>
            <a:pPr algn="ctr"/>
            <a:r>
              <a:rPr lang="en-US" sz="2400" dirty="0" smtClean="0">
                <a:solidFill>
                  <a:srgbClr val="C00000"/>
                </a:solidFill>
              </a:rPr>
              <a:t>Revelation 13:16-17</a:t>
            </a:r>
          </a:p>
          <a:p>
            <a:pPr>
              <a:buNone/>
            </a:pPr>
            <a:r>
              <a:rPr lang="en-US" sz="1400" dirty="0" smtClean="0"/>
              <a:t>16And </a:t>
            </a:r>
            <a:r>
              <a:rPr lang="en-US" sz="1400" b="1" u="sng" dirty="0" smtClean="0"/>
              <a:t>he </a:t>
            </a:r>
            <a:r>
              <a:rPr lang="en-US" sz="1400" b="1" u="sng" dirty="0" err="1" smtClean="0"/>
              <a:t>causeth</a:t>
            </a:r>
            <a:r>
              <a:rPr lang="en-US" sz="1400" b="1" u="sng" dirty="0" smtClean="0"/>
              <a:t> all, </a:t>
            </a:r>
            <a:r>
              <a:rPr lang="en-US" sz="1400" dirty="0" smtClean="0"/>
              <a:t>both small and great, rich and poor, free and bond, to receive a </a:t>
            </a:r>
            <a:r>
              <a:rPr lang="en-US" sz="1400" b="1" u="sng" dirty="0" smtClean="0"/>
              <a:t>mark</a:t>
            </a:r>
            <a:r>
              <a:rPr lang="en-US" sz="1400" b="1" dirty="0" smtClean="0"/>
              <a:t> </a:t>
            </a:r>
            <a:r>
              <a:rPr lang="en-US" sz="1400" dirty="0" smtClean="0"/>
              <a:t>in their right hand, or in their foreheads: </a:t>
            </a:r>
          </a:p>
          <a:p>
            <a:pPr>
              <a:buNone/>
            </a:pPr>
            <a:r>
              <a:rPr lang="en-US" sz="1400" dirty="0" smtClean="0"/>
              <a:t>17And that </a:t>
            </a:r>
            <a:r>
              <a:rPr lang="en-US" sz="1400" b="1" u="sng" dirty="0" smtClean="0"/>
              <a:t>no man might buy or sell, save he that had the mark</a:t>
            </a:r>
            <a:r>
              <a:rPr lang="en-US" sz="1400" dirty="0" smtClean="0"/>
              <a:t>, or the name of the beast, or the number of his name. </a:t>
            </a:r>
          </a:p>
          <a:p>
            <a:endParaRPr lang="en-US" sz="2400" dirty="0">
              <a:solidFill>
                <a:srgbClr val="C00000"/>
              </a:solidFill>
            </a:endParaRPr>
          </a:p>
          <a:p>
            <a:pPr>
              <a:buFont typeface="Wingdings" pitchFamily="2" charset="2"/>
              <a:buChar char="q"/>
            </a:pPr>
            <a:r>
              <a:rPr lang="en-US" sz="2000" dirty="0" smtClean="0">
                <a:solidFill>
                  <a:srgbClr val="C00000"/>
                </a:solidFill>
              </a:rPr>
              <a:t> a mark</a:t>
            </a:r>
          </a:p>
          <a:p>
            <a:endParaRPr lang="en-US" sz="2000" dirty="0" smtClean="0">
              <a:solidFill>
                <a:srgbClr val="C00000"/>
              </a:solidFill>
            </a:endParaRPr>
          </a:p>
          <a:p>
            <a:pPr>
              <a:buFont typeface="Wingdings" pitchFamily="2" charset="2"/>
              <a:buChar char="v"/>
            </a:pPr>
            <a:r>
              <a:rPr lang="en-US" sz="2000" dirty="0" smtClean="0">
                <a:solidFill>
                  <a:srgbClr val="C00000"/>
                </a:solidFill>
              </a:rPr>
              <a:t> And he </a:t>
            </a:r>
            <a:r>
              <a:rPr lang="en-US" sz="2000" dirty="0" err="1" smtClean="0">
                <a:solidFill>
                  <a:srgbClr val="C00000"/>
                </a:solidFill>
              </a:rPr>
              <a:t>causeth</a:t>
            </a:r>
            <a:r>
              <a:rPr lang="en-US" sz="2000" dirty="0" smtClean="0">
                <a:solidFill>
                  <a:srgbClr val="C00000"/>
                </a:solidFill>
              </a:rPr>
              <a:t> all, both small and great, rich and poor, free and bond, to receive a mark</a:t>
            </a:r>
          </a:p>
          <a:p>
            <a:pPr>
              <a:buFont typeface="Wingdings" pitchFamily="2" charset="2"/>
              <a:buChar char="q"/>
            </a:pPr>
            <a:endParaRPr lang="en-US" sz="2000" dirty="0">
              <a:solidFill>
                <a:srgbClr val="C00000"/>
              </a:solidFill>
            </a:endParaRPr>
          </a:p>
          <a:p>
            <a:pPr>
              <a:buFont typeface="Wingdings" pitchFamily="2" charset="2"/>
              <a:buChar char="Ø"/>
            </a:pPr>
            <a:r>
              <a:rPr lang="en-US" sz="2000" dirty="0" smtClean="0">
                <a:solidFill>
                  <a:srgbClr val="C00000"/>
                </a:solidFill>
              </a:rPr>
              <a:t> no man might buy or sell, save he that had the mark, or the name of the beast, or the number of his name</a:t>
            </a:r>
          </a:p>
          <a:p>
            <a:pPr>
              <a:buFont typeface="Wingdings" pitchFamily="2" charset="2"/>
              <a:buChar char="q"/>
            </a:pPr>
            <a:endParaRPr lang="en-US" sz="2400" dirty="0">
              <a:solidFill>
                <a:srgbClr val="C00000"/>
              </a:solidFill>
            </a:endParaRPr>
          </a:p>
          <a:p>
            <a:pPr>
              <a:buFont typeface="Wingdings" pitchFamily="2" charset="2"/>
              <a:buChar char="q"/>
            </a:pPr>
            <a:r>
              <a:rPr lang="en-US" sz="2400" dirty="0" smtClean="0">
                <a:solidFill>
                  <a:srgbClr val="C00000"/>
                </a:solidFill>
              </a:rPr>
              <a:t> TECHNOLOGY</a:t>
            </a:r>
          </a:p>
          <a:p>
            <a:pPr>
              <a:buFont typeface="Wingdings" pitchFamily="2" charset="2"/>
              <a:buChar char="q"/>
            </a:pPr>
            <a:endParaRPr lang="en-US" sz="2400" dirty="0" smtClean="0">
              <a:solidFill>
                <a:srgbClr val="C00000"/>
              </a:solidFill>
            </a:endParaRPr>
          </a:p>
          <a:p>
            <a:pPr>
              <a:buFont typeface="Wingdings" pitchFamily="2" charset="2"/>
              <a:buChar char="v"/>
            </a:pPr>
            <a:r>
              <a:rPr lang="en-US" sz="2400" dirty="0" smtClean="0">
                <a:solidFill>
                  <a:srgbClr val="C00000"/>
                </a:solidFill>
              </a:rPr>
              <a:t> IMPLEMENTATION</a:t>
            </a:r>
          </a:p>
          <a:p>
            <a:endParaRPr lang="en-US" sz="2400" dirty="0" smtClean="0">
              <a:solidFill>
                <a:srgbClr val="C00000"/>
              </a:solidFill>
            </a:endParaRPr>
          </a:p>
          <a:p>
            <a:pPr>
              <a:buFont typeface="Wingdings" pitchFamily="2" charset="2"/>
              <a:buChar char="Ø"/>
            </a:pPr>
            <a:r>
              <a:rPr lang="en-US" sz="2400" dirty="0" smtClean="0">
                <a:solidFill>
                  <a:srgbClr val="C00000"/>
                </a:solidFill>
              </a:rPr>
              <a:t> ENFORCEMENT</a:t>
            </a:r>
          </a:p>
          <a:p>
            <a:pPr>
              <a:buFont typeface="Wingdings" pitchFamily="2" charset="2"/>
              <a:buChar char="q"/>
            </a:pPr>
            <a:endParaRPr lang="en-US" sz="2400" dirty="0" smtClean="0">
              <a:solidFill>
                <a:srgbClr val="C00000"/>
              </a:solidFill>
            </a:endParaRPr>
          </a:p>
          <a:p>
            <a:pPr>
              <a:buFont typeface="Wingdings" pitchFamily="2" charset="2"/>
              <a:buChar char="q"/>
            </a:pPr>
            <a:endParaRPr lang="en-US" sz="2400" dirty="0">
              <a:solidFill>
                <a:srgbClr val="C0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diamond(in)">
                                      <p:cBhvr>
                                        <p:cTn id="7" dur="20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0" end="10"/>
                                            </p:txEl>
                                          </p:spTgt>
                                        </p:tgtEl>
                                        <p:attrNameLst>
                                          <p:attrName>style.visibility</p:attrName>
                                        </p:attrNameLst>
                                      </p:cBhvr>
                                      <p:to>
                                        <p:strVal val="visible"/>
                                      </p:to>
                                    </p:set>
                                    <p:animEffect transition="in" filter="diamond(in)">
                                      <p:cBhvr>
                                        <p:cTn id="12" dur="2000"/>
                                        <p:tgtEl>
                                          <p:spTgt spid="4">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diamond(in)">
                                      <p:cBhvr>
                                        <p:cTn id="17" dur="20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12" end="12"/>
                                            </p:txEl>
                                          </p:spTgt>
                                        </p:tgtEl>
                                        <p:attrNameLst>
                                          <p:attrName>style.visibility</p:attrName>
                                        </p:attrNameLst>
                                      </p:cBhvr>
                                      <p:to>
                                        <p:strVal val="visible"/>
                                      </p:to>
                                    </p:set>
                                    <p:animEffect transition="in" filter="diamond(in)">
                                      <p:cBhvr>
                                        <p:cTn id="22" dur="2000"/>
                                        <p:tgtEl>
                                          <p:spTgt spid="4">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diamond(in)">
                                      <p:cBhvr>
                                        <p:cTn id="27" dur="20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
                                            <p:txEl>
                                              <p:pRg st="14" end="14"/>
                                            </p:txEl>
                                          </p:spTgt>
                                        </p:tgtEl>
                                        <p:attrNameLst>
                                          <p:attrName>style.visibility</p:attrName>
                                        </p:attrNameLst>
                                      </p:cBhvr>
                                      <p:to>
                                        <p:strVal val="visible"/>
                                      </p:to>
                                    </p:set>
                                    <p:animEffect transition="in" filter="diamond(in)">
                                      <p:cBhvr>
                                        <p:cTn id="32"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rPr>
              <a:t>TECHNOLOGY of the MARK</a:t>
            </a:r>
            <a:br>
              <a:rPr lang="en-US" sz="2800" dirty="0" smtClean="0">
                <a:solidFill>
                  <a:srgbClr val="C00000"/>
                </a:solidFill>
              </a:rPr>
            </a:br>
            <a:r>
              <a:rPr lang="en-US" sz="2800" dirty="0" smtClean="0">
                <a:solidFill>
                  <a:srgbClr val="C00000"/>
                </a:solidFill>
              </a:rPr>
              <a:t> </a:t>
            </a:r>
            <a:r>
              <a:rPr lang="en-US" sz="2400" dirty="0" smtClean="0">
                <a:solidFill>
                  <a:srgbClr val="C00000"/>
                </a:solidFill>
              </a:rPr>
              <a:t>{</a:t>
            </a:r>
            <a:r>
              <a:rPr lang="en-US" sz="2400" u="sng" dirty="0" smtClean="0">
                <a:solidFill>
                  <a:srgbClr val="C00000"/>
                </a:solidFill>
              </a:rPr>
              <a:t>Its What Is Best For The People</a:t>
            </a:r>
            <a:r>
              <a:rPr lang="en-US" sz="2400" dirty="0" smtClean="0">
                <a:solidFill>
                  <a:srgbClr val="C00000"/>
                </a:solidFill>
              </a:rPr>
              <a:t>}</a:t>
            </a:r>
            <a:endParaRPr lang="en-US" sz="2400" dirty="0">
              <a:solidFill>
                <a:srgbClr val="C00000"/>
              </a:solidFill>
            </a:endParaRPr>
          </a:p>
        </p:txBody>
      </p:sp>
      <p:sp>
        <p:nvSpPr>
          <p:cNvPr id="3" name="Content Placeholder 2"/>
          <p:cNvSpPr>
            <a:spLocks noGrp="1"/>
          </p:cNvSpPr>
          <p:nvPr>
            <p:ph idx="1"/>
          </p:nvPr>
        </p:nvSpPr>
        <p:spPr>
          <a:xfrm>
            <a:off x="457200" y="1600201"/>
            <a:ext cx="8153400" cy="4038600"/>
          </a:xfrm>
        </p:spPr>
        <p:txBody>
          <a:bodyPr>
            <a:normAutofit/>
          </a:bodyPr>
          <a:lstStyle/>
          <a:p>
            <a:pPr>
              <a:buNone/>
            </a:pPr>
            <a:r>
              <a:rPr lang="en-US" sz="2400" dirty="0" smtClean="0"/>
              <a:t>RFID Chip: </a:t>
            </a:r>
            <a:r>
              <a:rPr lang="en-US" sz="2000" dirty="0" smtClean="0"/>
              <a:t>Radio Frequency Identification-wireless no contact use for transferring data and for automatically identifying tags, labels attached to an object-also has GPS capabilities</a:t>
            </a:r>
          </a:p>
          <a:p>
            <a:pPr algn="ctr">
              <a:buNone/>
            </a:pPr>
            <a:endParaRPr lang="en-US" sz="2400" dirty="0"/>
          </a:p>
          <a:p>
            <a:pPr algn="r">
              <a:buNone/>
            </a:pPr>
            <a:endParaRPr lang="en-US" sz="2400" dirty="0"/>
          </a:p>
        </p:txBody>
      </p:sp>
      <p:pic>
        <p:nvPicPr>
          <p:cNvPr id="4" name="Picture 3" descr="MARK OF BEAST IMAGES.jpg">
            <a:hlinkClick r:id="rId2"/>
          </p:cNvPr>
          <p:cNvPicPr>
            <a:picLocks noChangeAspect="1"/>
          </p:cNvPicPr>
          <p:nvPr/>
        </p:nvPicPr>
        <p:blipFill>
          <a:blip r:embed="rId3" cstate="print"/>
          <a:stretch>
            <a:fillRect/>
          </a:stretch>
        </p:blipFill>
        <p:spPr>
          <a:xfrm>
            <a:off x="3048000" y="2895600"/>
            <a:ext cx="2857500" cy="1752600"/>
          </a:xfrm>
          <a:prstGeom prst="rect">
            <a:avLst/>
          </a:prstGeom>
        </p:spPr>
      </p:pic>
      <p:sp>
        <p:nvSpPr>
          <p:cNvPr id="5" name="TextBox 4"/>
          <p:cNvSpPr txBox="1"/>
          <p:nvPr/>
        </p:nvSpPr>
        <p:spPr>
          <a:xfrm>
            <a:off x="3276600" y="5105400"/>
            <a:ext cx="2362200" cy="369332"/>
          </a:xfrm>
          <a:prstGeom prst="rect">
            <a:avLst/>
          </a:prstGeom>
          <a:noFill/>
        </p:spPr>
        <p:txBody>
          <a:bodyPr wrap="square" rtlCol="0">
            <a:spAutoFit/>
          </a:bodyPr>
          <a:lstStyle/>
          <a:p>
            <a:pPr algn="ctr"/>
            <a:r>
              <a:rPr lang="en-US" dirty="0" smtClean="0">
                <a:hlinkClick r:id="rId4"/>
              </a:rPr>
              <a:t>STICK</a:t>
            </a:r>
            <a:r>
              <a:rPr lang="en-US" dirty="0" smtClean="0"/>
              <a:t> ME</a:t>
            </a:r>
            <a:endParaRPr lang="en-US" dirty="0"/>
          </a:p>
        </p:txBody>
      </p:sp>
      <p:sp>
        <p:nvSpPr>
          <p:cNvPr id="6" name="TextBox 5"/>
          <p:cNvSpPr txBox="1"/>
          <p:nvPr/>
        </p:nvSpPr>
        <p:spPr>
          <a:xfrm>
            <a:off x="1066800" y="5638800"/>
            <a:ext cx="7086600" cy="646331"/>
          </a:xfrm>
          <a:prstGeom prst="rect">
            <a:avLst/>
          </a:prstGeom>
          <a:noFill/>
        </p:spPr>
        <p:txBody>
          <a:bodyPr wrap="square" rtlCol="0">
            <a:spAutoFit/>
          </a:bodyPr>
          <a:lstStyle/>
          <a:p>
            <a:r>
              <a:rPr lang="en-US" dirty="0" smtClean="0"/>
              <a:t>In 2004 The FDA Approved </a:t>
            </a:r>
            <a:r>
              <a:rPr lang="en-US" dirty="0"/>
              <a:t>T</a:t>
            </a:r>
            <a:r>
              <a:rPr lang="en-US" dirty="0" smtClean="0"/>
              <a:t>he Implantable RFID Chip For human Use.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endParaRPr lang="en-US" dirty="0"/>
          </a:p>
        </p:txBody>
      </p:sp>
      <p:sp>
        <p:nvSpPr>
          <p:cNvPr id="3" name="Content Placeholder 2"/>
          <p:cNvSpPr>
            <a:spLocks noGrp="1"/>
          </p:cNvSpPr>
          <p:nvPr>
            <p:ph idx="1"/>
          </p:nvPr>
        </p:nvSpPr>
        <p:spPr>
          <a:xfrm>
            <a:off x="457200" y="2438400"/>
            <a:ext cx="8229600" cy="3733800"/>
          </a:xfrm>
        </p:spPr>
        <p:txBody>
          <a:bodyPr>
            <a:normAutofit fontScale="92500" lnSpcReduction="20000"/>
          </a:bodyPr>
          <a:lstStyle/>
          <a:p>
            <a:pPr>
              <a:buNone/>
            </a:pPr>
            <a:r>
              <a:rPr lang="en-US" sz="2400" b="1" dirty="0" smtClean="0">
                <a:solidFill>
                  <a:srgbClr val="C00000"/>
                </a:solidFill>
              </a:rPr>
              <a:t>QR CODE (Quick Response Code) </a:t>
            </a:r>
          </a:p>
          <a:p>
            <a:r>
              <a:rPr lang="en-US" sz="2400" dirty="0">
                <a:solidFill>
                  <a:srgbClr val="C00000"/>
                </a:solidFill>
              </a:rPr>
              <a:t>T</a:t>
            </a:r>
            <a:r>
              <a:rPr lang="en-US" sz="2400" dirty="0" smtClean="0">
                <a:solidFill>
                  <a:srgbClr val="C00000"/>
                </a:solidFill>
              </a:rPr>
              <a:t>wo dimensional bar code, popular because of its fast readability, great storage capacity- used for product tracking, item identification, time tracking.</a:t>
            </a:r>
          </a:p>
          <a:p>
            <a:r>
              <a:rPr lang="en-US" sz="2400" dirty="0" smtClean="0">
                <a:solidFill>
                  <a:srgbClr val="C00000"/>
                </a:solidFill>
              </a:rPr>
              <a:t>All merchandise now is identified with a RFID (radio-frequency identification) labels or the QR (Quick Response (QR) Code for electronic tracking. A smart phone can read the QR Code. The International Business Machines Corporation (“IBM”)  is now working to identify and track every item manufactured and sold in the world; this is in the trillions. Then it will be very easy to match these items with the purchaser. With the rapidly advancing technology, this is not far off. </a:t>
            </a:r>
            <a:endParaRPr lang="en-US" sz="2400" dirty="0">
              <a:solidFill>
                <a:srgbClr val="C00000"/>
              </a:solidFill>
            </a:endParaRPr>
          </a:p>
        </p:txBody>
      </p:sp>
      <p:pic>
        <p:nvPicPr>
          <p:cNvPr id="4" name="Picture 3" descr="QR CODE.jpg"/>
          <p:cNvPicPr>
            <a:picLocks noChangeAspect="1"/>
          </p:cNvPicPr>
          <p:nvPr/>
        </p:nvPicPr>
        <p:blipFill>
          <a:blip r:embed="rId2" cstate="print"/>
          <a:stretch>
            <a:fillRect/>
          </a:stretch>
        </p:blipFill>
        <p:spPr>
          <a:xfrm>
            <a:off x="3657600" y="381000"/>
            <a:ext cx="1600200" cy="1600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743200"/>
            <a:ext cx="7848600" cy="2246769"/>
          </a:xfrm>
          <a:prstGeom prst="rect">
            <a:avLst/>
          </a:prstGeom>
          <a:noFill/>
        </p:spPr>
        <p:txBody>
          <a:bodyPr wrap="square" rtlCol="0">
            <a:spAutoFit/>
          </a:bodyPr>
          <a:lstStyle/>
          <a:p>
            <a:endParaRPr lang="en-US" sz="2000" b="1" dirty="0" smtClean="0">
              <a:solidFill>
                <a:srgbClr val="C00000"/>
              </a:solidFill>
            </a:endParaRPr>
          </a:p>
          <a:p>
            <a:endParaRPr lang="en-US" sz="2000" b="1" dirty="0" smtClean="0">
              <a:solidFill>
                <a:srgbClr val="C00000"/>
              </a:solidFill>
            </a:endParaRPr>
          </a:p>
          <a:p>
            <a:r>
              <a:rPr lang="en-US" sz="2000" b="1" dirty="0" smtClean="0">
                <a:solidFill>
                  <a:srgbClr val="C00000"/>
                </a:solidFill>
              </a:rPr>
              <a:t>EES (Epidermal Electronic System)</a:t>
            </a:r>
          </a:p>
          <a:p>
            <a:endParaRPr lang="en-US" sz="2000" b="1" dirty="0">
              <a:solidFill>
                <a:srgbClr val="C00000"/>
              </a:solidFill>
            </a:endParaRPr>
          </a:p>
          <a:p>
            <a:pPr>
              <a:buFont typeface="Arial" pitchFamily="34" charset="0"/>
              <a:buChar char="•"/>
            </a:pPr>
            <a:r>
              <a:rPr lang="en-US" sz="2000" dirty="0" smtClean="0">
                <a:solidFill>
                  <a:srgbClr val="C00000"/>
                </a:solidFill>
              </a:rPr>
              <a:t>Known also as electronic skin. It is a ultra thin, self adhesive electronic device that integrates with the skin in a way that is mechanically and physiologically invisible to the user.</a:t>
            </a:r>
            <a:endParaRPr lang="en-US" sz="2000" dirty="0">
              <a:solidFill>
                <a:srgbClr val="C00000"/>
              </a:solidFill>
            </a:endParaRPr>
          </a:p>
        </p:txBody>
      </p:sp>
      <p:pic>
        <p:nvPicPr>
          <p:cNvPr id="6" name="Picture 5" descr="EES.jpg">
            <a:hlinkClick r:id="rId2"/>
          </p:cNvPr>
          <p:cNvPicPr>
            <a:picLocks noChangeAspect="1"/>
          </p:cNvPicPr>
          <p:nvPr/>
        </p:nvPicPr>
        <p:blipFill>
          <a:blip r:embed="rId3" cstate="print"/>
          <a:stretch>
            <a:fillRect/>
          </a:stretch>
        </p:blipFill>
        <p:spPr>
          <a:xfrm>
            <a:off x="2209800" y="304800"/>
            <a:ext cx="4724400" cy="228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3368</TotalTime>
  <Words>3534</Words>
  <Application>Microsoft Office PowerPoint</Application>
  <PresentationFormat>On-screen Show (4:3)</PresentationFormat>
  <Paragraphs>239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This Bible Study Contains HYPER LINKS to videos  in some of the images\pictures. Be sure to check all images\pictures for hyperlinks  God Bless  2Timothy 2:15  Study to shew thyself approved unto God, a workman that needeth not to be ashamed, rightly dividing the word of truth.    </vt:lpstr>
      <vt:lpstr>THE MARK OF THE BEAST</vt:lpstr>
      <vt:lpstr>“I Believe In Christianity as I Believe The Sun Has Risen; Not Only Because I See It, But Because By It I See Everything Else” – C.S. Lewis</vt:lpstr>
      <vt:lpstr>But Brother Rick… I Am Blood Bought Born Again, I’ll Be Gone In The Rapture When These Thing Happen.. Why Should I Worry About Them?</vt:lpstr>
      <vt:lpstr>THE MARK OF THE BEAST </vt:lpstr>
      <vt:lpstr>     </vt:lpstr>
      <vt:lpstr>TECHNOLOGY of the MARK  {Its What Is Best For The People}</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 OF THE BEAST</dc:title>
  <dc:creator>OWNER</dc:creator>
  <cp:lastModifiedBy>OWNER</cp:lastModifiedBy>
  <cp:revision>230</cp:revision>
  <dcterms:created xsi:type="dcterms:W3CDTF">2013-12-06T13:29:09Z</dcterms:created>
  <dcterms:modified xsi:type="dcterms:W3CDTF">2014-03-17T19:05:01Z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