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4" r:id="rId2"/>
    <p:sldId id="282" r:id="rId3"/>
    <p:sldId id="304" r:id="rId4"/>
    <p:sldId id="262" r:id="rId5"/>
    <p:sldId id="261" r:id="rId6"/>
    <p:sldId id="265" r:id="rId7"/>
    <p:sldId id="266" r:id="rId8"/>
    <p:sldId id="267" r:id="rId9"/>
    <p:sldId id="268" r:id="rId10"/>
    <p:sldId id="270" r:id="rId11"/>
    <p:sldId id="274" r:id="rId12"/>
    <p:sldId id="271" r:id="rId13"/>
    <p:sldId id="272" r:id="rId14"/>
    <p:sldId id="273" r:id="rId15"/>
    <p:sldId id="275" r:id="rId16"/>
    <p:sldId id="298" r:id="rId17"/>
    <p:sldId id="299" r:id="rId18"/>
    <p:sldId id="276" r:id="rId19"/>
    <p:sldId id="277" r:id="rId20"/>
    <p:sldId id="278" r:id="rId21"/>
    <p:sldId id="300" r:id="rId22"/>
    <p:sldId id="281" r:id="rId23"/>
    <p:sldId id="279" r:id="rId24"/>
    <p:sldId id="280" r:id="rId25"/>
    <p:sldId id="283" r:id="rId26"/>
    <p:sldId id="284" r:id="rId27"/>
    <p:sldId id="285" r:id="rId28"/>
    <p:sldId id="286" r:id="rId29"/>
    <p:sldId id="287" r:id="rId30"/>
    <p:sldId id="288" r:id="rId31"/>
    <p:sldId id="303" r:id="rId32"/>
    <p:sldId id="289" r:id="rId33"/>
    <p:sldId id="290" r:id="rId34"/>
    <p:sldId id="291" r:id="rId35"/>
    <p:sldId id="292" r:id="rId36"/>
    <p:sldId id="293" r:id="rId37"/>
    <p:sldId id="319" r:id="rId38"/>
    <p:sldId id="297" r:id="rId39"/>
    <p:sldId id="296" r:id="rId40"/>
    <p:sldId id="294" r:id="rId41"/>
    <p:sldId id="295" r:id="rId42"/>
    <p:sldId id="328" r:id="rId43"/>
    <p:sldId id="325" r:id="rId44"/>
    <p:sldId id="301" r:id="rId45"/>
    <p:sldId id="320" r:id="rId46"/>
    <p:sldId id="327" r:id="rId47"/>
    <p:sldId id="322"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02" r:id="rId63"/>
    <p:sldId id="321" r:id="rId64"/>
    <p:sldId id="323" r:id="rId65"/>
    <p:sldId id="324" r:id="rId66"/>
    <p:sldId id="329" r:id="rId67"/>
    <p:sldId id="326"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1" autoAdjust="0"/>
    <p:restoredTop sz="94720" autoAdjust="0"/>
  </p:normalViewPr>
  <p:slideViewPr>
    <p:cSldViewPr>
      <p:cViewPr varScale="1">
        <p:scale>
          <a:sx n="68" d="100"/>
          <a:sy n="68" d="100"/>
        </p:scale>
        <p:origin x="-163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2"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B517C18B-9779-4E77-9DBE-BD2F858FCB53}" type="datetimeFigureOut">
              <a:rPr lang="en-US" smtClean="0"/>
              <a:pPr/>
              <a:t>3/17/2014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D3B56-D064-4505-82E6-03ACC7115155}"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17C18B-9779-4E77-9DBE-BD2F858FCB53}" type="datetimeFigureOut">
              <a:rPr lang="en-US" smtClean="0"/>
              <a:pPr/>
              <a:t>3/17/2014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D3B56-D064-4505-82E6-03ACC711515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9"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1"/>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1"/>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17C18B-9779-4E77-9DBE-BD2F858FCB53}" type="datetimeFigureOut">
              <a:rPr lang="en-US" smtClean="0"/>
              <a:pPr/>
              <a:t>3/17/2014</a:t>
            </a:fld>
            <a:endParaRPr lang="en-US" dirty="0"/>
          </a:p>
        </p:txBody>
      </p:sp>
      <p:sp>
        <p:nvSpPr>
          <p:cNvPr id="5" name="Footer Placeholder 4"/>
          <p:cNvSpPr>
            <a:spLocks noGrp="1"/>
          </p:cNvSpPr>
          <p:nvPr>
            <p:ph type="ftr" sz="quarter" idx="11"/>
          </p:nvPr>
        </p:nvSpPr>
        <p:spPr>
          <a:xfrm>
            <a:off x="2640598" y="6377460"/>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8B5D3B56-D064-4505-82E6-03ACC711515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17C18B-9779-4E77-9DBE-BD2F858FCB53}" type="datetimeFigureOut">
              <a:rPr lang="en-US" smtClean="0"/>
              <a:pPr/>
              <a:t>3/17/2014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D3B56-D064-4505-82E6-03ACC711515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517C18B-9779-4E77-9DBE-BD2F858FCB53}" type="datetimeFigureOut">
              <a:rPr lang="en-US" smtClean="0"/>
              <a:pPr/>
              <a:t>3/17/2014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D3B56-D064-4505-82E6-03ACC711515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517C18B-9779-4E77-9DBE-BD2F858FCB53}" type="datetimeFigureOut">
              <a:rPr lang="en-US" smtClean="0"/>
              <a:pPr/>
              <a:t>3/17/2014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D3B56-D064-4505-82E6-03ACC711515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698988"/>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1"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6" y="1698988"/>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6"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517C18B-9779-4E77-9DBE-BD2F858FCB53}" type="datetimeFigureOut">
              <a:rPr lang="en-US" smtClean="0"/>
              <a:pPr/>
              <a:t>3/17/2014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5D3B56-D064-4505-82E6-03ACC711515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517C18B-9779-4E77-9DBE-BD2F858FCB53}" type="datetimeFigureOut">
              <a:rPr lang="en-US" smtClean="0"/>
              <a:pPr/>
              <a:t>3/17/2014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5D3B56-D064-4505-82E6-03ACC711515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17C18B-9779-4E77-9DBE-BD2F858FCB53}" type="datetimeFigureOut">
              <a:rPr lang="en-US" smtClean="0"/>
              <a:pPr/>
              <a:t>3/17/2014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5D3B56-D064-4505-82E6-03ACC711515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9"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8" y="1743134"/>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9"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517C18B-9779-4E77-9DBE-BD2F858FCB53}" type="datetimeFigureOut">
              <a:rPr lang="en-US" smtClean="0"/>
              <a:pPr/>
              <a:t>3/17/2014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D3B56-D064-4505-82E6-03ACC7115155}"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3" y="155448"/>
            <a:ext cx="2525151"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6"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B517C18B-9779-4E77-9DBE-BD2F858FCB53}" type="datetimeFigureOut">
              <a:rPr lang="en-US" smtClean="0"/>
              <a:pPr/>
              <a:t>3/17/2014</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8B5D3B56-D064-4505-82E6-03ACC711515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2" y="1"/>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1"/>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2"/>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517C18B-9779-4E77-9DBE-BD2F858FCB53}" type="datetimeFigureOut">
              <a:rPr lang="en-US" smtClean="0"/>
              <a:pPr/>
              <a:t>3/17/2014</a:t>
            </a:fld>
            <a:endParaRPr lang="en-US" dirty="0"/>
          </a:p>
        </p:txBody>
      </p:sp>
      <p:sp>
        <p:nvSpPr>
          <p:cNvPr id="5" name="Footer Placeholder 4"/>
          <p:cNvSpPr>
            <a:spLocks noGrp="1"/>
          </p:cNvSpPr>
          <p:nvPr>
            <p:ph type="ftr" sz="quarter" idx="3"/>
          </p:nvPr>
        </p:nvSpPr>
        <p:spPr>
          <a:xfrm>
            <a:off x="2640598"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B5D3B56-D064-4505-82E6-03ACC711515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hyperlink" Target="http://www.youtube.com/watch?v=SvwrtpUopl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hyperlink" Target="https://www.youtube.com/watch?v=mHF1PFWtzBc" TargetMode="Externa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8" Type="http://schemas.openxmlformats.org/officeDocument/2006/relationships/hyperlink" Target="http://www.youtube.com/watch?v=xSDqzYUtKms" TargetMode="External"/><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hyperlink" Target="http://worldtruth.tv/wp-content/uploads/2012/02/article-2097020-119AB08C000005DC-616_964x609-650x503.jpg" TargetMode="External"/><Relationship Id="rId1" Type="http://schemas.openxmlformats.org/officeDocument/2006/relationships/slideLayout" Target="../slideLayouts/slideLayout7.xml"/><Relationship Id="rId6" Type="http://schemas.openxmlformats.org/officeDocument/2006/relationships/hyperlink" Target="http://worldtruth.tv/wp-content/uploads/2012/02/isis.h29.jpg" TargetMode="External"/><Relationship Id="rId5" Type="http://schemas.openxmlformats.org/officeDocument/2006/relationships/image" Target="../media/image23.jpeg"/><Relationship Id="rId4" Type="http://schemas.openxmlformats.org/officeDocument/2006/relationships/hyperlink" Target="http://worldtruth.tv/wp-content/uploads/2012/02/bvqr6xg3isis-1.jpg" TargetMode="External"/><Relationship Id="rId9" Type="http://schemas.openxmlformats.org/officeDocument/2006/relationships/hyperlink" Target="http://www.youtube.com/watch?v=RIBE0Ltp_Lc"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fanpop.com/clubs/eminem/images/9776434/title/eminem-wallpaper" TargetMode="Externa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0oESbSSFaZs" TargetMode="External"/><Relationship Id="rId2" Type="http://schemas.openxmlformats.org/officeDocument/2006/relationships/hyperlink" Target="http://www.metrolyrics.com/my-darling-lyrics-eminem.html" TargetMode="Externa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RIS7qkJXfrM" TargetMode="External"/><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www.youtube.com/watch?v=4kPM8x1lfcU"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toledoblade.com/Politics/2012/01/27/Kucinich-enlists-Willie-Nelson-for-fund-raiser.html"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hyperlink" Target="http://www.youtube.com/watch?v=bEh2iECS0To" TargetMode="External"/><Relationship Id="rId4" Type="http://schemas.openxmlformats.org/officeDocument/2006/relationships/hyperlink" Target="http://www.youtube.com/watch?v=9NDGd-sphtQ"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hyperlink" Target="http://www.youtube.com/watch?v=43ip_yEHs1w&amp;list=PLA1F40439A7098E08" TargetMode="External"/><Relationship Id="rId5" Type="http://schemas.openxmlformats.org/officeDocument/2006/relationships/hyperlink" Target="http://www.youtube.com/watch?v=55iADHOMNvs&amp;list=PL3554CAE591775485" TargetMode="External"/><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hyperlink" Target="http://www.youtube.com/watch?v=IgYQuKzVabY" TargetMode="External"/><Relationship Id="rId4" Type="http://schemas.openxmlformats.org/officeDocument/2006/relationships/hyperlink" Target="http://www.youtube.com/watch?v=uLVV2TaI4Wo"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hyperlink" Target="http://www.youtube.com/watch?v=t5P7kUMuQn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en.m.wikipedia.org/wiki/File:Runic_letter_dagaz.png" TargetMode="External"/><Relationship Id="rId7" Type="http://schemas.openxmlformats.org/officeDocument/2006/relationships/image" Target="../media/image51.jpe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hyperlink" Target="http://es.letrag.com/caracter.php?id=5839" TargetMode="Externa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spelwerx.com/runic.html"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upload.wikimedia.org/wikipedia/en/5/55/The_Beatles_-_Butcher_Cover.jpg"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59.jpeg"/><Relationship Id="rId13" Type="http://schemas.openxmlformats.org/officeDocument/2006/relationships/image" Target="../media/image64.jpeg"/><Relationship Id="rId18" Type="http://schemas.openxmlformats.org/officeDocument/2006/relationships/image" Target="../media/image67.jpeg"/><Relationship Id="rId3" Type="http://schemas.openxmlformats.org/officeDocument/2006/relationships/image" Target="../media/image2.jpeg"/><Relationship Id="rId21" Type="http://schemas.openxmlformats.org/officeDocument/2006/relationships/image" Target="../media/image70.jpeg"/><Relationship Id="rId7" Type="http://schemas.openxmlformats.org/officeDocument/2006/relationships/image" Target="../media/image6.jpeg"/><Relationship Id="rId12" Type="http://schemas.openxmlformats.org/officeDocument/2006/relationships/image" Target="../media/image63.jpeg"/><Relationship Id="rId17" Type="http://schemas.openxmlformats.org/officeDocument/2006/relationships/image" Target="../media/image66.png"/><Relationship Id="rId2" Type="http://schemas.openxmlformats.org/officeDocument/2006/relationships/image" Target="../media/image4.jpeg"/><Relationship Id="rId16" Type="http://schemas.openxmlformats.org/officeDocument/2006/relationships/hyperlink" Target="http://artopia444.files.wordpress.com/2011/01/monarch-beyonce.png" TargetMode="External"/><Relationship Id="rId20" Type="http://schemas.openxmlformats.org/officeDocument/2006/relationships/image" Target="../media/image69.jpeg"/><Relationship Id="rId1" Type="http://schemas.openxmlformats.org/officeDocument/2006/relationships/slideLayout" Target="../slideLayouts/slideLayout7.xml"/><Relationship Id="rId6" Type="http://schemas.openxmlformats.org/officeDocument/2006/relationships/image" Target="../media/image58.jpeg"/><Relationship Id="rId11" Type="http://schemas.openxmlformats.org/officeDocument/2006/relationships/image" Target="../media/image62.jpeg"/><Relationship Id="rId5" Type="http://schemas.openxmlformats.org/officeDocument/2006/relationships/image" Target="../media/image57.jpeg"/><Relationship Id="rId15" Type="http://schemas.openxmlformats.org/officeDocument/2006/relationships/image" Target="../media/image65.jpeg"/><Relationship Id="rId10" Type="http://schemas.openxmlformats.org/officeDocument/2006/relationships/image" Target="../media/image61.jpeg"/><Relationship Id="rId19" Type="http://schemas.openxmlformats.org/officeDocument/2006/relationships/image" Target="../media/image68.jpeg"/><Relationship Id="rId4" Type="http://schemas.openxmlformats.org/officeDocument/2006/relationships/image" Target="../media/image56.jpeg"/><Relationship Id="rId9" Type="http://schemas.openxmlformats.org/officeDocument/2006/relationships/image" Target="../media/image60.jpeg"/><Relationship Id="rId14" Type="http://schemas.openxmlformats.org/officeDocument/2006/relationships/hyperlink" Target="http://www.jesus-is-savior.com/Evils%20in%20America/CCM/amy_grant-exposed.htm" TargetMode="External"/></Relationships>
</file>

<file path=ppt/slides/_rels/slide45.xml.rels><?xml version="1.0" encoding="UTF-8" standalone="yes"?>
<Relationships xmlns="http://schemas.openxmlformats.org/package/2006/relationships"><Relationship Id="rId8" Type="http://schemas.openxmlformats.org/officeDocument/2006/relationships/image" Target="../media/image76.jpeg"/><Relationship Id="rId13" Type="http://schemas.openxmlformats.org/officeDocument/2006/relationships/image" Target="../media/image81.jpeg"/><Relationship Id="rId3" Type="http://schemas.openxmlformats.org/officeDocument/2006/relationships/image" Target="../media/image72.jpeg"/><Relationship Id="rId7" Type="http://schemas.openxmlformats.org/officeDocument/2006/relationships/image" Target="../media/image75.jpeg"/><Relationship Id="rId12" Type="http://schemas.openxmlformats.org/officeDocument/2006/relationships/image" Target="../media/image80.jpeg"/><Relationship Id="rId2" Type="http://schemas.openxmlformats.org/officeDocument/2006/relationships/image" Target="../media/image71.jpeg"/><Relationship Id="rId1" Type="http://schemas.openxmlformats.org/officeDocument/2006/relationships/slideLayout" Target="../slideLayouts/slideLayout7.xml"/><Relationship Id="rId6" Type="http://schemas.openxmlformats.org/officeDocument/2006/relationships/image" Target="../media/image74.jpeg"/><Relationship Id="rId11" Type="http://schemas.openxmlformats.org/officeDocument/2006/relationships/image" Target="../media/image79.jpeg"/><Relationship Id="rId5" Type="http://schemas.openxmlformats.org/officeDocument/2006/relationships/image" Target="../media/image58.jpeg"/><Relationship Id="rId10" Type="http://schemas.openxmlformats.org/officeDocument/2006/relationships/image" Target="../media/image78.jpeg"/><Relationship Id="rId4" Type="http://schemas.openxmlformats.org/officeDocument/2006/relationships/image" Target="../media/image73.jpeg"/><Relationship Id="rId9" Type="http://schemas.openxmlformats.org/officeDocument/2006/relationships/image" Target="../media/image77.jpeg"/><Relationship Id="rId14" Type="http://schemas.openxmlformats.org/officeDocument/2006/relationships/image" Target="../media/image82.jpeg"/></Relationships>
</file>

<file path=ppt/slides/_rels/slide46.xml.rels><?xml version="1.0" encoding="UTF-8" standalone="yes"?>
<Relationships xmlns="http://schemas.openxmlformats.org/package/2006/relationships"><Relationship Id="rId8" Type="http://schemas.openxmlformats.org/officeDocument/2006/relationships/hyperlink" Target="http://www.jesus-is-savior.com/False%20Religions/Wicca%20&amp;%20Witchcraft/ozzy_osbourne.htm" TargetMode="External"/><Relationship Id="rId3" Type="http://schemas.openxmlformats.org/officeDocument/2006/relationships/hyperlink" Target="http://www.jesus-is-savior.com/False%20Religions/Wicca%20&amp;%20Witchcraft/anton_lavey2.htm" TargetMode="External"/><Relationship Id="rId7" Type="http://schemas.openxmlformats.org/officeDocument/2006/relationships/image" Target="../media/image85.jpeg"/><Relationship Id="rId12" Type="http://schemas.openxmlformats.org/officeDocument/2006/relationships/image" Target="../media/image88.jpeg"/><Relationship Id="rId2" Type="http://schemas.openxmlformats.org/officeDocument/2006/relationships/hyperlink" Target="http://www.youtube.com/watch?v=4g_diStlSqM" TargetMode="External"/><Relationship Id="rId1" Type="http://schemas.openxmlformats.org/officeDocument/2006/relationships/slideLayout" Target="../slideLayouts/slideLayout7.xml"/><Relationship Id="rId6" Type="http://schemas.openxmlformats.org/officeDocument/2006/relationships/hyperlink" Target="http://www.jesus-is-savior.com/False%20Religions/Wicca%20&amp;%20Witchcraft/signs_of_satan.htm" TargetMode="External"/><Relationship Id="rId11" Type="http://schemas.openxmlformats.org/officeDocument/2006/relationships/image" Target="../media/image17.jpeg"/><Relationship Id="rId5" Type="http://schemas.openxmlformats.org/officeDocument/2006/relationships/image" Target="../media/image84.gif"/><Relationship Id="rId10" Type="http://schemas.openxmlformats.org/officeDocument/2006/relationships/image" Target="../media/image87.jpeg"/><Relationship Id="rId4" Type="http://schemas.openxmlformats.org/officeDocument/2006/relationships/image" Target="../media/image83.jpeg"/><Relationship Id="rId9" Type="http://schemas.openxmlformats.org/officeDocument/2006/relationships/image" Target="../media/image8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7.jpe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freecodesource.com/album-covers/B0000QX0UQ--marilyn-manson-holy-wood-album-cover.html" TargetMode="External"/><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hyperlink" Target="http://www.youtube.com/watch?v=UYsLcvX9aDA" TargetMode="External"/><Relationship Id="rId4" Type="http://schemas.openxmlformats.org/officeDocument/2006/relationships/image" Target="../media/image12.jpeg"/></Relationships>
</file>

<file path=ppt/slides/_rels/slide60.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www.youtube.com/watch?v=TtvsKfEOlF8" TargetMode="External"/><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jesus-is-savior.com/False%20Religions/Wicca%20&amp;%20Witchcraft/ozzy_osbourne.htm"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Rectangle 1"/>
          <p:cNvSpPr/>
          <p:nvPr/>
        </p:nvSpPr>
        <p:spPr>
          <a:xfrm>
            <a:off x="2133600" y="762000"/>
            <a:ext cx="4724400" cy="1523494"/>
          </a:xfrm>
          <a:prstGeom prst="rect">
            <a:avLst/>
          </a:prstGeom>
        </p:spPr>
        <p:txBody>
          <a:bodyPr wrap="square">
            <a:spAutoFit/>
          </a:bodyPr>
          <a:lstStyle/>
          <a:p>
            <a:r>
              <a:rPr lang="en-US" dirty="0" smtClean="0"/>
              <a:t>Daniel 3:5  That at what time ye hear the sound of the cornet, flute, harp, sackbut, psaltery, dulcimer, and all kinds of musick, ye fall down and worship the golden image that Nebuchadnezzar the king hath set up: </a:t>
            </a:r>
          </a:p>
        </p:txBody>
      </p:sp>
      <p:sp>
        <p:nvSpPr>
          <p:cNvPr id="6" name="Rectangle 5"/>
          <p:cNvSpPr/>
          <p:nvPr/>
        </p:nvSpPr>
        <p:spPr>
          <a:xfrm>
            <a:off x="2057400" y="4097657"/>
            <a:ext cx="4800600" cy="1754326"/>
          </a:xfrm>
          <a:prstGeom prst="rect">
            <a:avLst/>
          </a:prstGeom>
        </p:spPr>
        <p:txBody>
          <a:bodyPr wrap="square">
            <a:spAutoFit/>
          </a:bodyPr>
          <a:lstStyle/>
          <a:p>
            <a:r>
              <a:rPr lang="en-US" dirty="0" smtClean="0"/>
              <a:t> Daniel 3:7  Therefore at that time, when all the people heard the sound of the cornet, flute, harp, sackbut, psaltery, and all kinds of musick, all the people, the nations, and the languages, fell down and worshipped the golden image that Nebuchadnezzar the king had set up. </a:t>
            </a:r>
          </a:p>
        </p:txBody>
      </p:sp>
      <p:sp>
        <p:nvSpPr>
          <p:cNvPr id="7" name="TextBox 6"/>
          <p:cNvSpPr txBox="1"/>
          <p:nvPr/>
        </p:nvSpPr>
        <p:spPr>
          <a:xfrm>
            <a:off x="1295400" y="2667000"/>
            <a:ext cx="6705600" cy="923330"/>
          </a:xfrm>
          <a:prstGeom prst="rect">
            <a:avLst/>
          </a:prstGeom>
          <a:noFill/>
        </p:spPr>
        <p:txBody>
          <a:bodyPr wrap="square" rtlCol="0">
            <a:spAutoFit/>
          </a:bodyPr>
          <a:lstStyle/>
          <a:p>
            <a:r>
              <a:rPr lang="en-US" sz="4000" b="1" dirty="0" smtClean="0">
                <a:solidFill>
                  <a:srgbClr val="FF0000"/>
                </a:solidFill>
              </a:rPr>
              <a:t>  Cornets, Flutes and Harps</a:t>
            </a:r>
          </a:p>
          <a:p>
            <a:r>
              <a:rPr lang="en-US" sz="1400" b="1" dirty="0" smtClean="0">
                <a:solidFill>
                  <a:srgbClr val="FF0000"/>
                </a:solidFill>
              </a:rPr>
              <a:t>                                                             And ALL KINDS OF MUSIC</a:t>
            </a:r>
            <a:endParaRPr lang="en-US" sz="1400" b="1" dirty="0">
              <a:solidFill>
                <a:srgbClr val="FF0000"/>
              </a:solidFill>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457201"/>
            <a:ext cx="1905000" cy="646331"/>
          </a:xfrm>
          <a:prstGeom prst="rect">
            <a:avLst/>
          </a:prstGeom>
          <a:noFill/>
        </p:spPr>
        <p:txBody>
          <a:bodyPr wrap="square" rtlCol="0">
            <a:spAutoFit/>
          </a:bodyPr>
          <a:lstStyle/>
          <a:p>
            <a:r>
              <a:rPr lang="en-US" sz="3600" b="1" dirty="0" smtClean="0">
                <a:solidFill>
                  <a:srgbClr val="FF0000"/>
                </a:solidFill>
              </a:rPr>
              <a:t>VENOM</a:t>
            </a:r>
            <a:endParaRPr lang="en-US" sz="3600" b="1" dirty="0">
              <a:solidFill>
                <a:srgbClr val="FF0000"/>
              </a:solidFill>
            </a:endParaRPr>
          </a:p>
        </p:txBody>
      </p:sp>
      <p:pic>
        <p:nvPicPr>
          <p:cNvPr id="21506" name="Picture 2" descr="http://www.jesus-is-savior.com/Evils%20in%20America/Rock-n-Roll/venom-welcome_to_hell-smaller.jpg"/>
          <p:cNvPicPr>
            <a:picLocks noChangeAspect="1" noChangeArrowheads="1"/>
          </p:cNvPicPr>
          <p:nvPr/>
        </p:nvPicPr>
        <p:blipFill>
          <a:blip r:embed="rId2" cstate="print"/>
          <a:srcRect/>
          <a:stretch>
            <a:fillRect/>
          </a:stretch>
        </p:blipFill>
        <p:spPr bwMode="auto">
          <a:xfrm>
            <a:off x="152400" y="914400"/>
            <a:ext cx="3810000" cy="4391026"/>
          </a:xfrm>
          <a:prstGeom prst="rect">
            <a:avLst/>
          </a:prstGeom>
          <a:noFill/>
        </p:spPr>
      </p:pic>
      <p:sp>
        <p:nvSpPr>
          <p:cNvPr id="27649" name="Rectangle 1"/>
          <p:cNvSpPr>
            <a:spLocks noChangeArrowheads="1"/>
          </p:cNvSpPr>
          <p:nvPr/>
        </p:nvSpPr>
        <p:spPr bwMode="auto">
          <a:xfrm>
            <a:off x="3962400" y="907594"/>
            <a:ext cx="45720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1"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Hail Satanas </a:t>
            </a:r>
            <a:r>
              <a:rPr kumimoji="0" lang="en-US" sz="1050" b="0" i="0" u="none" strike="noStrike" cap="none" normalizeH="0" baseline="0" dirty="0" smtClean="0">
                <a:ln>
                  <a:noFill/>
                </a:ln>
                <a:solidFill>
                  <a:srgbClr val="FF0000"/>
                </a:solidFill>
                <a:effectLst/>
                <a:latin typeface="Arial Narrow" pitchFamily="34" charset="0"/>
                <a:ea typeface="Calibri" pitchFamily="34" charset="0"/>
                <a:cs typeface="Times New Roman" pitchFamily="18" charset="0"/>
              </a:rPr>
              <a:t>(from VENOM's album,</a:t>
            </a:r>
            <a:r>
              <a:rPr kumimoji="0" lang="en-US" sz="1050" b="0" i="1" u="none" strike="noStrike" cap="none" normalizeH="0" baseline="0" dirty="0" smtClean="0">
                <a:ln>
                  <a:noFill/>
                </a:ln>
                <a:solidFill>
                  <a:srgbClr val="FF0000"/>
                </a:solidFill>
                <a:effectLst/>
                <a:latin typeface="Arial Narrow" pitchFamily="34" charset="0"/>
                <a:ea typeface="Calibri" pitchFamily="34" charset="0"/>
                <a:cs typeface="Times New Roman" pitchFamily="18" charset="0"/>
              </a:rPr>
              <a:t> "FALLEN ANGELS</a:t>
            </a:r>
            <a:r>
              <a:rPr kumimoji="0" lang="en-US" sz="1050" b="0" i="0" u="none" strike="noStrike" cap="none" normalizeH="0" baseline="0" dirty="0" smtClean="0">
                <a:ln>
                  <a:noFill/>
                </a:ln>
                <a:solidFill>
                  <a:srgbClr val="FF0000"/>
                </a:solidFill>
                <a:effectLst/>
                <a:latin typeface="Arial Narrow" pitchFamily="34" charset="0"/>
                <a:ea typeface="Calibri" pitchFamily="34" charset="0"/>
                <a:cs typeface="Times New Roman" pitchFamily="18" charset="0"/>
              </a:rPr>
              <a:t>," 2011)</a:t>
            </a: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All hail Satanas </a:t>
            </a:r>
            <a:r>
              <a:rPr kumimoji="0" lang="en-US" sz="1050" b="0"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Lucifer</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He walks among us </a:t>
            </a:r>
            <a:r>
              <a:rPr kumimoji="0" lang="en-US" sz="1050" b="0"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Everywhere</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The fallen angel </a:t>
            </a:r>
            <a:r>
              <a:rPr kumimoji="0" lang="en-US" sz="1050" b="0"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Is the light</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His </a:t>
            </a:r>
            <a:r>
              <a:rPr kumimoji="0" lang="en-US" sz="1050" b="0" i="0" strike="noStrike" cap="none" normalizeH="0" baseline="0" dirty="0" smtClean="0">
                <a:ln>
                  <a:noFill/>
                </a:ln>
                <a:solidFill>
                  <a:srgbClr val="FF0000"/>
                </a:solidFill>
                <a:effectLst/>
                <a:latin typeface="Verdana" pitchFamily="34" charset="0"/>
                <a:ea typeface="Calibri" pitchFamily="34" charset="0"/>
                <a:cs typeface="Times New Roman" pitchFamily="18" charset="0"/>
              </a:rPr>
              <a:t>throne of diamonds </a:t>
            </a:r>
            <a:r>
              <a:rPr kumimoji="0" lang="en-US" sz="1050" b="0"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The most high</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Through the stones of fire</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Blameless in your ways</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Sing unholy choir</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His glorious name </a:t>
            </a:r>
            <a:r>
              <a:rPr kumimoji="0" lang="en-US" sz="1050" b="0"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Lucifer/Evil One</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All hail </a:t>
            </a:r>
            <a:r>
              <a:rPr kumimoji="0" lang="en-US" sz="1050" b="0" i="0" u="none" strike="noStrike" cap="none" normalizeH="0" baseline="0" dirty="0" err="1" smtClean="0">
                <a:ln>
                  <a:noFill/>
                </a:ln>
                <a:solidFill>
                  <a:srgbClr val="FF0000"/>
                </a:solidFill>
                <a:effectLst/>
                <a:latin typeface="Verdana" pitchFamily="34" charset="0"/>
                <a:ea typeface="Calibri" pitchFamily="34" charset="0"/>
                <a:cs typeface="Times New Roman" pitchFamily="18" charset="0"/>
              </a:rPr>
              <a:t>Satanas</a:t>
            </a: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a:t>
            </a:r>
            <a:r>
              <a:rPr kumimoji="0" lang="en-US" sz="1050" b="0"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a:t>
            </a:r>
            <a:r>
              <a:rPr kumimoji="0" lang="en-US" sz="1050" b="0" i="0" u="none" strike="noStrike" cap="none" normalizeH="0" baseline="0" dirty="0" err="1" smtClean="0">
                <a:ln>
                  <a:noFill/>
                </a:ln>
                <a:solidFill>
                  <a:srgbClr val="FF0000"/>
                </a:solidFill>
                <a:effectLst/>
                <a:latin typeface="Verdana" pitchFamily="34" charset="0"/>
                <a:ea typeface="Calibri" pitchFamily="34" charset="0"/>
                <a:cs typeface="Times New Roman" pitchFamily="18" charset="0"/>
              </a:rPr>
              <a:t>Diabolus</a:t>
            </a: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He stands beside you </a:t>
            </a:r>
            <a:r>
              <a:rPr kumimoji="0" lang="en-US" sz="1050" b="0"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One of us</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Star of the morning </a:t>
            </a:r>
            <a:r>
              <a:rPr kumimoji="0" lang="en-US" sz="1050" b="0"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The son of dawn</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A realm of sinners </a:t>
            </a:r>
            <a:r>
              <a:rPr kumimoji="0" lang="en-US" sz="1050" b="0"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Fires burn</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Through the stones of fire</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Blameless in your ways</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Sing satanic choirs</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His infernal names </a:t>
            </a:r>
            <a:r>
              <a:rPr kumimoji="0" lang="en-US" sz="1050" b="0"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a:t>
            </a:r>
            <a:r>
              <a:rPr kumimoji="0" lang="en-US" sz="1050" b="0" i="0" u="none" strike="noStrike" cap="none" normalizeH="0" baseline="0" dirty="0" err="1" smtClean="0">
                <a:ln>
                  <a:noFill/>
                </a:ln>
                <a:solidFill>
                  <a:srgbClr val="FF0000"/>
                </a:solidFill>
                <a:effectLst/>
                <a:latin typeface="Verdana" pitchFamily="34" charset="0"/>
                <a:ea typeface="Calibri" pitchFamily="34" charset="0"/>
                <a:cs typeface="Times New Roman" pitchFamily="18" charset="0"/>
              </a:rPr>
              <a:t>Baphomet</a:t>
            </a: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a:t>
            </a:r>
            <a:r>
              <a:rPr kumimoji="0" lang="en-US" sz="1050" b="0" i="0" u="none" strike="noStrike" cap="none" normalizeH="0" baseline="0" dirty="0" err="1" smtClean="0">
                <a:ln>
                  <a:noFill/>
                </a:ln>
                <a:solidFill>
                  <a:srgbClr val="FF0000"/>
                </a:solidFill>
                <a:effectLst/>
                <a:latin typeface="Verdana" pitchFamily="34" charset="0"/>
                <a:ea typeface="Calibri" pitchFamily="34" charset="0"/>
                <a:cs typeface="Times New Roman" pitchFamily="18" charset="0"/>
              </a:rPr>
              <a:t>Diabolus</a:t>
            </a: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Hail Satan</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Archangel</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Hail Satan</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Archangel</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Commend me father for</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I have sinned</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Hail Satan</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Archangel</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Hail Satan</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Archangel</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Hail Satan</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Archangel</a:t>
            </a:r>
            <a:endParaRPr kumimoji="0" lang="en-US" sz="105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Rectangle 1"/>
          <p:cNvSpPr/>
          <p:nvPr/>
        </p:nvSpPr>
        <p:spPr>
          <a:xfrm>
            <a:off x="0" y="2667001"/>
            <a:ext cx="9144000" cy="523220"/>
          </a:xfrm>
          <a:prstGeom prst="rect">
            <a:avLst/>
          </a:prstGeom>
        </p:spPr>
        <p:txBody>
          <a:bodyPr wrap="square">
            <a:spAutoFit/>
          </a:bodyPr>
          <a:lstStyle/>
          <a:p>
            <a:pPr algn="ctr"/>
            <a:r>
              <a:rPr lang="en-US" sz="2800" b="1" dirty="0" smtClean="0">
                <a:solidFill>
                  <a:srgbClr val="C00000"/>
                </a:solidFill>
              </a:rPr>
              <a:t>Ephesians 4:27  Neither give place to the devil. </a:t>
            </a:r>
          </a:p>
        </p:txBody>
      </p:sp>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TextBox 6"/>
          <p:cNvSpPr txBox="1"/>
          <p:nvPr/>
        </p:nvSpPr>
        <p:spPr>
          <a:xfrm>
            <a:off x="685800" y="2514601"/>
            <a:ext cx="7848600" cy="1200329"/>
          </a:xfrm>
          <a:prstGeom prst="rect">
            <a:avLst/>
          </a:prstGeom>
          <a:noFill/>
        </p:spPr>
        <p:txBody>
          <a:bodyPr wrap="square" rtlCol="0">
            <a:spAutoFit/>
          </a:bodyPr>
          <a:lstStyle/>
          <a:p>
            <a:r>
              <a:rPr lang="en-US" sz="3600" dirty="0" smtClean="0">
                <a:solidFill>
                  <a:srgbClr val="C00000"/>
                </a:solidFill>
              </a:rPr>
              <a:t>BUT…I Don’t Listen To Heavy Metal.  I Like Hip Hop and POP Music.</a:t>
            </a:r>
            <a:endParaRPr lang="en-US" sz="3600" dirty="0">
              <a:solidFill>
                <a:srgbClr val="C00000"/>
              </a:solidFill>
            </a:endParaRPr>
          </a:p>
        </p:txBody>
      </p:sp>
    </p:spTree>
  </p:cSld>
  <p:clrMapOvr>
    <a:overrideClrMapping bg1="lt1" tx1="dk1" bg2="lt2" tx2="dk2" accent1="accent1" accent2="accent2" accent3="accent3" accent4="accent4" accent5="accent5" accent6="accent6" hlink="hlink" folHlink="folHlink"/>
  </p:clrMapOvr>
  <p:transition spd="slow">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BEYONCE &amp; JAY Z</a:t>
            </a:r>
            <a:endParaRPr lang="en-US" dirty="0">
              <a:solidFill>
                <a:srgbClr val="FF0000"/>
              </a:solidFill>
            </a:endParaRPr>
          </a:p>
        </p:txBody>
      </p:sp>
      <p:pic>
        <p:nvPicPr>
          <p:cNvPr id="23554" name="Picture 2" descr="Beyonce's Baphomet ring while performing."/>
          <p:cNvPicPr>
            <a:picLocks noChangeAspect="1" noChangeArrowheads="1"/>
          </p:cNvPicPr>
          <p:nvPr/>
        </p:nvPicPr>
        <p:blipFill>
          <a:blip r:embed="rId2" cstate="print"/>
          <a:srcRect/>
          <a:stretch>
            <a:fillRect/>
          </a:stretch>
        </p:blipFill>
        <p:spPr bwMode="auto">
          <a:xfrm>
            <a:off x="381000" y="1219200"/>
            <a:ext cx="4191000" cy="4267200"/>
          </a:xfrm>
          <a:prstGeom prst="rect">
            <a:avLst/>
          </a:prstGeom>
          <a:noFill/>
        </p:spPr>
      </p:pic>
      <p:pic>
        <p:nvPicPr>
          <p:cNvPr id="23556" name="Picture 4" descr="Jay-Z making his &lt;quotes&gt;Roc&lt;/quotes&gt; symbol."/>
          <p:cNvPicPr>
            <a:picLocks noChangeAspect="1" noChangeArrowheads="1"/>
          </p:cNvPicPr>
          <p:nvPr/>
        </p:nvPicPr>
        <p:blipFill>
          <a:blip r:embed="rId3" cstate="print"/>
          <a:srcRect/>
          <a:stretch>
            <a:fillRect/>
          </a:stretch>
        </p:blipFill>
        <p:spPr bwMode="auto">
          <a:xfrm>
            <a:off x="5486400" y="1143000"/>
            <a:ext cx="3048000" cy="4419600"/>
          </a:xfrm>
          <a:prstGeom prst="rect">
            <a:avLst/>
          </a:prstGeom>
          <a:noFill/>
        </p:spPr>
      </p:pic>
      <p:sp>
        <p:nvSpPr>
          <p:cNvPr id="6" name="TextBox 5">
            <a:hlinkHover r:id="" action="ppaction://hlinkshowjump?jump=nextslide"/>
          </p:cNvPr>
          <p:cNvSpPr txBox="1"/>
          <p:nvPr/>
        </p:nvSpPr>
        <p:spPr>
          <a:xfrm>
            <a:off x="228601" y="5562600"/>
            <a:ext cx="1676400" cy="369332"/>
          </a:xfrm>
          <a:prstGeom prst="rect">
            <a:avLst/>
          </a:prstGeom>
          <a:noFill/>
        </p:spPr>
        <p:txBody>
          <a:bodyPr wrap="square" rtlCol="0">
            <a:spAutoFit/>
          </a:bodyPr>
          <a:lstStyle/>
          <a:p>
            <a:r>
              <a:rPr lang="en-US" dirty="0" smtClean="0"/>
              <a:t>Sasha </a:t>
            </a:r>
            <a:r>
              <a:rPr lang="en-US" dirty="0" smtClean="0">
                <a:hlinkClick r:id="rId4"/>
              </a:rPr>
              <a:t>Fierce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solidFill>
                  <a:srgbClr val="FF0000"/>
                </a:solidFill>
              </a:rPr>
              <a:t>LADY GAGA</a:t>
            </a:r>
            <a:endParaRPr lang="en-US" sz="3600" dirty="0">
              <a:solidFill>
                <a:srgbClr val="FF0000"/>
              </a:solidFill>
            </a:endParaRPr>
          </a:p>
        </p:txBody>
      </p:sp>
      <p:pic>
        <p:nvPicPr>
          <p:cNvPr id="25602" name="Picture 2" descr="http://2.bp.blogspot.com/-7WFZf6-4-6I/TbCFaS4SgUI/AAAAAAAABOk/SEkfFftdXBA/s1600/lady_gaga_2011_49771-1600x1200.jpg"/>
          <p:cNvPicPr>
            <a:picLocks noChangeAspect="1" noChangeArrowheads="1"/>
          </p:cNvPicPr>
          <p:nvPr/>
        </p:nvPicPr>
        <p:blipFill>
          <a:blip r:embed="rId2" cstate="print"/>
          <a:srcRect/>
          <a:stretch>
            <a:fillRect/>
          </a:stretch>
        </p:blipFill>
        <p:spPr bwMode="auto">
          <a:xfrm>
            <a:off x="381000" y="1447800"/>
            <a:ext cx="3124200" cy="3408218"/>
          </a:xfrm>
          <a:prstGeom prst="rect">
            <a:avLst/>
          </a:prstGeom>
          <a:noFill/>
        </p:spPr>
      </p:pic>
      <p:pic>
        <p:nvPicPr>
          <p:cNvPr id="27650" name="Picture 2" descr="http://s1.hubimg.com/u/2089372_f260.jpg"/>
          <p:cNvPicPr>
            <a:picLocks noChangeAspect="1" noChangeArrowheads="1"/>
          </p:cNvPicPr>
          <p:nvPr/>
        </p:nvPicPr>
        <p:blipFill>
          <a:blip r:embed="rId3" cstate="print"/>
          <a:srcRect/>
          <a:stretch>
            <a:fillRect/>
          </a:stretch>
        </p:blipFill>
        <p:spPr bwMode="auto">
          <a:xfrm>
            <a:off x="5105400" y="1447800"/>
            <a:ext cx="3581400" cy="4038600"/>
          </a:xfrm>
          <a:prstGeom prst="rect">
            <a:avLst/>
          </a:prstGeom>
          <a:noFill/>
        </p:spPr>
      </p:pic>
      <p:sp>
        <p:nvSpPr>
          <p:cNvPr id="5" name="TextBox 4"/>
          <p:cNvSpPr txBox="1"/>
          <p:nvPr/>
        </p:nvSpPr>
        <p:spPr>
          <a:xfrm>
            <a:off x="6629401" y="6019801"/>
            <a:ext cx="2362199" cy="646331"/>
          </a:xfrm>
          <a:prstGeom prst="rect">
            <a:avLst/>
          </a:prstGeom>
          <a:noFill/>
        </p:spPr>
        <p:txBody>
          <a:bodyPr wrap="square" rtlCol="0">
            <a:spAutoFit/>
          </a:bodyPr>
          <a:lstStyle/>
          <a:p>
            <a:r>
              <a:rPr lang="en-US" dirty="0" smtClean="0"/>
              <a:t>“This is for God and the gays’’</a:t>
            </a:r>
            <a:endParaRPr lang="en-US" dirty="0"/>
          </a:p>
        </p:txBody>
      </p:sp>
      <p:pic>
        <p:nvPicPr>
          <p:cNvPr id="6" name="Picture 4" descr="There many other symbols all around us that have powerful meanings and ..."/>
          <p:cNvPicPr>
            <a:picLocks noChangeAspect="1" noChangeArrowheads="1"/>
          </p:cNvPicPr>
          <p:nvPr/>
        </p:nvPicPr>
        <p:blipFill>
          <a:blip r:embed="rId4" cstate="print"/>
          <a:srcRect/>
          <a:stretch>
            <a:fillRect/>
          </a:stretch>
        </p:blipFill>
        <p:spPr bwMode="auto">
          <a:xfrm>
            <a:off x="762000" y="5029200"/>
            <a:ext cx="2057400" cy="1489842"/>
          </a:xfrm>
          <a:prstGeom prst="rect">
            <a:avLst/>
          </a:prstGeom>
          <a:noFill/>
        </p:spPr>
      </p:pic>
      <p:sp>
        <p:nvSpPr>
          <p:cNvPr id="7" name="TextBox 6"/>
          <p:cNvSpPr txBox="1"/>
          <p:nvPr/>
        </p:nvSpPr>
        <p:spPr>
          <a:xfrm>
            <a:off x="3657600" y="3048000"/>
            <a:ext cx="1219200" cy="369332"/>
          </a:xfrm>
          <a:prstGeom prst="rect">
            <a:avLst/>
          </a:prstGeom>
          <a:noFill/>
        </p:spPr>
        <p:txBody>
          <a:bodyPr wrap="square" rtlCol="0">
            <a:spAutoFit/>
          </a:bodyPr>
          <a:lstStyle/>
          <a:p>
            <a:r>
              <a:rPr lang="en-US" dirty="0" smtClean="0"/>
              <a:t>  </a:t>
            </a:r>
            <a:r>
              <a:rPr lang="en-US" dirty="0" smtClean="0">
                <a:hlinkClick r:id="rId5"/>
              </a:rPr>
              <a:t>paparazzi</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19400" y="228601"/>
            <a:ext cx="3352800" cy="646331"/>
          </a:xfrm>
          <a:prstGeom prst="rect">
            <a:avLst/>
          </a:prstGeom>
          <a:noFill/>
        </p:spPr>
        <p:txBody>
          <a:bodyPr wrap="square" rtlCol="0">
            <a:spAutoFit/>
          </a:bodyPr>
          <a:lstStyle/>
          <a:p>
            <a:pPr algn="ctr"/>
            <a:r>
              <a:rPr lang="en-US" sz="3600" dirty="0" smtClean="0">
                <a:solidFill>
                  <a:srgbClr val="FF0000"/>
                </a:solidFill>
              </a:rPr>
              <a:t>MADONNA</a:t>
            </a:r>
            <a:endParaRPr lang="en-US" sz="3600" dirty="0">
              <a:solidFill>
                <a:srgbClr val="FF0000"/>
              </a:solidFill>
            </a:endParaRPr>
          </a:p>
        </p:txBody>
      </p:sp>
      <p:pic>
        <p:nvPicPr>
          <p:cNvPr id="52226" name="Picture 2" descr="http://worldtruth.tv/wp-content/uploads/2012/02/article-2097020-119AB08C000005DC-616_964x609-650x503.jpg">
            <a:hlinkClick r:id="rId2"/>
          </p:cNvPr>
          <p:cNvPicPr>
            <a:picLocks noChangeAspect="1" noChangeArrowheads="1"/>
          </p:cNvPicPr>
          <p:nvPr/>
        </p:nvPicPr>
        <p:blipFill>
          <a:blip r:embed="rId3" cstate="print"/>
          <a:srcRect/>
          <a:stretch>
            <a:fillRect/>
          </a:stretch>
        </p:blipFill>
        <p:spPr bwMode="auto">
          <a:xfrm>
            <a:off x="2286000" y="914400"/>
            <a:ext cx="4953000" cy="4419600"/>
          </a:xfrm>
          <a:prstGeom prst="rect">
            <a:avLst/>
          </a:prstGeom>
          <a:noFill/>
        </p:spPr>
      </p:pic>
      <p:pic>
        <p:nvPicPr>
          <p:cNvPr id="52228" name="Picture 4" descr="http://worldtruth.tv/wp-content/uploads/2012/02/bvqr6xg3isis-1.jpg">
            <a:hlinkClick r:id="rId4"/>
          </p:cNvPr>
          <p:cNvPicPr>
            <a:picLocks noChangeAspect="1" noChangeArrowheads="1"/>
          </p:cNvPicPr>
          <p:nvPr/>
        </p:nvPicPr>
        <p:blipFill>
          <a:blip r:embed="rId5" cstate="print"/>
          <a:srcRect/>
          <a:stretch>
            <a:fillRect/>
          </a:stretch>
        </p:blipFill>
        <p:spPr bwMode="auto">
          <a:xfrm>
            <a:off x="152400" y="609600"/>
            <a:ext cx="2057400" cy="3733800"/>
          </a:xfrm>
          <a:prstGeom prst="rect">
            <a:avLst/>
          </a:prstGeom>
          <a:noFill/>
        </p:spPr>
      </p:pic>
      <p:pic>
        <p:nvPicPr>
          <p:cNvPr id="52230" name="Picture 6" descr="http://worldtruth.tv/wp-content/uploads/2012/02/isis.h29.jpg">
            <a:hlinkClick r:id="rId6"/>
          </p:cNvPr>
          <p:cNvPicPr>
            <a:picLocks noChangeAspect="1" noChangeArrowheads="1"/>
          </p:cNvPicPr>
          <p:nvPr/>
        </p:nvPicPr>
        <p:blipFill>
          <a:blip r:embed="rId7" cstate="print"/>
          <a:srcRect/>
          <a:stretch>
            <a:fillRect/>
          </a:stretch>
        </p:blipFill>
        <p:spPr bwMode="auto">
          <a:xfrm>
            <a:off x="7391400" y="457200"/>
            <a:ext cx="1600200" cy="4267200"/>
          </a:xfrm>
          <a:prstGeom prst="rect">
            <a:avLst/>
          </a:prstGeom>
          <a:noFill/>
        </p:spPr>
      </p:pic>
      <p:sp>
        <p:nvSpPr>
          <p:cNvPr id="9" name="TextBox 8">
            <a:hlinkClick r:id="rId8"/>
          </p:cNvPr>
          <p:cNvSpPr txBox="1"/>
          <p:nvPr/>
        </p:nvSpPr>
        <p:spPr>
          <a:xfrm>
            <a:off x="609600" y="4419600"/>
            <a:ext cx="1371600" cy="646331"/>
          </a:xfrm>
          <a:prstGeom prst="rect">
            <a:avLst/>
          </a:prstGeom>
          <a:noFill/>
        </p:spPr>
        <p:txBody>
          <a:bodyPr wrap="square" rtlCol="0">
            <a:spAutoFit/>
          </a:bodyPr>
          <a:lstStyle/>
          <a:p>
            <a:r>
              <a:rPr lang="en-US" dirty="0" smtClean="0"/>
              <a:t>                                 </a:t>
            </a:r>
            <a:r>
              <a:rPr lang="en-US" dirty="0" smtClean="0">
                <a:solidFill>
                  <a:srgbClr val="0070C0"/>
                </a:solidFill>
                <a:hlinkClick r:id="rId9"/>
              </a:rPr>
              <a:t>ISIS</a:t>
            </a:r>
            <a:endParaRPr lang="en-US" dirty="0">
              <a:solidFill>
                <a:srgbClr val="0070C0"/>
              </a:solidFill>
            </a:endParaRPr>
          </a:p>
        </p:txBody>
      </p:sp>
      <p:sp>
        <p:nvSpPr>
          <p:cNvPr id="8" name="TextBox 7"/>
          <p:cNvSpPr txBox="1"/>
          <p:nvPr/>
        </p:nvSpPr>
        <p:spPr>
          <a:xfrm>
            <a:off x="0" y="5486400"/>
            <a:ext cx="9144000" cy="1200329"/>
          </a:xfrm>
          <a:prstGeom prst="rect">
            <a:avLst/>
          </a:prstGeom>
          <a:noFill/>
        </p:spPr>
        <p:txBody>
          <a:bodyPr wrap="square" rtlCol="0">
            <a:spAutoFit/>
          </a:bodyPr>
          <a:lstStyle/>
          <a:p>
            <a:pPr algn="ctr"/>
            <a:r>
              <a:rPr lang="en-US" i="1" dirty="0" smtClean="0"/>
              <a:t>“</a:t>
            </a:r>
            <a:r>
              <a:rPr lang="en-US" i="1" dirty="0" smtClean="0">
                <a:solidFill>
                  <a:srgbClr val="FF0000"/>
                </a:solidFill>
              </a:rPr>
              <a:t>The </a:t>
            </a:r>
            <a:r>
              <a:rPr lang="en-US" i="1" dirty="0" err="1" smtClean="0">
                <a:solidFill>
                  <a:srgbClr val="FF0000"/>
                </a:solidFill>
              </a:rPr>
              <a:t>Superbowl</a:t>
            </a:r>
            <a:r>
              <a:rPr lang="en-US" i="1" dirty="0" smtClean="0">
                <a:solidFill>
                  <a:srgbClr val="FF0000"/>
                </a:solidFill>
              </a:rPr>
              <a:t> is kind of like the Holy of Holies in America. I’ll come at halfway of the “church experience” and I’m </a:t>
            </a:r>
            <a:r>
              <a:rPr lang="en-US" i="1" dirty="0" err="1" smtClean="0">
                <a:solidFill>
                  <a:srgbClr val="FF0000"/>
                </a:solidFill>
              </a:rPr>
              <a:t>gonna</a:t>
            </a:r>
            <a:r>
              <a:rPr lang="en-US" i="1" dirty="0" smtClean="0">
                <a:solidFill>
                  <a:srgbClr val="FF0000"/>
                </a:solidFill>
              </a:rPr>
              <a:t> have to deliver a sermon. It’ll have to be very impactful.”</a:t>
            </a:r>
            <a:endParaRPr lang="en-US" dirty="0" smtClean="0">
              <a:solidFill>
                <a:srgbClr val="FF0000"/>
              </a:solidFill>
            </a:endParaRPr>
          </a:p>
          <a:p>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2" name="Picture 6" descr="http://i0.wp.com/vigilantcitizen.com/wp-content/uploads/2012/02/madonna1-e1328544321290.jpg?zoom=1.5&amp;resize=450%2C242"/>
          <p:cNvPicPr>
            <a:picLocks noChangeAspect="1" noChangeArrowheads="1"/>
          </p:cNvPicPr>
          <p:nvPr/>
        </p:nvPicPr>
        <p:blipFill>
          <a:blip r:embed="rId2" cstate="print"/>
          <a:srcRect/>
          <a:stretch>
            <a:fillRect/>
          </a:stretch>
        </p:blipFill>
        <p:spPr bwMode="auto">
          <a:xfrm>
            <a:off x="1447800" y="152400"/>
            <a:ext cx="5638800" cy="3429000"/>
          </a:xfrm>
          <a:prstGeom prst="rect">
            <a:avLst/>
          </a:prstGeom>
          <a:noFill/>
        </p:spPr>
      </p:pic>
      <p:pic>
        <p:nvPicPr>
          <p:cNvPr id="50184" name="Picture 8" descr="http://i1.wp.com/vigilantcitizen.com/wp-content/uploads/2012/02/ishtar1.jpg?zoom=1.5&amp;resize=426%2C300"/>
          <p:cNvPicPr>
            <a:picLocks noChangeAspect="1" noChangeArrowheads="1"/>
          </p:cNvPicPr>
          <p:nvPr/>
        </p:nvPicPr>
        <p:blipFill>
          <a:blip r:embed="rId3" cstate="print"/>
          <a:srcRect/>
          <a:stretch>
            <a:fillRect/>
          </a:stretch>
        </p:blipFill>
        <p:spPr bwMode="auto">
          <a:xfrm>
            <a:off x="914400" y="3581400"/>
            <a:ext cx="4868863" cy="2895601"/>
          </a:xfrm>
          <a:prstGeom prst="rect">
            <a:avLst/>
          </a:prstGeom>
          <a:noFill/>
        </p:spPr>
      </p:pic>
      <p:sp>
        <p:nvSpPr>
          <p:cNvPr id="9" name="TextBox 8"/>
          <p:cNvSpPr txBox="1"/>
          <p:nvPr/>
        </p:nvSpPr>
        <p:spPr>
          <a:xfrm>
            <a:off x="6324600" y="4800600"/>
            <a:ext cx="728084" cy="369332"/>
          </a:xfrm>
          <a:prstGeom prst="rect">
            <a:avLst/>
          </a:prstGeom>
          <a:noFill/>
        </p:spPr>
        <p:txBody>
          <a:bodyPr wrap="none" rtlCol="0">
            <a:spAutoFit/>
          </a:bodyPr>
          <a:lstStyle/>
          <a:p>
            <a:r>
              <a:rPr lang="en-US" dirty="0" smtClean="0"/>
              <a:t>Ishtar</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ww.theocculttruth.com/web_images/madonna_above-below.jpg"/>
          <p:cNvPicPr>
            <a:picLocks noChangeAspect="1" noChangeArrowheads="1"/>
          </p:cNvPicPr>
          <p:nvPr/>
        </p:nvPicPr>
        <p:blipFill>
          <a:blip r:embed="rId2" cstate="print"/>
          <a:srcRect/>
          <a:stretch>
            <a:fillRect/>
          </a:stretch>
        </p:blipFill>
        <p:spPr bwMode="auto">
          <a:xfrm>
            <a:off x="1046099" y="457200"/>
            <a:ext cx="6954901" cy="5334000"/>
          </a:xfrm>
          <a:prstGeom prst="rect">
            <a:avLst/>
          </a:prstGeom>
          <a:noFill/>
        </p:spPr>
      </p:pic>
      <p:sp>
        <p:nvSpPr>
          <p:cNvPr id="3" name="TextBox 2"/>
          <p:cNvSpPr txBox="1"/>
          <p:nvPr/>
        </p:nvSpPr>
        <p:spPr>
          <a:xfrm>
            <a:off x="2971801" y="6248400"/>
            <a:ext cx="3124200" cy="369332"/>
          </a:xfrm>
          <a:prstGeom prst="rect">
            <a:avLst/>
          </a:prstGeom>
          <a:noFill/>
        </p:spPr>
        <p:txBody>
          <a:bodyPr wrap="square" rtlCol="0">
            <a:spAutoFit/>
          </a:bodyPr>
          <a:lstStyle/>
          <a:p>
            <a:r>
              <a:rPr lang="en-US" dirty="0" smtClean="0">
                <a:solidFill>
                  <a:srgbClr val="FF0000"/>
                </a:solidFill>
              </a:rPr>
              <a:t>     as above, so below</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3401"/>
            <a:ext cx="9144000" cy="646331"/>
          </a:xfrm>
          <a:prstGeom prst="rect">
            <a:avLst/>
          </a:prstGeom>
          <a:noFill/>
        </p:spPr>
        <p:txBody>
          <a:bodyPr wrap="square" rtlCol="0">
            <a:spAutoFit/>
          </a:bodyPr>
          <a:lstStyle/>
          <a:p>
            <a:pPr algn="ctr"/>
            <a:r>
              <a:rPr lang="en-US" sz="3600" dirty="0" smtClean="0">
                <a:solidFill>
                  <a:srgbClr val="FF0000"/>
                </a:solidFill>
              </a:rPr>
              <a:t>EMINEM</a:t>
            </a:r>
            <a:endParaRPr lang="en-US" sz="3600" dirty="0">
              <a:solidFill>
                <a:srgbClr val="FF0000"/>
              </a:solidFill>
            </a:endParaRPr>
          </a:p>
        </p:txBody>
      </p:sp>
      <p:pic>
        <p:nvPicPr>
          <p:cNvPr id="53250" name="Picture 2" descr="http://images2.fanpop.com/image/photos/9700000/Eminem-eminem-9776434-1024-768.jpg">
            <a:hlinkClick r:id="rId2"/>
          </p:cNvPr>
          <p:cNvPicPr>
            <a:picLocks noChangeAspect="1" noChangeArrowheads="1"/>
          </p:cNvPicPr>
          <p:nvPr/>
        </p:nvPicPr>
        <p:blipFill>
          <a:blip r:embed="rId3" cstate="print"/>
          <a:srcRect/>
          <a:stretch>
            <a:fillRect/>
          </a:stretch>
        </p:blipFill>
        <p:spPr bwMode="auto">
          <a:xfrm>
            <a:off x="2667000" y="1524001"/>
            <a:ext cx="3657600" cy="3428999"/>
          </a:xfrm>
          <a:prstGeom prst="rect">
            <a:avLst/>
          </a:prstGeom>
          <a:noFill/>
        </p:spPr>
      </p:pic>
      <p:pic>
        <p:nvPicPr>
          <p:cNvPr id="53252" name="Picture 4" descr="Thumbnail"/>
          <p:cNvPicPr>
            <a:picLocks noChangeAspect="1" noChangeArrowheads="1"/>
          </p:cNvPicPr>
          <p:nvPr/>
        </p:nvPicPr>
        <p:blipFill>
          <a:blip r:embed="rId4" cstate="print"/>
          <a:srcRect/>
          <a:stretch>
            <a:fillRect/>
          </a:stretch>
        </p:blipFill>
        <p:spPr bwMode="auto">
          <a:xfrm>
            <a:off x="-53508275" y="-3495675"/>
            <a:ext cx="1762125" cy="990600"/>
          </a:xfrm>
          <a:prstGeom prst="rect">
            <a:avLst/>
          </a:prstGeom>
          <a:noFill/>
        </p:spPr>
      </p:pic>
      <p:pic>
        <p:nvPicPr>
          <p:cNvPr id="53254" name="Picture 6" descr="Thumbnail"/>
          <p:cNvPicPr>
            <a:picLocks noChangeAspect="1" noChangeArrowheads="1"/>
          </p:cNvPicPr>
          <p:nvPr/>
        </p:nvPicPr>
        <p:blipFill>
          <a:blip r:embed="rId4" cstate="print"/>
          <a:srcRect/>
          <a:stretch>
            <a:fillRect/>
          </a:stretch>
        </p:blipFill>
        <p:spPr bwMode="auto">
          <a:xfrm>
            <a:off x="-53508275" y="-3495675"/>
            <a:ext cx="1762125" cy="990600"/>
          </a:xfrm>
          <a:prstGeom prst="rect">
            <a:avLst/>
          </a:prstGeom>
          <a:noFill/>
        </p:spPr>
      </p:pic>
      <p:pic>
        <p:nvPicPr>
          <p:cNvPr id="53256" name="Picture 8" descr="Thumbnail"/>
          <p:cNvPicPr>
            <a:picLocks noChangeAspect="1" noChangeArrowheads="1"/>
          </p:cNvPicPr>
          <p:nvPr/>
        </p:nvPicPr>
        <p:blipFill>
          <a:blip r:embed="rId4" cstate="print"/>
          <a:srcRect/>
          <a:stretch>
            <a:fillRect/>
          </a:stretch>
        </p:blipFill>
        <p:spPr bwMode="auto">
          <a:xfrm>
            <a:off x="-53508275" y="-3495675"/>
            <a:ext cx="1762125" cy="990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p:cNvPr>
          <p:cNvSpPr txBox="1"/>
          <p:nvPr/>
        </p:nvSpPr>
        <p:spPr>
          <a:xfrm>
            <a:off x="990600" y="1295400"/>
            <a:ext cx="1226618" cy="369332"/>
          </a:xfrm>
          <a:prstGeom prst="rect">
            <a:avLst/>
          </a:prstGeom>
          <a:noFill/>
        </p:spPr>
        <p:txBody>
          <a:bodyPr wrap="none" rtlCol="0">
            <a:spAutoFit/>
          </a:bodyPr>
          <a:lstStyle/>
          <a:p>
            <a:r>
              <a:rPr lang="en-US" dirty="0" smtClean="0"/>
              <a:t>My </a:t>
            </a:r>
            <a:r>
              <a:rPr lang="en-US" dirty="0" smtClean="0">
                <a:hlinkClick r:id="rId3"/>
              </a:rPr>
              <a:t>Darling</a:t>
            </a:r>
            <a:endParaRPr lang="en-US" dirty="0"/>
          </a:p>
        </p:txBody>
      </p:sp>
      <p:sp>
        <p:nvSpPr>
          <p:cNvPr id="54277" name="Rectangle 5"/>
          <p:cNvSpPr>
            <a:spLocks noChangeArrowheads="1"/>
          </p:cNvSpPr>
          <p:nvPr/>
        </p:nvSpPr>
        <p:spPr bwMode="auto">
          <a:xfrm>
            <a:off x="4114800" y="150323"/>
            <a:ext cx="4038600" cy="6524863"/>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kumimoji="0" lang="en-US" sz="1400" b="1" i="0" u="none" strike="noStrike" cap="none" normalizeH="0" baseline="0" dirty="0" smtClean="0">
              <a:ln>
                <a:noFill/>
              </a:ln>
              <a:solidFill>
                <a:srgbClr val="FF0000"/>
              </a:solidFill>
              <a:effectLst/>
              <a:latin typeface="proxnov-bold"/>
              <a:cs typeface="Arial" pitchFamily="34" charset="0"/>
            </a:endParaRPr>
          </a:p>
          <a:p>
            <a:endParaRPr lang="en-US" sz="1400" b="1" dirty="0" smtClean="0">
              <a:solidFill>
                <a:srgbClr val="FF0000"/>
              </a:solidFill>
              <a:latin typeface="proxnov-bold"/>
              <a:cs typeface="Arial" pitchFamily="34" charset="0"/>
            </a:endParaRPr>
          </a:p>
          <a:p>
            <a:r>
              <a:rPr kumimoji="0" lang="en-US" sz="1400" b="1" i="0" u="none" strike="noStrike" cap="none" normalizeH="0" baseline="0" dirty="0" smtClean="0">
                <a:ln>
                  <a:noFill/>
                </a:ln>
                <a:solidFill>
                  <a:srgbClr val="FF0000"/>
                </a:solidFill>
                <a:effectLst/>
                <a:latin typeface="proxnov-bold"/>
                <a:cs typeface="Arial" pitchFamily="34" charset="0"/>
              </a:rPr>
              <a:t>And the dark shall emerge from the fiery depths of hell</a:t>
            </a:r>
            <a:br>
              <a:rPr kumimoji="0" lang="en-US" sz="1400" b="1" i="0" u="none" strike="noStrike" cap="none" normalizeH="0" baseline="0" dirty="0" smtClean="0">
                <a:ln>
                  <a:noFill/>
                </a:ln>
                <a:solidFill>
                  <a:srgbClr val="FF0000"/>
                </a:solidFill>
                <a:effectLst/>
                <a:latin typeface="proxnov-bold"/>
                <a:cs typeface="Arial" pitchFamily="34" charset="0"/>
              </a:rPr>
            </a:br>
            <a:r>
              <a:rPr kumimoji="0" lang="en-US" sz="1400" b="1" i="0" u="none" strike="noStrike" cap="none" normalizeH="0" baseline="0" dirty="0" smtClean="0">
                <a:ln>
                  <a:noFill/>
                </a:ln>
                <a:solidFill>
                  <a:srgbClr val="FF0000"/>
                </a:solidFill>
                <a:effectLst/>
                <a:latin typeface="proxnov-bold"/>
                <a:cs typeface="Arial" pitchFamily="34" charset="0"/>
              </a:rPr>
              <a:t>And swallow the shallow, the hallow who dwell</a:t>
            </a:r>
            <a:br>
              <a:rPr kumimoji="0" lang="en-US" sz="1400" b="1" i="0" u="none" strike="noStrike" cap="none" normalizeH="0" baseline="0" dirty="0" smtClean="0">
                <a:ln>
                  <a:noFill/>
                </a:ln>
                <a:solidFill>
                  <a:srgbClr val="FF0000"/>
                </a:solidFill>
                <a:effectLst/>
                <a:latin typeface="proxnov-bold"/>
                <a:cs typeface="Arial" pitchFamily="34" charset="0"/>
              </a:rPr>
            </a:br>
            <a:r>
              <a:rPr kumimoji="0" lang="en-US" sz="1400" b="1" i="0" u="none" strike="noStrike" cap="none" normalizeH="0" baseline="0" dirty="0" smtClean="0">
                <a:ln>
                  <a:noFill/>
                </a:ln>
                <a:solidFill>
                  <a:srgbClr val="FF0000"/>
                </a:solidFill>
                <a:effectLst/>
                <a:latin typeface="proxnov-bold"/>
                <a:cs typeface="Arial" pitchFamily="34" charset="0"/>
              </a:rPr>
              <a:t>In the shadows of all who are </a:t>
            </a:r>
            <a:r>
              <a:rPr kumimoji="0" lang="en-US" sz="1400" b="1" i="0" u="none" strike="noStrike" cap="none" normalizeH="0" baseline="0" dirty="0" err="1" smtClean="0">
                <a:ln>
                  <a:noFill/>
                </a:ln>
                <a:solidFill>
                  <a:srgbClr val="FF0000"/>
                </a:solidFill>
                <a:effectLst/>
                <a:latin typeface="proxnov-bold"/>
                <a:cs typeface="Arial" pitchFamily="34" charset="0"/>
              </a:rPr>
              <a:t>willin</a:t>
            </a:r>
            <a:r>
              <a:rPr kumimoji="0" lang="en-US" sz="1400" b="1" i="0" u="none" strike="noStrike" cap="none" normalizeH="0" baseline="0" dirty="0" smtClean="0">
                <a:ln>
                  <a:noFill/>
                </a:ln>
                <a:solidFill>
                  <a:srgbClr val="FF0000"/>
                </a:solidFill>
                <a:effectLst/>
                <a:latin typeface="proxnov-bold"/>
                <a:cs typeface="Arial" pitchFamily="34" charset="0"/>
              </a:rPr>
              <a:t>' to sell their souls </a:t>
            </a:r>
            <a:r>
              <a:rPr lang="en-US" sz="1400" b="1" dirty="0" smtClean="0">
                <a:solidFill>
                  <a:srgbClr val="FF0000"/>
                </a:solidFill>
              </a:rPr>
              <a:t>Sometimes I play </a:t>
            </a:r>
            <a:r>
              <a:rPr lang="en-US" sz="1400" b="1" dirty="0" err="1" smtClean="0">
                <a:solidFill>
                  <a:srgbClr val="FF0000"/>
                </a:solidFill>
              </a:rPr>
              <a:t>possom</a:t>
            </a:r>
            <a:r>
              <a:rPr lang="en-US" sz="1400" b="1" dirty="0" smtClean="0">
                <a:solidFill>
                  <a:srgbClr val="FF0000"/>
                </a:solidFill>
              </a:rPr>
              <a:t>, </a:t>
            </a:r>
            <a:r>
              <a:rPr lang="en-US" sz="1400" b="1" dirty="0" err="1" smtClean="0">
                <a:solidFill>
                  <a:srgbClr val="FF0000"/>
                </a:solidFill>
              </a:rPr>
              <a:t>lt</a:t>
            </a:r>
            <a:r>
              <a:rPr lang="en-US" sz="1400" b="1" dirty="0" smtClean="0">
                <a:solidFill>
                  <a:srgbClr val="FF0000"/>
                </a:solidFill>
              </a:rPr>
              <a:t>  jump from </a:t>
            </a:r>
            <a:r>
              <a:rPr lang="en-US" sz="1400" b="1" dirty="0" err="1" smtClean="0">
                <a:solidFill>
                  <a:srgbClr val="FF0000"/>
                </a:solidFill>
              </a:rPr>
              <a:t>outta</a:t>
            </a:r>
            <a:r>
              <a:rPr lang="en-US" sz="1400" b="1" dirty="0" smtClean="0">
                <a:solidFill>
                  <a:srgbClr val="FF0000"/>
                </a:solidFill>
              </a:rPr>
              <a:t> nowhere and bite prey</a:t>
            </a:r>
            <a:br>
              <a:rPr lang="en-US" sz="1400" b="1" dirty="0" smtClean="0">
                <a:solidFill>
                  <a:srgbClr val="FF0000"/>
                </a:solidFill>
              </a:rPr>
            </a:br>
            <a:r>
              <a:rPr lang="en-US" sz="1400" b="1" dirty="0" smtClean="0">
                <a:solidFill>
                  <a:srgbClr val="FF0000"/>
                </a:solidFill>
              </a:rPr>
              <a:t>And sink my teeth in '</a:t>
            </a:r>
            <a:r>
              <a:rPr lang="en-US" sz="1400" b="1" dirty="0" err="1" smtClean="0">
                <a:solidFill>
                  <a:srgbClr val="FF0000"/>
                </a:solidFill>
              </a:rPr>
              <a:t>em</a:t>
            </a:r>
            <a:r>
              <a:rPr lang="en-US" sz="1400" b="1" dirty="0" smtClean="0">
                <a:solidFill>
                  <a:srgbClr val="FF0000"/>
                </a:solidFill>
              </a:rPr>
              <a:t> and fill '</a:t>
            </a:r>
            <a:r>
              <a:rPr lang="en-US" sz="1400" b="1" dirty="0" err="1" smtClean="0">
                <a:solidFill>
                  <a:srgbClr val="FF0000"/>
                </a:solidFill>
              </a:rPr>
              <a:t>em</a:t>
            </a:r>
            <a:r>
              <a:rPr lang="en-US" sz="1400" b="1" dirty="0" smtClean="0">
                <a:solidFill>
                  <a:srgbClr val="FF0000"/>
                </a:solidFill>
              </a:rPr>
              <a:t>, </a:t>
            </a:r>
            <a:r>
              <a:rPr lang="en-US" sz="1400" b="1" dirty="0" err="1" smtClean="0">
                <a:solidFill>
                  <a:srgbClr val="FF0000"/>
                </a:solidFill>
              </a:rPr>
              <a:t>fulla</a:t>
            </a:r>
            <a:r>
              <a:rPr lang="en-US" sz="1400" b="1" dirty="0" smtClean="0">
                <a:solidFill>
                  <a:srgbClr val="FF0000"/>
                </a:solidFill>
              </a:rPr>
              <a:t> poison</a:t>
            </a:r>
            <a:br>
              <a:rPr lang="en-US" sz="1400" b="1" dirty="0" smtClean="0">
                <a:solidFill>
                  <a:srgbClr val="FF0000"/>
                </a:solidFill>
              </a:rPr>
            </a:br>
            <a:r>
              <a:rPr lang="en-US" sz="1400" b="1" dirty="0" smtClean="0">
                <a:solidFill>
                  <a:srgbClr val="FF0000"/>
                </a:solidFill>
              </a:rPr>
              <a:t>And make a noise like a snake before I kill '</a:t>
            </a:r>
            <a:r>
              <a:rPr lang="en-US" sz="1400" b="1" dirty="0" err="1" smtClean="0">
                <a:solidFill>
                  <a:srgbClr val="FF0000"/>
                </a:solidFill>
              </a:rPr>
              <a:t>em</a:t>
            </a:r>
            <a:endParaRPr lang="en-US" sz="1400" b="1" dirty="0" smtClean="0">
              <a:solidFill>
                <a:srgbClr val="FF0000"/>
              </a:solidFill>
            </a:endParaRPr>
          </a:p>
          <a:p>
            <a:r>
              <a:rPr lang="en-US" sz="1400" b="1" dirty="0" smtClean="0">
                <a:solidFill>
                  <a:srgbClr val="FF0000"/>
                </a:solidFill>
              </a:rPr>
              <a:t>And let '</a:t>
            </a:r>
            <a:r>
              <a:rPr lang="en-US" sz="1400" b="1" dirty="0" err="1" smtClean="0">
                <a:solidFill>
                  <a:srgbClr val="FF0000"/>
                </a:solidFill>
              </a:rPr>
              <a:t>em</a:t>
            </a:r>
            <a:r>
              <a:rPr lang="en-US" sz="1400" b="1" dirty="0" smtClean="0">
                <a:solidFill>
                  <a:srgbClr val="FF0000"/>
                </a:solidFill>
              </a:rPr>
              <a:t>  know that I just don't feel '</a:t>
            </a:r>
            <a:r>
              <a:rPr lang="en-US" sz="1400" b="1" dirty="0" err="1" smtClean="0">
                <a:solidFill>
                  <a:srgbClr val="FF0000"/>
                </a:solidFill>
              </a:rPr>
              <a:t>em</a:t>
            </a:r>
            <a:r>
              <a:rPr lang="en-US" sz="1400" b="1" dirty="0" smtClean="0">
                <a:solidFill>
                  <a:srgbClr val="FF0000"/>
                </a:solidFill>
              </a:rPr>
              <a:t/>
            </a:r>
            <a:br>
              <a:rPr lang="en-US" sz="1400" b="1" dirty="0" smtClean="0">
                <a:solidFill>
                  <a:srgbClr val="FF0000"/>
                </a:solidFill>
              </a:rPr>
            </a:br>
            <a:r>
              <a:rPr lang="en-US" sz="1400" b="1" dirty="0" smtClean="0">
                <a:solidFill>
                  <a:srgbClr val="FF0000"/>
                </a:solidFill>
              </a:rPr>
              <a:t>And smack '</a:t>
            </a:r>
            <a:r>
              <a:rPr lang="en-US" sz="1400" b="1" dirty="0" err="1" smtClean="0">
                <a:solidFill>
                  <a:srgbClr val="FF0000"/>
                </a:solidFill>
              </a:rPr>
              <a:t>em</a:t>
            </a:r>
            <a:r>
              <a:rPr lang="en-US" sz="1400" b="1" dirty="0" smtClean="0">
                <a:solidFill>
                  <a:srgbClr val="FF0000"/>
                </a:solidFill>
              </a:rPr>
              <a:t> with the backward E, the Eminem emblem</a:t>
            </a:r>
            <a:br>
              <a:rPr lang="en-US" sz="1400" b="1" dirty="0" smtClean="0">
                <a:solidFill>
                  <a:srgbClr val="FF0000"/>
                </a:solidFill>
              </a:rPr>
            </a:br>
            <a:r>
              <a:rPr lang="en-US" sz="1400" b="1" dirty="0" smtClean="0">
                <a:solidFill>
                  <a:srgbClr val="FF0000"/>
                </a:solidFill>
              </a:rPr>
              <a:t>I was taught if you're </a:t>
            </a:r>
            <a:r>
              <a:rPr lang="en-US" sz="1400" b="1" dirty="0" err="1" smtClean="0">
                <a:solidFill>
                  <a:srgbClr val="FF0000"/>
                </a:solidFill>
              </a:rPr>
              <a:t>gonna</a:t>
            </a:r>
            <a:r>
              <a:rPr lang="en-US" sz="1400" b="1" dirty="0" smtClean="0">
                <a:solidFill>
                  <a:srgbClr val="FF0000"/>
                </a:solidFill>
              </a:rPr>
              <a:t> murder somebody you should face '</a:t>
            </a:r>
            <a:r>
              <a:rPr lang="en-US" sz="1400" b="1" dirty="0" err="1" smtClean="0">
                <a:solidFill>
                  <a:srgbClr val="FF0000"/>
                </a:solidFill>
              </a:rPr>
              <a:t>em</a:t>
            </a:r>
            <a:r>
              <a:rPr lang="en-US" sz="1400" b="1" dirty="0" smtClean="0">
                <a:solidFill>
                  <a:srgbClr val="FF0000"/>
                </a:solidFill>
              </a:rPr>
              <a:t/>
            </a:r>
            <a:br>
              <a:rPr lang="en-US" sz="1400" b="1" dirty="0" smtClean="0">
                <a:solidFill>
                  <a:srgbClr val="FF0000"/>
                </a:solidFill>
              </a:rPr>
            </a:br>
            <a:r>
              <a:rPr lang="en-US" sz="1400" b="1" dirty="0" smtClean="0">
                <a:solidFill>
                  <a:srgbClr val="FF0000"/>
                </a:solidFill>
              </a:rPr>
              <a:t>Tell '</a:t>
            </a:r>
            <a:r>
              <a:rPr lang="en-US" sz="1400" b="1" dirty="0" err="1" smtClean="0">
                <a:solidFill>
                  <a:srgbClr val="FF0000"/>
                </a:solidFill>
              </a:rPr>
              <a:t>em</a:t>
            </a:r>
            <a:r>
              <a:rPr lang="en-US" sz="1400" b="1" dirty="0" smtClean="0">
                <a:solidFill>
                  <a:srgbClr val="FF0000"/>
                </a:solidFill>
              </a:rPr>
              <a:t> why, look '</a:t>
            </a:r>
            <a:r>
              <a:rPr lang="en-US" sz="1400" b="1" dirty="0" err="1" smtClean="0">
                <a:solidFill>
                  <a:srgbClr val="FF0000"/>
                </a:solidFill>
              </a:rPr>
              <a:t>em</a:t>
            </a:r>
            <a:r>
              <a:rPr lang="en-US" sz="1400" b="1" dirty="0" smtClean="0">
                <a:solidFill>
                  <a:srgbClr val="FF0000"/>
                </a:solidFill>
              </a:rPr>
              <a:t> dead in the eye, then waste '</a:t>
            </a:r>
            <a:r>
              <a:rPr lang="en-US" sz="1400" b="1" dirty="0" err="1" smtClean="0">
                <a:solidFill>
                  <a:srgbClr val="FF0000"/>
                </a:solidFill>
              </a:rPr>
              <a:t>em</a:t>
            </a:r>
            <a:endParaRPr lang="en-US" sz="1400" b="1" dirty="0" smtClean="0">
              <a:solidFill>
                <a:srgbClr val="FF0000"/>
              </a:solidFill>
            </a:endParaRPr>
          </a:p>
          <a:p>
            <a:r>
              <a:rPr lang="en-US" sz="1400" b="1" dirty="0" smtClean="0">
                <a:solidFill>
                  <a:srgbClr val="FF0000"/>
                </a:solidFill>
              </a:rPr>
              <a:t>And the dark shall emerge from the fiery depths of hell</a:t>
            </a:r>
            <a:br>
              <a:rPr lang="en-US" sz="1400" b="1" dirty="0" smtClean="0">
                <a:solidFill>
                  <a:srgbClr val="FF0000"/>
                </a:solidFill>
              </a:rPr>
            </a:br>
            <a:r>
              <a:rPr lang="en-US" sz="1400" b="1" dirty="0" smtClean="0">
                <a:solidFill>
                  <a:srgbClr val="FF0000"/>
                </a:solidFill>
              </a:rPr>
              <a:t>And swallow the shallow, the hallow who dwell</a:t>
            </a:r>
            <a:br>
              <a:rPr lang="en-US" sz="1400" b="1" dirty="0" smtClean="0">
                <a:solidFill>
                  <a:srgbClr val="FF0000"/>
                </a:solidFill>
              </a:rPr>
            </a:br>
            <a:r>
              <a:rPr lang="en-US" sz="1400" b="1" dirty="0" smtClean="0">
                <a:solidFill>
                  <a:srgbClr val="FF0000"/>
                </a:solidFill>
              </a:rPr>
              <a:t>In the shadows of all who are </a:t>
            </a:r>
            <a:r>
              <a:rPr lang="en-US" sz="1400" b="1" dirty="0" err="1" smtClean="0">
                <a:solidFill>
                  <a:srgbClr val="FF0000"/>
                </a:solidFill>
              </a:rPr>
              <a:t>willin</a:t>
            </a:r>
            <a:r>
              <a:rPr lang="en-US" sz="1400" b="1" dirty="0" smtClean="0">
                <a:solidFill>
                  <a:srgbClr val="FF0000"/>
                </a:solidFill>
              </a:rPr>
              <a:t>' to sell their souls</a:t>
            </a:r>
            <a:br>
              <a:rPr lang="en-US" sz="1400" b="1" dirty="0" smtClean="0">
                <a:solidFill>
                  <a:srgbClr val="FF0000"/>
                </a:solidFill>
              </a:rPr>
            </a:br>
            <a:r>
              <a:rPr lang="en-US" sz="1400" b="1" dirty="0" smtClean="0">
                <a:solidFill>
                  <a:srgbClr val="FF0000"/>
                </a:solidFill>
              </a:rPr>
              <a:t>For this rap game and it goes</a:t>
            </a:r>
          </a:p>
          <a:p>
            <a:r>
              <a:rPr lang="en-US" sz="1400" b="1" dirty="0" smtClean="0">
                <a:solidFill>
                  <a:srgbClr val="FF0000"/>
                </a:solidFill>
              </a:rPr>
              <a:t>1 2 3 check, check 1 2 3, check, check 1 2 3</a:t>
            </a:r>
            <a:br>
              <a:rPr lang="en-US" sz="1400" b="1" dirty="0" smtClean="0">
                <a:solidFill>
                  <a:srgbClr val="FF0000"/>
                </a:solidFill>
              </a:rPr>
            </a:br>
            <a:r>
              <a:rPr lang="en-US" sz="1400" b="1" dirty="0" smtClean="0">
                <a:solidFill>
                  <a:srgbClr val="FF0000"/>
                </a:solidFill>
              </a:rPr>
              <a:t>That </a:t>
            </a:r>
            <a:r>
              <a:rPr lang="en-US" sz="1400" b="1" dirty="0" err="1" smtClean="0">
                <a:solidFill>
                  <a:srgbClr val="FF0000"/>
                </a:solidFill>
              </a:rPr>
              <a:t>ain't</a:t>
            </a:r>
            <a:r>
              <a:rPr lang="en-US" sz="1400" b="1" dirty="0" smtClean="0">
                <a:solidFill>
                  <a:srgbClr val="FF0000"/>
                </a:solidFill>
              </a:rPr>
              <a:t> the hook, now follow me</a:t>
            </a:r>
            <a:br>
              <a:rPr lang="en-US" sz="1400" b="1" dirty="0" smtClean="0">
                <a:solidFill>
                  <a:srgbClr val="FF0000"/>
                </a:solidFill>
              </a:rPr>
            </a:br>
            <a:r>
              <a:rPr lang="en-US" sz="1400" b="1" dirty="0" smtClean="0">
                <a:solidFill>
                  <a:srgbClr val="FF0000"/>
                </a:solidFill>
              </a:rPr>
              <a:t>There's </a:t>
            </a:r>
            <a:r>
              <a:rPr lang="en-US" sz="1400" b="1" dirty="0" err="1" smtClean="0">
                <a:solidFill>
                  <a:srgbClr val="FF0000"/>
                </a:solidFill>
              </a:rPr>
              <a:t>nothin</a:t>
            </a:r>
            <a:r>
              <a:rPr lang="en-US" sz="1400" b="1" dirty="0" smtClean="0">
                <a:solidFill>
                  <a:srgbClr val="FF0000"/>
                </a:solidFill>
              </a:rPr>
              <a:t>' else for me to say, my public adores me</a:t>
            </a:r>
          </a:p>
          <a:p>
            <a:r>
              <a:rPr kumimoji="0" lang="en-US" sz="1400" b="1" i="0" u="none" strike="noStrike" cap="none" normalizeH="0" baseline="0" dirty="0" smtClean="0">
                <a:ln>
                  <a:noFill/>
                </a:ln>
                <a:solidFill>
                  <a:srgbClr val="FF0000"/>
                </a:solidFill>
                <a:effectLst/>
                <a:latin typeface="proxnov-bold"/>
                <a:cs typeface="Arial" pitchFamily="34" charset="0"/>
              </a:rPr>
              <a:t>and it goes</a:t>
            </a:r>
          </a:p>
          <a:p>
            <a:pPr marL="0" marR="0" lvl="0" indent="91440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Arial" pitchFamily="34" charset="0"/>
                <a:cs typeface="Arial" pitchFamily="34" charset="0"/>
              </a:rPr>
              <a:t>M</a:t>
            </a:r>
          </a:p>
        </p:txBody>
      </p:sp>
      <p:pic>
        <p:nvPicPr>
          <p:cNvPr id="54282" name="Picture 10" descr="http://getalbum.net/uploads/posts/2011-08/1313318019_facbce115c9f.jpg"/>
          <p:cNvPicPr>
            <a:picLocks noChangeAspect="1" noChangeArrowheads="1"/>
          </p:cNvPicPr>
          <p:nvPr/>
        </p:nvPicPr>
        <p:blipFill>
          <a:blip r:embed="rId4" cstate="print"/>
          <a:srcRect/>
          <a:stretch>
            <a:fillRect/>
          </a:stretch>
        </p:blipFill>
        <p:spPr bwMode="auto">
          <a:xfrm>
            <a:off x="381000" y="609600"/>
            <a:ext cx="3505200" cy="5486400"/>
          </a:xfrm>
          <a:prstGeom prst="rect">
            <a:avLst/>
          </a:prstGeom>
          <a:noFill/>
        </p:spPr>
      </p:pic>
      <p:sp>
        <p:nvSpPr>
          <p:cNvPr id="5" name="TextBox 4"/>
          <p:cNvSpPr txBox="1"/>
          <p:nvPr/>
        </p:nvSpPr>
        <p:spPr>
          <a:xfrm>
            <a:off x="5257800" y="228600"/>
            <a:ext cx="1867304" cy="369332"/>
          </a:xfrm>
          <a:prstGeom prst="rect">
            <a:avLst/>
          </a:prstGeom>
          <a:noFill/>
        </p:spPr>
        <p:txBody>
          <a:bodyPr wrap="square" rtlCol="0">
            <a:spAutoFit/>
          </a:bodyPr>
          <a:lstStyle/>
          <a:p>
            <a:r>
              <a:rPr lang="en-US" dirty="0" smtClean="0">
                <a:solidFill>
                  <a:srgbClr val="FF0000"/>
                </a:solidFill>
              </a:rPr>
              <a:t>MY DARLING</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Rectangle 1"/>
          <p:cNvSpPr/>
          <p:nvPr/>
        </p:nvSpPr>
        <p:spPr>
          <a:xfrm>
            <a:off x="1219200" y="1066800"/>
            <a:ext cx="6400800" cy="1523494"/>
          </a:xfrm>
          <a:prstGeom prst="rect">
            <a:avLst/>
          </a:prstGeom>
        </p:spPr>
        <p:txBody>
          <a:bodyPr wrap="square">
            <a:spAutoFit/>
          </a:bodyPr>
          <a:lstStyle/>
          <a:p>
            <a:r>
              <a:rPr lang="en-US" dirty="0" smtClean="0">
                <a:solidFill>
                  <a:srgbClr val="C00000"/>
                </a:solidFill>
              </a:rPr>
              <a:t>Music directly imitates the passions or states of the soul...when one listens to music that imitates a certain passion, he becomes imbued with the same passion; and if over a long time he habitually listens to music that rouses ignoble passions, his whole character will be shaped to an ignoble form. -</a:t>
            </a:r>
            <a:r>
              <a:rPr lang="en-US" i="1" dirty="0" smtClean="0">
                <a:solidFill>
                  <a:srgbClr val="C00000"/>
                </a:solidFill>
              </a:rPr>
              <a:t>Aristotle</a:t>
            </a:r>
            <a:endParaRPr lang="en-US" dirty="0">
              <a:solidFill>
                <a:srgbClr val="C00000"/>
              </a:solidFill>
            </a:endParaRPr>
          </a:p>
        </p:txBody>
      </p:sp>
      <p:sp>
        <p:nvSpPr>
          <p:cNvPr id="3" name="Rectangle 2"/>
          <p:cNvSpPr/>
          <p:nvPr/>
        </p:nvSpPr>
        <p:spPr>
          <a:xfrm>
            <a:off x="1219200" y="2667000"/>
            <a:ext cx="6400800" cy="1523494"/>
          </a:xfrm>
          <a:prstGeom prst="rect">
            <a:avLst/>
          </a:prstGeom>
        </p:spPr>
        <p:txBody>
          <a:bodyPr wrap="square">
            <a:spAutoFit/>
          </a:bodyPr>
          <a:lstStyle/>
          <a:p>
            <a:r>
              <a:rPr lang="en-US" dirty="0" smtClean="0">
                <a:solidFill>
                  <a:srgbClr val="C00000"/>
                </a:solidFill>
              </a:rPr>
              <a:t>Musical training is a more potent instrument than any other, because rhythm and harmony find their way into the inward places of the soul, on which they mightily fasten, imparting grace, and making the soul of him who is rightly educated graceful, or of him who is ill-educated ungraceful. -</a:t>
            </a:r>
            <a:r>
              <a:rPr lang="en-US" i="1" dirty="0" smtClean="0">
                <a:solidFill>
                  <a:srgbClr val="C00000"/>
                </a:solidFill>
              </a:rPr>
              <a:t>Socrates</a:t>
            </a:r>
            <a:endParaRPr lang="en-US" dirty="0">
              <a:solidFill>
                <a:srgbClr val="C00000"/>
              </a:solidFill>
            </a:endParaRPr>
          </a:p>
        </p:txBody>
      </p:sp>
      <p:sp>
        <p:nvSpPr>
          <p:cNvPr id="4" name="Rectangle 3"/>
          <p:cNvSpPr/>
          <p:nvPr/>
        </p:nvSpPr>
        <p:spPr>
          <a:xfrm>
            <a:off x="1219200" y="4398497"/>
            <a:ext cx="6096000" cy="646331"/>
          </a:xfrm>
          <a:prstGeom prst="rect">
            <a:avLst/>
          </a:prstGeom>
        </p:spPr>
        <p:txBody>
          <a:bodyPr wrap="square">
            <a:spAutoFit/>
          </a:bodyPr>
          <a:lstStyle/>
          <a:p>
            <a:r>
              <a:rPr lang="en-US" dirty="0" smtClean="0">
                <a:solidFill>
                  <a:srgbClr val="C00000"/>
                </a:solidFill>
              </a:rPr>
              <a:t>Music is part of us, and either ennobles or degrades our behavior. </a:t>
            </a:r>
            <a:r>
              <a:rPr lang="en-US" i="1" dirty="0" smtClean="0">
                <a:solidFill>
                  <a:srgbClr val="C00000"/>
                </a:solidFill>
              </a:rPr>
              <a:t>- Boethuis</a:t>
            </a:r>
            <a:endParaRPr lang="en-US" i="1" dirty="0">
              <a:solidFill>
                <a:srgbClr val="C00000"/>
              </a:solidFill>
            </a:endParaRPr>
          </a:p>
        </p:txBody>
      </p:sp>
      <p:sp>
        <p:nvSpPr>
          <p:cNvPr id="5" name="TextBox 4"/>
          <p:cNvSpPr txBox="1"/>
          <p:nvPr/>
        </p:nvSpPr>
        <p:spPr>
          <a:xfrm>
            <a:off x="1219201" y="5486401"/>
            <a:ext cx="6553201" cy="646331"/>
          </a:xfrm>
          <a:prstGeom prst="rect">
            <a:avLst/>
          </a:prstGeom>
          <a:noFill/>
        </p:spPr>
        <p:txBody>
          <a:bodyPr wrap="square" rtlCol="0">
            <a:spAutoFit/>
          </a:bodyPr>
          <a:lstStyle/>
          <a:p>
            <a:r>
              <a:rPr lang="en-US" dirty="0" smtClean="0">
                <a:solidFill>
                  <a:srgbClr val="C00000"/>
                </a:solidFill>
              </a:rPr>
              <a:t>“for changing people’s manners and altering their customs there is nothing better than music. – </a:t>
            </a:r>
            <a:r>
              <a:rPr lang="en-US" i="1" dirty="0" smtClean="0">
                <a:solidFill>
                  <a:srgbClr val="C00000"/>
                </a:solidFill>
              </a:rPr>
              <a:t>Shu Ching</a:t>
            </a:r>
            <a:endParaRPr lang="en-US" i="1" dirty="0">
              <a:solidFill>
                <a:srgbClr val="C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28601"/>
            <a:ext cx="5715000" cy="646331"/>
          </a:xfrm>
          <a:prstGeom prst="rect">
            <a:avLst/>
          </a:prstGeom>
          <a:noFill/>
        </p:spPr>
        <p:txBody>
          <a:bodyPr wrap="square" rtlCol="0">
            <a:spAutoFit/>
          </a:bodyPr>
          <a:lstStyle/>
          <a:p>
            <a:pPr algn="ctr"/>
            <a:r>
              <a:rPr lang="en-US" sz="3600" dirty="0" smtClean="0">
                <a:solidFill>
                  <a:srgbClr val="FF0000"/>
                </a:solidFill>
              </a:rPr>
              <a:t>Lil Wayne</a:t>
            </a:r>
            <a:endParaRPr lang="en-US" sz="3600" dirty="0">
              <a:solidFill>
                <a:srgbClr val="FF0000"/>
              </a:solidFill>
            </a:endParaRPr>
          </a:p>
        </p:txBody>
      </p:sp>
      <p:pic>
        <p:nvPicPr>
          <p:cNvPr id="55298" name="Picture 2" descr="http://3.bp.blogspot.com/-P08738dTs4A/TnXyqBakZ6I/AAAAAAAACA0/gJGYIXvigbs/s1600/lil_wayne_illuminati2011.jpg"/>
          <p:cNvPicPr>
            <a:picLocks noChangeAspect="1" noChangeArrowheads="1"/>
          </p:cNvPicPr>
          <p:nvPr/>
        </p:nvPicPr>
        <p:blipFill>
          <a:blip r:embed="rId2" cstate="print"/>
          <a:srcRect/>
          <a:stretch>
            <a:fillRect/>
          </a:stretch>
        </p:blipFill>
        <p:spPr bwMode="auto">
          <a:xfrm>
            <a:off x="152401" y="1143000"/>
            <a:ext cx="3492835" cy="5105401"/>
          </a:xfrm>
          <a:prstGeom prst="rect">
            <a:avLst/>
          </a:prstGeom>
          <a:noFill/>
        </p:spPr>
      </p:pic>
      <p:sp>
        <p:nvSpPr>
          <p:cNvPr id="4" name="TextBox 3"/>
          <p:cNvSpPr txBox="1"/>
          <p:nvPr/>
        </p:nvSpPr>
        <p:spPr>
          <a:xfrm>
            <a:off x="5715000" y="4419600"/>
            <a:ext cx="2246128" cy="369332"/>
          </a:xfrm>
          <a:prstGeom prst="rect">
            <a:avLst/>
          </a:prstGeom>
          <a:noFill/>
        </p:spPr>
        <p:txBody>
          <a:bodyPr wrap="none" rtlCol="0">
            <a:spAutoFit/>
          </a:bodyPr>
          <a:lstStyle/>
          <a:p>
            <a:r>
              <a:rPr lang="en-US" dirty="0" smtClean="0"/>
              <a:t>LOVE </a:t>
            </a:r>
            <a:r>
              <a:rPr lang="en-US" dirty="0" smtClean="0">
                <a:hlinkClick r:id="rId3"/>
              </a:rPr>
              <a:t>ME</a:t>
            </a:r>
            <a:r>
              <a:rPr lang="en-US" dirty="0" smtClean="0"/>
              <a:t> LKE SATAN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2590800"/>
            <a:ext cx="2793788" cy="369332"/>
          </a:xfrm>
          <a:prstGeom prst="rect">
            <a:avLst/>
          </a:prstGeom>
          <a:noFill/>
        </p:spPr>
        <p:txBody>
          <a:bodyPr wrap="square" rtlCol="0">
            <a:spAutoFit/>
          </a:bodyPr>
          <a:lstStyle/>
          <a:p>
            <a:r>
              <a:rPr lang="en-US" dirty="0" smtClean="0">
                <a:solidFill>
                  <a:srgbClr val="FF0000"/>
                </a:solidFill>
                <a:hlinkClick r:id="rId2"/>
              </a:rPr>
              <a:t>BEFORE AND AFTER</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Rectangle 1"/>
          <p:cNvSpPr/>
          <p:nvPr/>
        </p:nvSpPr>
        <p:spPr>
          <a:xfrm>
            <a:off x="381000" y="2133601"/>
            <a:ext cx="8534400" cy="1200329"/>
          </a:xfrm>
          <a:prstGeom prst="rect">
            <a:avLst/>
          </a:prstGeom>
        </p:spPr>
        <p:txBody>
          <a:bodyPr wrap="square">
            <a:spAutoFit/>
          </a:bodyPr>
          <a:lstStyle/>
          <a:p>
            <a:r>
              <a:rPr lang="en-US" sz="2400" b="1" dirty="0" smtClean="0">
                <a:solidFill>
                  <a:srgbClr val="C00000"/>
                </a:solidFill>
              </a:rPr>
              <a:t>Ephesians 4:29  Let no corrupt communication proceed out of your mouth, but that which is good to the use of edifying, that it may minister grace unto the hearers.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extBox 1"/>
          <p:cNvSpPr txBox="1"/>
          <p:nvPr/>
        </p:nvSpPr>
        <p:spPr>
          <a:xfrm>
            <a:off x="228600" y="2590801"/>
            <a:ext cx="8763000" cy="1200329"/>
          </a:xfrm>
          <a:prstGeom prst="rect">
            <a:avLst/>
          </a:prstGeom>
          <a:noFill/>
        </p:spPr>
        <p:txBody>
          <a:bodyPr wrap="square" rtlCol="0">
            <a:spAutoFit/>
          </a:bodyPr>
          <a:lstStyle/>
          <a:p>
            <a:pPr algn="ctr"/>
            <a:r>
              <a:rPr lang="en-US" dirty="0" smtClean="0">
                <a:solidFill>
                  <a:srgbClr val="C00000"/>
                </a:solidFill>
              </a:rPr>
              <a:t>…</a:t>
            </a:r>
            <a:r>
              <a:rPr lang="en-US" sz="3600" dirty="0" smtClean="0">
                <a:solidFill>
                  <a:srgbClr val="C00000"/>
                </a:solidFill>
              </a:rPr>
              <a:t>But I Don’t Listen To Rock, </a:t>
            </a:r>
            <a:r>
              <a:rPr lang="en-US" sz="3600" dirty="0" err="1" smtClean="0">
                <a:solidFill>
                  <a:srgbClr val="C00000"/>
                </a:solidFill>
              </a:rPr>
              <a:t>Rap,or</a:t>
            </a:r>
            <a:r>
              <a:rPr lang="en-US" sz="3600" dirty="0" smtClean="0">
                <a:solidFill>
                  <a:srgbClr val="C00000"/>
                </a:solidFill>
              </a:rPr>
              <a:t> Hip Hop</a:t>
            </a:r>
          </a:p>
          <a:p>
            <a:pPr algn="ctr"/>
            <a:r>
              <a:rPr lang="en-US" sz="3600" dirty="0" smtClean="0">
                <a:solidFill>
                  <a:srgbClr val="C00000"/>
                </a:solidFill>
              </a:rPr>
              <a:t>I like Country</a:t>
            </a:r>
            <a:endParaRPr lang="en-US" sz="3600" dirty="0">
              <a:solidFill>
                <a:srgbClr val="C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1" y="2362201"/>
            <a:ext cx="4139207" cy="646331"/>
          </a:xfrm>
          <a:prstGeom prst="rect">
            <a:avLst/>
          </a:prstGeom>
          <a:noFill/>
        </p:spPr>
        <p:txBody>
          <a:bodyPr wrap="square" rtlCol="0">
            <a:spAutoFit/>
          </a:bodyPr>
          <a:lstStyle/>
          <a:p>
            <a:r>
              <a:rPr lang="en-US" dirty="0" smtClean="0">
                <a:solidFill>
                  <a:srgbClr val="FF0000"/>
                </a:solidFill>
              </a:rPr>
              <a:t>"I'm pro-gay marriage. Pro-gay everything</a:t>
            </a:r>
            <a:r>
              <a:rPr lang="en-US" dirty="0" smtClean="0"/>
              <a:t>." </a:t>
            </a:r>
            <a:endParaRPr lang="en-US" dirty="0"/>
          </a:p>
        </p:txBody>
      </p:sp>
      <p:sp>
        <p:nvSpPr>
          <p:cNvPr id="3" name="TextBox 2"/>
          <p:cNvSpPr txBox="1"/>
          <p:nvPr/>
        </p:nvSpPr>
        <p:spPr>
          <a:xfrm>
            <a:off x="4038600" y="1371601"/>
            <a:ext cx="4038600" cy="1200329"/>
          </a:xfrm>
          <a:prstGeom prst="rect">
            <a:avLst/>
          </a:prstGeom>
          <a:noFill/>
        </p:spPr>
        <p:txBody>
          <a:bodyPr wrap="square" rtlCol="0">
            <a:spAutoFit/>
          </a:bodyPr>
          <a:lstStyle/>
          <a:p>
            <a:endParaRPr lang="en-US" dirty="0" smtClean="0"/>
          </a:p>
          <a:p>
            <a:r>
              <a:rPr lang="en-US" dirty="0" smtClean="0">
                <a:solidFill>
                  <a:srgbClr val="FF0000"/>
                </a:solidFill>
              </a:rPr>
              <a:t>"I love Rachel </a:t>
            </a:r>
            <a:r>
              <a:rPr lang="en-US" dirty="0" err="1" smtClean="0">
                <a:solidFill>
                  <a:srgbClr val="FF0000"/>
                </a:solidFill>
              </a:rPr>
              <a:t>Maddow</a:t>
            </a:r>
            <a:r>
              <a:rPr lang="en-US" dirty="0" smtClean="0">
                <a:solidFill>
                  <a:srgbClr val="FF0000"/>
                </a:solidFill>
              </a:rPr>
              <a:t>. She would be my lesbian girl crush," </a:t>
            </a:r>
          </a:p>
          <a:p>
            <a:endParaRPr lang="en-US" dirty="0">
              <a:solidFill>
                <a:srgbClr val="FF0000"/>
              </a:solidFill>
            </a:endParaRPr>
          </a:p>
        </p:txBody>
      </p:sp>
      <p:pic>
        <p:nvPicPr>
          <p:cNvPr id="57346" name="Picture 2" descr="http://www.jesus-is-savior.com/Evils%20in%20America/Rock-n-Roll/dixie_chicks-whores.jpg"/>
          <p:cNvPicPr>
            <a:picLocks noChangeAspect="1" noChangeArrowheads="1"/>
          </p:cNvPicPr>
          <p:nvPr/>
        </p:nvPicPr>
        <p:blipFill>
          <a:blip r:embed="rId2" cstate="print"/>
          <a:srcRect/>
          <a:stretch>
            <a:fillRect/>
          </a:stretch>
        </p:blipFill>
        <p:spPr bwMode="auto">
          <a:xfrm>
            <a:off x="685801" y="1676400"/>
            <a:ext cx="2857500" cy="3581400"/>
          </a:xfrm>
          <a:prstGeom prst="rect">
            <a:avLst/>
          </a:prstGeom>
          <a:noFill/>
        </p:spPr>
      </p:pic>
      <p:sp>
        <p:nvSpPr>
          <p:cNvPr id="57347" name="Rectangle 3"/>
          <p:cNvSpPr>
            <a:spLocks noChangeArrowheads="1"/>
          </p:cNvSpPr>
          <p:nvPr/>
        </p:nvSpPr>
        <p:spPr bwMode="auto">
          <a:xfrm>
            <a:off x="4114800" y="3151414"/>
            <a:ext cx="342900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Corbel" pitchFamily="34" charset="0"/>
                <a:cs typeface="Arial" pitchFamily="34" charset="0"/>
              </a:rPr>
              <a:t>Natalie </a:t>
            </a:r>
            <a:r>
              <a:rPr kumimoji="0" lang="en-US" sz="1400" b="0" i="0" u="none" strike="noStrike" cap="none" normalizeH="0" baseline="0" dirty="0" err="1" smtClean="0">
                <a:ln>
                  <a:noFill/>
                </a:ln>
                <a:solidFill>
                  <a:srgbClr val="FF0000"/>
                </a:solidFill>
                <a:effectLst/>
                <a:latin typeface="Corbel" pitchFamily="34" charset="0"/>
                <a:cs typeface="Arial" pitchFamily="34" charset="0"/>
              </a:rPr>
              <a:t>Maines</a:t>
            </a:r>
            <a:r>
              <a:rPr kumimoji="0" lang="en-US" sz="1400" b="0" i="0" u="none" strike="noStrike" cap="none" normalizeH="0" baseline="0" dirty="0" smtClean="0">
                <a:ln>
                  <a:noFill/>
                </a:ln>
                <a:solidFill>
                  <a:srgbClr val="FF0000"/>
                </a:solidFill>
                <a:effectLst/>
                <a:latin typeface="Corbel" pitchFamily="34" charset="0"/>
                <a:cs typeface="Arial" pitchFamily="34" charset="0"/>
              </a:rPr>
              <a:t>' latest remarks really 'hit home,' so-to-speak, as they came during a visit to her birthplace and hometown as a child, Lubbock, TX. She started her interview with the </a:t>
            </a:r>
            <a:r>
              <a:rPr kumimoji="0" lang="en-US" sz="1400" b="0" i="1" u="none" strike="noStrike" cap="none" normalizeH="0" baseline="0" dirty="0" smtClean="0">
                <a:ln>
                  <a:noFill/>
                </a:ln>
                <a:solidFill>
                  <a:srgbClr val="FF0000"/>
                </a:solidFill>
                <a:effectLst/>
                <a:latin typeface="Corbel" pitchFamily="34" charset="0"/>
                <a:cs typeface="Arial" pitchFamily="34" charset="0"/>
              </a:rPr>
              <a:t>Lubbock Avalanche-Journal</a:t>
            </a:r>
            <a:r>
              <a:rPr kumimoji="0" lang="en-US" sz="1400" b="0" i="0" u="none" strike="noStrike" cap="none" normalizeH="0" baseline="0" dirty="0" smtClean="0">
                <a:ln>
                  <a:noFill/>
                </a:ln>
                <a:solidFill>
                  <a:srgbClr val="FF0000"/>
                </a:solidFill>
                <a:effectLst/>
                <a:latin typeface="Corbel" pitchFamily="34" charset="0"/>
                <a:cs typeface="Arial" pitchFamily="34" charset="0"/>
              </a:rPr>
              <a:t> on a good note. But when asked if she was able to attend her childhood church while visiting, an irritated </a:t>
            </a:r>
            <a:r>
              <a:rPr kumimoji="0" lang="en-US" sz="1400" b="0" i="0" u="none" strike="noStrike" cap="none" normalizeH="0" baseline="0" dirty="0" err="1" smtClean="0">
                <a:ln>
                  <a:noFill/>
                </a:ln>
                <a:solidFill>
                  <a:srgbClr val="FF0000"/>
                </a:solidFill>
                <a:effectLst/>
                <a:latin typeface="Corbel" pitchFamily="34" charset="0"/>
                <a:cs typeface="Arial" pitchFamily="34" charset="0"/>
              </a:rPr>
              <a:t>Maines</a:t>
            </a:r>
            <a:r>
              <a:rPr kumimoji="0" lang="en-US" sz="1400" b="0" i="0" u="none" strike="noStrike" cap="none" normalizeH="0" baseline="0" dirty="0" smtClean="0">
                <a:ln>
                  <a:noFill/>
                </a:ln>
                <a:solidFill>
                  <a:srgbClr val="FF0000"/>
                </a:solidFill>
                <a:effectLst/>
                <a:latin typeface="Corbel" pitchFamily="34" charset="0"/>
                <a:cs typeface="Arial" pitchFamily="34" charset="0"/>
              </a:rPr>
              <a:t>  responded...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Corbel" pitchFamily="34" charset="0"/>
                <a:cs typeface="Arial" pitchFamily="34" charset="0"/>
              </a:rPr>
              <a:t>"No way! I hated how my parents always made me go to that place."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Corbel" pitchFamily="34" charset="0"/>
                <a:cs typeface="Arial" pitchFamily="34" charset="0"/>
              </a:rPr>
              <a:t>As if that wasn't enough to disturb most local churchgoers, </a:t>
            </a:r>
            <a:r>
              <a:rPr kumimoji="0" lang="en-US" sz="1400" b="0" i="0" u="none" strike="noStrike" cap="none" normalizeH="0" baseline="0" dirty="0" err="1" smtClean="0">
                <a:ln>
                  <a:noFill/>
                </a:ln>
                <a:solidFill>
                  <a:srgbClr val="FF0000"/>
                </a:solidFill>
                <a:effectLst/>
                <a:latin typeface="Corbel" pitchFamily="34" charset="0"/>
                <a:cs typeface="Arial" pitchFamily="34" charset="0"/>
              </a:rPr>
              <a:t>Maines</a:t>
            </a:r>
            <a:r>
              <a:rPr kumimoji="0" lang="en-US" sz="1400" b="0" i="0" u="none" strike="noStrike" cap="none" normalizeH="0" baseline="0" dirty="0" smtClean="0">
                <a:ln>
                  <a:noFill/>
                </a:ln>
                <a:solidFill>
                  <a:srgbClr val="FF0000"/>
                </a:solidFill>
                <a:effectLst/>
                <a:latin typeface="Corbel" pitchFamily="34" charset="0"/>
                <a:cs typeface="Arial" pitchFamily="34" charset="0"/>
              </a:rPr>
              <a:t> added...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Corbel" pitchFamily="34" charset="0"/>
                <a:cs typeface="Arial" pitchFamily="34" charset="0"/>
              </a:rPr>
              <a:t>"Besides, now that I'm probably richer  than God, maybe he should come to me!"</a:t>
            </a:r>
          </a:p>
        </p:txBody>
      </p:sp>
      <p:sp>
        <p:nvSpPr>
          <p:cNvPr id="6" name="TextBox 5"/>
          <p:cNvSpPr txBox="1"/>
          <p:nvPr/>
        </p:nvSpPr>
        <p:spPr>
          <a:xfrm>
            <a:off x="3810000" y="685800"/>
            <a:ext cx="1932080" cy="461665"/>
          </a:xfrm>
          <a:prstGeom prst="rect">
            <a:avLst/>
          </a:prstGeom>
          <a:noFill/>
        </p:spPr>
        <p:txBody>
          <a:bodyPr wrap="square" rtlCol="0">
            <a:spAutoFit/>
          </a:bodyPr>
          <a:lstStyle/>
          <a:p>
            <a:r>
              <a:rPr lang="en-US" sz="2400" dirty="0" smtClean="0">
                <a:solidFill>
                  <a:srgbClr val="FF0000"/>
                </a:solidFill>
              </a:rPr>
              <a:t>Dixie Chicks</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1600518"/>
            <a:ext cx="5105400" cy="48628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1000" b="0" i="0" u="none" strike="noStrike" cap="none" normalizeH="0" baseline="0" dirty="0" smtClean="0">
                <a:ln>
                  <a:noFill/>
                </a:ln>
                <a:solidFill>
                  <a:srgbClr val="FF0000"/>
                </a:solidFill>
                <a:effectLst/>
                <a:latin typeface="proxnov-reg"/>
                <a:ea typeface="Times New Roman" pitchFamily="18" charset="0"/>
                <a:cs typeface="Arial" pitchFamily="34" charset="0"/>
              </a:rPr>
              <a:t> </a:t>
            </a:r>
            <a:r>
              <a:rPr lang="en-US" sz="1200" dirty="0" smtClean="0">
                <a:solidFill>
                  <a:srgbClr val="FF0000"/>
                </a:solidFill>
              </a:rPr>
              <a:t>Cowboys Are Frequently Secretly (Fond of Each Other)</a:t>
            </a:r>
          </a:p>
          <a:p>
            <a:endParaRPr lang="en-US" sz="1200" dirty="0" smtClean="0">
              <a:solidFill>
                <a:srgbClr val="FF0000"/>
              </a:solidFill>
            </a:endParaRPr>
          </a:p>
          <a:p>
            <a:r>
              <a:rPr lang="en-US" sz="1200" dirty="0" smtClean="0">
                <a:solidFill>
                  <a:srgbClr val="FF0000"/>
                </a:solidFill>
              </a:rPr>
              <a:t>Well, there's many a strange impulse out on the plains of West Texas.</a:t>
            </a:r>
            <a:br>
              <a:rPr lang="en-US" sz="1200" dirty="0" smtClean="0">
                <a:solidFill>
                  <a:srgbClr val="FF0000"/>
                </a:solidFill>
              </a:rPr>
            </a:br>
            <a:r>
              <a:rPr lang="en-US" sz="1200" dirty="0" smtClean="0">
                <a:solidFill>
                  <a:srgbClr val="FF0000"/>
                </a:solidFill>
              </a:rPr>
              <a:t>There's many a young boy who feels things he can't comprehend.</a:t>
            </a:r>
            <a:br>
              <a:rPr lang="en-US" sz="1200" dirty="0" smtClean="0">
                <a:solidFill>
                  <a:srgbClr val="FF0000"/>
                </a:solidFill>
              </a:rPr>
            </a:br>
            <a:r>
              <a:rPr lang="en-US" sz="1200" dirty="0" smtClean="0">
                <a:solidFill>
                  <a:srgbClr val="FF0000"/>
                </a:solidFill>
              </a:rPr>
              <a:t>And a small town don't like it when somebody falls between sexes.</a:t>
            </a:r>
            <a:br>
              <a:rPr lang="en-US" sz="1200" dirty="0" smtClean="0">
                <a:solidFill>
                  <a:srgbClr val="FF0000"/>
                </a:solidFill>
              </a:rPr>
            </a:br>
            <a:r>
              <a:rPr lang="en-US" sz="1200" dirty="0" smtClean="0">
                <a:solidFill>
                  <a:srgbClr val="FF0000"/>
                </a:solidFill>
              </a:rPr>
              <a:t>No, a small town don't like it when a cowboy has feelings for men.</a:t>
            </a:r>
          </a:p>
          <a:p>
            <a:r>
              <a:rPr lang="en-US" sz="1200" dirty="0" smtClean="0">
                <a:solidFill>
                  <a:srgbClr val="FF0000"/>
                </a:solidFill>
              </a:rPr>
              <a:t>And I believe to my soul that inside every man there's the feminine.</a:t>
            </a:r>
            <a:br>
              <a:rPr lang="en-US" sz="1200" dirty="0" smtClean="0">
                <a:solidFill>
                  <a:srgbClr val="FF0000"/>
                </a:solidFill>
              </a:rPr>
            </a:br>
            <a:r>
              <a:rPr lang="en-US" sz="1200" dirty="0" smtClean="0">
                <a:solidFill>
                  <a:srgbClr val="FF0000"/>
                </a:solidFill>
              </a:rPr>
              <a:t>And inside every lady there's a deep manly voice loud and clear.</a:t>
            </a:r>
            <a:br>
              <a:rPr lang="en-US" sz="1200" dirty="0" smtClean="0">
                <a:solidFill>
                  <a:srgbClr val="FF0000"/>
                </a:solidFill>
              </a:rPr>
            </a:br>
            <a:r>
              <a:rPr lang="en-US" sz="1200" dirty="0" smtClean="0">
                <a:solidFill>
                  <a:srgbClr val="FF0000"/>
                </a:solidFill>
              </a:rPr>
              <a:t>Well, a cowboy may brag about things that he's done with his women.</a:t>
            </a:r>
            <a:br>
              <a:rPr lang="en-US" sz="1200" dirty="0" smtClean="0">
                <a:solidFill>
                  <a:srgbClr val="FF0000"/>
                </a:solidFill>
              </a:rPr>
            </a:br>
            <a:r>
              <a:rPr lang="en-US" sz="1200" dirty="0" smtClean="0">
                <a:solidFill>
                  <a:srgbClr val="FF0000"/>
                </a:solidFill>
              </a:rPr>
              <a:t>But the ones who brag loudest are the ones that are most likely queer.</a:t>
            </a:r>
          </a:p>
          <a:p>
            <a:r>
              <a:rPr lang="en-US" sz="1200" dirty="0" smtClean="0">
                <a:solidFill>
                  <a:srgbClr val="FF0000"/>
                </a:solidFill>
              </a:rPr>
              <a:t>Cowboys are frequently secretly fond of each other.</a:t>
            </a:r>
            <a:br>
              <a:rPr lang="en-US" sz="1200" dirty="0" smtClean="0">
                <a:solidFill>
                  <a:srgbClr val="FF0000"/>
                </a:solidFill>
              </a:rPr>
            </a:br>
            <a:r>
              <a:rPr lang="en-US" sz="1200" dirty="0" smtClean="0">
                <a:solidFill>
                  <a:srgbClr val="FF0000"/>
                </a:solidFill>
              </a:rPr>
              <a:t>Say, what do you think all them saddles and boots was about?</a:t>
            </a:r>
            <a:br>
              <a:rPr lang="en-US" sz="1200" dirty="0" smtClean="0">
                <a:solidFill>
                  <a:srgbClr val="FF0000"/>
                </a:solidFill>
              </a:rPr>
            </a:br>
            <a:r>
              <a:rPr lang="en-US" sz="1200" dirty="0" smtClean="0">
                <a:solidFill>
                  <a:srgbClr val="FF0000"/>
                </a:solidFill>
              </a:rPr>
              <a:t>And there's many a cowboy who don't understand the way that he feels for his brother.</a:t>
            </a:r>
            <a:br>
              <a:rPr lang="en-US" sz="1200" dirty="0" smtClean="0">
                <a:solidFill>
                  <a:srgbClr val="FF0000"/>
                </a:solidFill>
              </a:rPr>
            </a:br>
            <a:r>
              <a:rPr lang="en-US" sz="1200" dirty="0" smtClean="0">
                <a:solidFill>
                  <a:srgbClr val="FF0000"/>
                </a:solidFill>
              </a:rPr>
              <a:t>And inside every cowboy there's a lady that'd love to slip out.</a:t>
            </a:r>
          </a:p>
          <a:p>
            <a:r>
              <a:rPr lang="en-US" sz="1200" dirty="0" smtClean="0">
                <a:solidFill>
                  <a:srgbClr val="FF0000"/>
                </a:solidFill>
              </a:rPr>
              <a:t>And there's always somebody who says what the others just whisper.</a:t>
            </a:r>
            <a:br>
              <a:rPr lang="en-US" sz="1200" dirty="0" smtClean="0">
                <a:solidFill>
                  <a:srgbClr val="FF0000"/>
                </a:solidFill>
              </a:rPr>
            </a:br>
            <a:r>
              <a:rPr lang="en-US" sz="1200" dirty="0" smtClean="0">
                <a:solidFill>
                  <a:srgbClr val="FF0000"/>
                </a:solidFill>
              </a:rPr>
              <a:t>And mostly that someone's the first one to get shot down dead.</a:t>
            </a:r>
            <a:br>
              <a:rPr lang="en-US" sz="1200" dirty="0" smtClean="0">
                <a:solidFill>
                  <a:srgbClr val="FF0000"/>
                </a:solidFill>
              </a:rPr>
            </a:br>
            <a:r>
              <a:rPr lang="en-US" sz="1200" dirty="0" smtClean="0">
                <a:solidFill>
                  <a:srgbClr val="FF0000"/>
                </a:solidFill>
              </a:rPr>
              <a:t>So when you talk to a cowboy don't treat him like he was a sister.</a:t>
            </a:r>
            <a:br>
              <a:rPr lang="en-US" sz="1200" dirty="0" smtClean="0">
                <a:solidFill>
                  <a:srgbClr val="FF0000"/>
                </a:solidFill>
              </a:rPr>
            </a:br>
            <a:r>
              <a:rPr lang="en-US" sz="1200" dirty="0" smtClean="0">
                <a:solidFill>
                  <a:srgbClr val="FF0000"/>
                </a:solidFill>
              </a:rPr>
              <a:t>You can't  **** with a lady that's </a:t>
            </a:r>
            <a:r>
              <a:rPr lang="en-US" sz="1200" dirty="0" err="1" smtClean="0">
                <a:solidFill>
                  <a:srgbClr val="FF0000"/>
                </a:solidFill>
              </a:rPr>
              <a:t>sleepin</a:t>
            </a:r>
            <a:r>
              <a:rPr lang="en-US" sz="1200" dirty="0" smtClean="0">
                <a:solidFill>
                  <a:srgbClr val="FF0000"/>
                </a:solidFill>
              </a:rPr>
              <a:t>' in each cowboy's head.</a:t>
            </a:r>
          </a:p>
          <a:p>
            <a:r>
              <a:rPr lang="en-US" sz="1200" dirty="0" smtClean="0">
                <a:solidFill>
                  <a:srgbClr val="FF0000"/>
                </a:solidFill>
              </a:rPr>
              <a:t>Cowboys are frequently secretly fond of each other.</a:t>
            </a:r>
            <a:br>
              <a:rPr lang="en-US" sz="1200" dirty="0" smtClean="0">
                <a:solidFill>
                  <a:srgbClr val="FF0000"/>
                </a:solidFill>
              </a:rPr>
            </a:br>
            <a:r>
              <a:rPr lang="en-US" sz="1200" dirty="0" smtClean="0">
                <a:solidFill>
                  <a:srgbClr val="FF0000"/>
                </a:solidFill>
              </a:rPr>
              <a:t>What did you think all them saddles and boots was about?</a:t>
            </a:r>
            <a:br>
              <a:rPr lang="en-US" sz="1200" dirty="0" smtClean="0">
                <a:solidFill>
                  <a:srgbClr val="FF0000"/>
                </a:solidFill>
              </a:rPr>
            </a:br>
            <a:r>
              <a:rPr lang="en-US" sz="1200" dirty="0" smtClean="0">
                <a:solidFill>
                  <a:srgbClr val="FF0000"/>
                </a:solidFill>
              </a:rPr>
              <a:t>And there's many a cowboy who don't understand the way that he feels for his brother.</a:t>
            </a:r>
            <a:br>
              <a:rPr lang="en-US" sz="1200" dirty="0" smtClean="0">
                <a:solidFill>
                  <a:srgbClr val="FF0000"/>
                </a:solidFill>
              </a:rPr>
            </a:br>
            <a:r>
              <a:rPr lang="en-US" sz="1200" dirty="0" smtClean="0">
                <a:solidFill>
                  <a:srgbClr val="FF0000"/>
                </a:solidFill>
              </a:rPr>
              <a:t>And inside every lady there's a cowboy who wants to come out.</a:t>
            </a:r>
            <a:br>
              <a:rPr lang="en-US" sz="1200" dirty="0" smtClean="0">
                <a:solidFill>
                  <a:srgbClr val="FF0000"/>
                </a:solidFill>
              </a:rPr>
            </a:br>
            <a:r>
              <a:rPr lang="en-US" sz="1200" dirty="0" smtClean="0">
                <a:solidFill>
                  <a:srgbClr val="FF0000"/>
                </a:solidFill>
              </a:rPr>
              <a:t>And inside every cowboy theirs a lady that’s love to slip out.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7" name="Picture 3" descr="http://www.toledoblade.com/image/2012/01/26/800x_b1_cCM_z_ca792,0,2752,2475/Willie-Nelson-1.jpg">
            <a:hlinkClick r:id="rId2"/>
          </p:cNvPr>
          <p:cNvPicPr>
            <a:picLocks noChangeAspect="1" noChangeArrowheads="1"/>
          </p:cNvPicPr>
          <p:nvPr/>
        </p:nvPicPr>
        <p:blipFill>
          <a:blip r:embed="rId3" cstate="print"/>
          <a:srcRect/>
          <a:stretch>
            <a:fillRect/>
          </a:stretch>
        </p:blipFill>
        <p:spPr bwMode="auto">
          <a:xfrm>
            <a:off x="5486401" y="1981200"/>
            <a:ext cx="2889955" cy="3657600"/>
          </a:xfrm>
          <a:prstGeom prst="rect">
            <a:avLst/>
          </a:prstGeom>
          <a:noFill/>
        </p:spPr>
      </p:pic>
      <p:sp>
        <p:nvSpPr>
          <p:cNvPr id="4" name="TextBox 3"/>
          <p:cNvSpPr txBox="1"/>
          <p:nvPr/>
        </p:nvSpPr>
        <p:spPr>
          <a:xfrm>
            <a:off x="2819401" y="609601"/>
            <a:ext cx="3454851" cy="461665"/>
          </a:xfrm>
          <a:prstGeom prst="rect">
            <a:avLst/>
          </a:prstGeom>
          <a:noFill/>
        </p:spPr>
        <p:txBody>
          <a:bodyPr wrap="square" rtlCol="0">
            <a:spAutoFit/>
          </a:bodyPr>
          <a:lstStyle/>
          <a:p>
            <a:pPr algn="ctr"/>
            <a:r>
              <a:rPr lang="en-US" sz="2400" dirty="0" smtClean="0">
                <a:solidFill>
                  <a:srgbClr val="FF0000"/>
                </a:solidFill>
              </a:rPr>
              <a:t>WILLIE NELSON</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381001"/>
            <a:ext cx="6096000" cy="646331"/>
          </a:xfrm>
          <a:prstGeom prst="rect">
            <a:avLst/>
          </a:prstGeom>
          <a:noFill/>
        </p:spPr>
        <p:txBody>
          <a:bodyPr wrap="square" rtlCol="0">
            <a:spAutoFit/>
          </a:bodyPr>
          <a:lstStyle/>
          <a:p>
            <a:pPr algn="ctr"/>
            <a:r>
              <a:rPr lang="en-US" sz="3600" dirty="0" smtClean="0">
                <a:solidFill>
                  <a:srgbClr val="FF0000"/>
                </a:solidFill>
              </a:rPr>
              <a:t>TAYLOR SWIFT</a:t>
            </a:r>
            <a:endParaRPr lang="en-US" sz="3600" dirty="0">
              <a:solidFill>
                <a:srgbClr val="FF0000"/>
              </a:solidFill>
            </a:endParaRPr>
          </a:p>
        </p:txBody>
      </p:sp>
      <p:pic>
        <p:nvPicPr>
          <p:cNvPr id="35842" name="Picture 2" descr="http://i0.wp.com/vigilantcitizen.com/wp-content/uploads/2012/11/swiftama1.jpg?zoom=1.5&amp;resize=500%2C235"/>
          <p:cNvPicPr>
            <a:picLocks noChangeAspect="1" noChangeArrowheads="1"/>
          </p:cNvPicPr>
          <p:nvPr/>
        </p:nvPicPr>
        <p:blipFill>
          <a:blip r:embed="rId2" cstate="print"/>
          <a:srcRect/>
          <a:stretch>
            <a:fillRect/>
          </a:stretch>
        </p:blipFill>
        <p:spPr bwMode="auto">
          <a:xfrm>
            <a:off x="228600" y="1219200"/>
            <a:ext cx="4876800" cy="2895600"/>
          </a:xfrm>
          <a:prstGeom prst="rect">
            <a:avLst/>
          </a:prstGeom>
          <a:noFill/>
        </p:spPr>
      </p:pic>
      <p:pic>
        <p:nvPicPr>
          <p:cNvPr id="35844" name="Picture 4" descr="http://i2.wp.com/vigilantcitizen.com/wp-content/uploads/2012/11/swiftama3.jpg?zoom=1.5&amp;resize=500%2C232"/>
          <p:cNvPicPr>
            <a:picLocks noChangeAspect="1" noChangeArrowheads="1"/>
          </p:cNvPicPr>
          <p:nvPr/>
        </p:nvPicPr>
        <p:blipFill>
          <a:blip r:embed="rId3" cstate="print"/>
          <a:srcRect/>
          <a:stretch>
            <a:fillRect/>
          </a:stretch>
        </p:blipFill>
        <p:spPr bwMode="auto">
          <a:xfrm>
            <a:off x="4191001" y="3276601"/>
            <a:ext cx="4762500" cy="3200401"/>
          </a:xfrm>
          <a:prstGeom prst="rect">
            <a:avLst/>
          </a:prstGeom>
          <a:noFill/>
        </p:spPr>
      </p:pic>
      <p:sp>
        <p:nvSpPr>
          <p:cNvPr id="5" name="TextBox 4"/>
          <p:cNvSpPr txBox="1"/>
          <p:nvPr/>
        </p:nvSpPr>
        <p:spPr>
          <a:xfrm>
            <a:off x="1371600" y="5334000"/>
            <a:ext cx="910570" cy="369332"/>
          </a:xfrm>
          <a:prstGeom prst="rect">
            <a:avLst/>
          </a:prstGeom>
          <a:noFill/>
        </p:spPr>
        <p:txBody>
          <a:bodyPr wrap="none" rtlCol="0">
            <a:spAutoFit/>
          </a:bodyPr>
          <a:lstStyle/>
          <a:p>
            <a:r>
              <a:rPr lang="en-US" dirty="0" smtClean="0">
                <a:hlinkClick r:id="rId4"/>
              </a:rPr>
              <a:t>Trouble</a:t>
            </a:r>
            <a:endParaRPr lang="en-US" dirty="0"/>
          </a:p>
        </p:txBody>
      </p:sp>
      <p:sp>
        <p:nvSpPr>
          <p:cNvPr id="7" name="TextBox 6"/>
          <p:cNvSpPr txBox="1"/>
          <p:nvPr/>
        </p:nvSpPr>
        <p:spPr>
          <a:xfrm>
            <a:off x="1143000" y="6019800"/>
            <a:ext cx="2063922" cy="369332"/>
          </a:xfrm>
          <a:prstGeom prst="rect">
            <a:avLst/>
          </a:prstGeom>
          <a:noFill/>
        </p:spPr>
        <p:txBody>
          <a:bodyPr wrap="square" rtlCol="0">
            <a:spAutoFit/>
          </a:bodyPr>
          <a:lstStyle/>
          <a:p>
            <a:r>
              <a:rPr lang="en-US" dirty="0" smtClean="0">
                <a:hlinkClick r:id="rId5"/>
              </a:rPr>
              <a:t>Trouble AGAIN</a:t>
            </a:r>
            <a:r>
              <a:rPr lang="en-US" dirty="0" smtClean="0"/>
              <a:t>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Beyonce representing Satan."/>
          <p:cNvPicPr>
            <a:picLocks noChangeAspect="1" noChangeArrowheads="1"/>
          </p:cNvPicPr>
          <p:nvPr/>
        </p:nvPicPr>
        <p:blipFill>
          <a:blip r:embed="rId2" cstate="print"/>
          <a:srcRect/>
          <a:stretch>
            <a:fillRect/>
          </a:stretch>
        </p:blipFill>
        <p:spPr bwMode="auto">
          <a:xfrm>
            <a:off x="152400" y="228600"/>
            <a:ext cx="3581400" cy="6019800"/>
          </a:xfrm>
          <a:prstGeom prst="rect">
            <a:avLst/>
          </a:prstGeom>
          <a:noFill/>
        </p:spPr>
      </p:pic>
      <p:pic>
        <p:nvPicPr>
          <p:cNvPr id="3" name="Picture 4" descr="http://i2.wp.com/vigilantcitizen.com/wp-content/uploads/2012/11/swiftama3.jpg?zoom=1.5&amp;resize=500%2C232"/>
          <p:cNvPicPr>
            <a:picLocks noChangeAspect="1" noChangeArrowheads="1"/>
          </p:cNvPicPr>
          <p:nvPr/>
        </p:nvPicPr>
        <p:blipFill>
          <a:blip r:embed="rId3" cstate="print"/>
          <a:srcRect/>
          <a:stretch>
            <a:fillRect/>
          </a:stretch>
        </p:blipFill>
        <p:spPr bwMode="auto">
          <a:xfrm>
            <a:off x="3810000" y="1447800"/>
            <a:ext cx="5181600" cy="40386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Taylor Swift at the Brit Awards: Yet Another Illuminati Ritual for the Masses "/>
          <p:cNvPicPr>
            <a:picLocks noChangeAspect="1" noChangeArrowheads="1"/>
          </p:cNvPicPr>
          <p:nvPr/>
        </p:nvPicPr>
        <p:blipFill>
          <a:blip r:embed="rId2" cstate="print"/>
          <a:srcRect/>
          <a:stretch>
            <a:fillRect/>
          </a:stretch>
        </p:blipFill>
        <p:spPr bwMode="auto">
          <a:xfrm>
            <a:off x="228600" y="381000"/>
            <a:ext cx="3810000" cy="3276600"/>
          </a:xfrm>
          <a:prstGeom prst="rect">
            <a:avLst/>
          </a:prstGeom>
          <a:noFill/>
        </p:spPr>
      </p:pic>
      <p:pic>
        <p:nvPicPr>
          <p:cNvPr id="37892" name="Picture 4" descr="Taylor Swift at the Brit Awards: Yet Another Illuminati Ritual for the Masses "/>
          <p:cNvPicPr>
            <a:picLocks noChangeAspect="1" noChangeArrowheads="1"/>
          </p:cNvPicPr>
          <p:nvPr/>
        </p:nvPicPr>
        <p:blipFill>
          <a:blip r:embed="rId3" cstate="print"/>
          <a:srcRect/>
          <a:stretch>
            <a:fillRect/>
          </a:stretch>
        </p:blipFill>
        <p:spPr bwMode="auto">
          <a:xfrm>
            <a:off x="381000" y="4419601"/>
            <a:ext cx="4419600" cy="1981201"/>
          </a:xfrm>
          <a:prstGeom prst="rect">
            <a:avLst/>
          </a:prstGeom>
          <a:noFill/>
        </p:spPr>
      </p:pic>
      <p:pic>
        <p:nvPicPr>
          <p:cNvPr id="37894" name="Picture 6" descr="Taylor Swift at the Brit Awards: Yet Another Illuminati Ritual for the Masses "/>
          <p:cNvPicPr>
            <a:picLocks noChangeAspect="1" noChangeArrowheads="1"/>
          </p:cNvPicPr>
          <p:nvPr/>
        </p:nvPicPr>
        <p:blipFill>
          <a:blip r:embed="rId4" cstate="print"/>
          <a:srcRect/>
          <a:stretch>
            <a:fillRect/>
          </a:stretch>
        </p:blipFill>
        <p:spPr bwMode="auto">
          <a:xfrm>
            <a:off x="4114801" y="381001"/>
            <a:ext cx="4610100" cy="2647951"/>
          </a:xfrm>
          <a:prstGeom prst="rect">
            <a:avLst/>
          </a:prstGeom>
          <a:noFill/>
        </p:spPr>
      </p:pic>
      <p:pic>
        <p:nvPicPr>
          <p:cNvPr id="37896" name="Picture 8" descr="Taylor Swift at the Brit Awards: Yet Another Illuminati Ritual for the Masses "/>
          <p:cNvPicPr>
            <a:picLocks noChangeAspect="1" noChangeArrowheads="1"/>
          </p:cNvPicPr>
          <p:nvPr/>
        </p:nvPicPr>
        <p:blipFill>
          <a:blip r:embed="rId5" cstate="print"/>
          <a:srcRect/>
          <a:stretch>
            <a:fillRect/>
          </a:stretch>
        </p:blipFill>
        <p:spPr bwMode="auto">
          <a:xfrm>
            <a:off x="4876800" y="3429001"/>
            <a:ext cx="4038600" cy="307657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extBox 1"/>
          <p:cNvSpPr txBox="1"/>
          <p:nvPr/>
        </p:nvSpPr>
        <p:spPr>
          <a:xfrm>
            <a:off x="0" y="1219200"/>
            <a:ext cx="9144000" cy="2308324"/>
          </a:xfrm>
          <a:prstGeom prst="rect">
            <a:avLst/>
          </a:prstGeom>
          <a:noFill/>
        </p:spPr>
        <p:txBody>
          <a:bodyPr wrap="square" rtlCol="0">
            <a:spAutoFit/>
          </a:bodyPr>
          <a:lstStyle/>
          <a:p>
            <a:endParaRPr lang="en-US" sz="3600" dirty="0" smtClean="0"/>
          </a:p>
          <a:p>
            <a:endParaRPr lang="en-US" sz="3600" dirty="0" smtClean="0"/>
          </a:p>
          <a:p>
            <a:r>
              <a:rPr lang="en-US" sz="3600" dirty="0" smtClean="0">
                <a:solidFill>
                  <a:srgbClr val="C00000"/>
                </a:solidFill>
              </a:rPr>
              <a:t>But I Don’t Listen To Country\POP… I Like Christian Rock and Christian Contemporary </a:t>
            </a:r>
            <a:endParaRPr lang="en-US" sz="3600" dirty="0">
              <a:solidFill>
                <a:srgbClr val="C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Rectangle 1"/>
          <p:cNvSpPr/>
          <p:nvPr/>
        </p:nvSpPr>
        <p:spPr>
          <a:xfrm>
            <a:off x="990600" y="1447800"/>
            <a:ext cx="6934200" cy="1569660"/>
          </a:xfrm>
          <a:prstGeom prst="rect">
            <a:avLst/>
          </a:prstGeom>
        </p:spPr>
        <p:txBody>
          <a:bodyPr wrap="square">
            <a:spAutoFit/>
          </a:bodyPr>
          <a:lstStyle/>
          <a:p>
            <a:r>
              <a:rPr lang="en-US" sz="2400" b="1" i="1" dirty="0" smtClean="0">
                <a:solidFill>
                  <a:srgbClr val="FF0000"/>
                </a:solidFill>
              </a:rPr>
              <a:t>"People there are, not a few, who have pipe organ abilities and make no more music for the causes of Christ than a wheezy saxophone in an idiot's hands." </a:t>
            </a:r>
            <a:endParaRPr lang="en-US" sz="2400" dirty="0" smtClean="0">
              <a:solidFill>
                <a:srgbClr val="FF0000"/>
              </a:solidFill>
            </a:endParaRPr>
          </a:p>
          <a:p>
            <a:r>
              <a:rPr lang="en-US" sz="2400" b="1" i="1" dirty="0" smtClean="0">
                <a:solidFill>
                  <a:srgbClr val="FF0000"/>
                </a:solidFill>
              </a:rPr>
              <a:t>—Dr. R.G. Lee </a:t>
            </a:r>
            <a:endParaRPr lang="en-US" sz="2400" dirty="0">
              <a:solidFill>
                <a:srgbClr val="FF0000"/>
              </a:solidFill>
            </a:endParaRPr>
          </a:p>
        </p:txBody>
      </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av1611.org/images/crock/stryper2.jpg"/>
          <p:cNvPicPr>
            <a:picLocks noChangeAspect="1" noChangeArrowheads="1"/>
          </p:cNvPicPr>
          <p:nvPr/>
        </p:nvPicPr>
        <p:blipFill>
          <a:blip r:embed="rId2" cstate="print"/>
          <a:srcRect/>
          <a:stretch>
            <a:fillRect/>
          </a:stretch>
        </p:blipFill>
        <p:spPr bwMode="auto">
          <a:xfrm>
            <a:off x="533400" y="1752600"/>
            <a:ext cx="2438400" cy="3276600"/>
          </a:xfrm>
          <a:prstGeom prst="rect">
            <a:avLst/>
          </a:prstGeom>
          <a:noFill/>
        </p:spPr>
      </p:pic>
      <p:sp>
        <p:nvSpPr>
          <p:cNvPr id="3" name="TextBox 2"/>
          <p:cNvSpPr txBox="1"/>
          <p:nvPr/>
        </p:nvSpPr>
        <p:spPr>
          <a:xfrm>
            <a:off x="2819401" y="838201"/>
            <a:ext cx="3175929" cy="646331"/>
          </a:xfrm>
          <a:prstGeom prst="rect">
            <a:avLst/>
          </a:prstGeom>
          <a:noFill/>
        </p:spPr>
        <p:txBody>
          <a:bodyPr wrap="square" rtlCol="0">
            <a:spAutoFit/>
          </a:bodyPr>
          <a:lstStyle/>
          <a:p>
            <a:r>
              <a:rPr lang="en-US" sz="3600" dirty="0" smtClean="0">
                <a:solidFill>
                  <a:srgbClr val="FF0000"/>
                </a:solidFill>
              </a:rPr>
              <a:t>        STRYPER</a:t>
            </a:r>
            <a:endParaRPr lang="en-US" sz="3600" dirty="0">
              <a:solidFill>
                <a:srgbClr val="FF0000"/>
              </a:solidFill>
            </a:endParaRPr>
          </a:p>
        </p:txBody>
      </p:sp>
      <p:pic>
        <p:nvPicPr>
          <p:cNvPr id="38918" name="Picture 6" descr="Stryper Pictures"/>
          <p:cNvPicPr>
            <a:picLocks noChangeAspect="1" noChangeArrowheads="1"/>
          </p:cNvPicPr>
          <p:nvPr/>
        </p:nvPicPr>
        <p:blipFill>
          <a:blip r:embed="rId3" cstate="print"/>
          <a:srcRect/>
          <a:stretch>
            <a:fillRect/>
          </a:stretch>
        </p:blipFill>
        <p:spPr bwMode="auto">
          <a:xfrm>
            <a:off x="3505200" y="1828800"/>
            <a:ext cx="2514600" cy="2590800"/>
          </a:xfrm>
          <a:prstGeom prst="rect">
            <a:avLst/>
          </a:prstGeom>
          <a:noFill/>
        </p:spPr>
      </p:pic>
      <p:sp>
        <p:nvSpPr>
          <p:cNvPr id="8" name="TextBox 7"/>
          <p:cNvSpPr txBox="1"/>
          <p:nvPr/>
        </p:nvSpPr>
        <p:spPr>
          <a:xfrm>
            <a:off x="6934200" y="4724401"/>
            <a:ext cx="1143000" cy="369332"/>
          </a:xfrm>
          <a:prstGeom prst="rect">
            <a:avLst/>
          </a:prstGeom>
          <a:noFill/>
        </p:spPr>
        <p:txBody>
          <a:bodyPr wrap="square" rtlCol="0">
            <a:spAutoFit/>
          </a:bodyPr>
          <a:lstStyle/>
          <a:p>
            <a:r>
              <a:rPr lang="en-US" dirty="0" smtClean="0"/>
              <a:t>W.A.S.P.</a:t>
            </a:r>
            <a:endParaRPr lang="en-US" dirty="0"/>
          </a:p>
        </p:txBody>
      </p:sp>
      <p:pic>
        <p:nvPicPr>
          <p:cNvPr id="38922" name="Picture 10" descr="Arena Heavy - Tudo Sobre Rock &amp; Heavy Metal"/>
          <p:cNvPicPr>
            <a:picLocks noChangeAspect="1" noChangeArrowheads="1"/>
          </p:cNvPicPr>
          <p:nvPr/>
        </p:nvPicPr>
        <p:blipFill>
          <a:blip r:embed="rId4" cstate="print"/>
          <a:srcRect/>
          <a:stretch>
            <a:fillRect/>
          </a:stretch>
        </p:blipFill>
        <p:spPr bwMode="auto">
          <a:xfrm>
            <a:off x="6324600" y="2057400"/>
            <a:ext cx="2286000" cy="2514600"/>
          </a:xfrm>
          <a:prstGeom prst="rect">
            <a:avLst/>
          </a:prstGeom>
          <a:noFill/>
        </p:spPr>
      </p:pic>
      <p:sp>
        <p:nvSpPr>
          <p:cNvPr id="12" name="TextBox 11"/>
          <p:cNvSpPr txBox="1"/>
          <p:nvPr/>
        </p:nvSpPr>
        <p:spPr>
          <a:xfrm>
            <a:off x="3733801" y="4724400"/>
            <a:ext cx="2022396" cy="369332"/>
          </a:xfrm>
          <a:prstGeom prst="rect">
            <a:avLst/>
          </a:prstGeom>
          <a:noFill/>
        </p:spPr>
        <p:txBody>
          <a:bodyPr wrap="square" rtlCol="0">
            <a:spAutoFit/>
          </a:bodyPr>
          <a:lstStyle/>
          <a:p>
            <a:r>
              <a:rPr lang="en-US" dirty="0" smtClean="0"/>
              <a:t>        STRYPER</a:t>
            </a:r>
            <a:endParaRPr lang="en-US" dirty="0"/>
          </a:p>
        </p:txBody>
      </p:sp>
      <p:sp>
        <p:nvSpPr>
          <p:cNvPr id="13" name="TextBox 12"/>
          <p:cNvSpPr txBox="1"/>
          <p:nvPr/>
        </p:nvSpPr>
        <p:spPr>
          <a:xfrm>
            <a:off x="4114800" y="5181600"/>
            <a:ext cx="838200" cy="369332"/>
          </a:xfrm>
          <a:prstGeom prst="rect">
            <a:avLst/>
          </a:prstGeom>
          <a:noFill/>
        </p:spPr>
        <p:txBody>
          <a:bodyPr wrap="square" rtlCol="0">
            <a:spAutoFit/>
          </a:bodyPr>
          <a:lstStyle/>
          <a:p>
            <a:r>
              <a:rPr lang="en-US" dirty="0" smtClean="0">
                <a:hlinkClick r:id="rId5"/>
              </a:rPr>
              <a:t>Really</a:t>
            </a:r>
            <a:endParaRPr lang="en-US" dirty="0"/>
          </a:p>
        </p:txBody>
      </p:sp>
      <p:sp>
        <p:nvSpPr>
          <p:cNvPr id="14" name="TextBox 13"/>
          <p:cNvSpPr txBox="1"/>
          <p:nvPr/>
        </p:nvSpPr>
        <p:spPr>
          <a:xfrm>
            <a:off x="7010400" y="5105401"/>
            <a:ext cx="1295400" cy="646331"/>
          </a:xfrm>
          <a:prstGeom prst="rect">
            <a:avLst/>
          </a:prstGeom>
          <a:noFill/>
        </p:spPr>
        <p:txBody>
          <a:bodyPr wrap="square" rtlCol="0">
            <a:spAutoFit/>
          </a:bodyPr>
          <a:lstStyle/>
          <a:p>
            <a:r>
              <a:rPr lang="en-US" dirty="0" smtClean="0">
                <a:hlinkClick r:id="rId6"/>
              </a:rPr>
              <a:t>No</a:t>
            </a:r>
            <a:r>
              <a:rPr lang="en-US" dirty="0" smtClean="0"/>
              <a:t> Difference</a:t>
            </a:r>
            <a:endParaRPr lang="en-US" dirty="0"/>
          </a:p>
        </p:txBody>
      </p:sp>
    </p:spTree>
  </p:cSld>
  <p:clrMapOvr>
    <a:masterClrMapping/>
  </p:clrMapOvr>
  <p:transition advClick="0">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jesus-is-savior.com/Evils%20in%20America/CCM/stryper-sickos.jpg"/>
          <p:cNvPicPr>
            <a:picLocks noChangeAspect="1" noChangeArrowheads="1"/>
          </p:cNvPicPr>
          <p:nvPr/>
        </p:nvPicPr>
        <p:blipFill>
          <a:blip r:embed="rId2" cstate="print"/>
          <a:srcRect/>
          <a:stretch>
            <a:fillRect/>
          </a:stretch>
        </p:blipFill>
        <p:spPr bwMode="auto">
          <a:xfrm>
            <a:off x="2362200" y="304800"/>
            <a:ext cx="3990975" cy="2867025"/>
          </a:xfrm>
          <a:prstGeom prst="rect">
            <a:avLst/>
          </a:prstGeom>
          <a:noFill/>
        </p:spPr>
      </p:pic>
      <p:sp>
        <p:nvSpPr>
          <p:cNvPr id="56323" name="Rectangle 3"/>
          <p:cNvSpPr>
            <a:spLocks noChangeArrowheads="1"/>
          </p:cNvSpPr>
          <p:nvPr/>
        </p:nvSpPr>
        <p:spPr bwMode="auto">
          <a:xfrm>
            <a:off x="685800" y="3303037"/>
            <a:ext cx="7543800"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Bass player Steve Gaines says , </a:t>
            </a:r>
            <a:r>
              <a:rPr kumimoji="0" lang="en-US" sz="1200" b="0"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 . . we </a:t>
            </a:r>
            <a:r>
              <a:rPr kumimoji="0" lang="en-US" sz="1200" b="1"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NEVER</a:t>
            </a:r>
            <a:r>
              <a:rPr kumimoji="0" lang="en-US" sz="1200" b="0"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wanted to get caught up in the whole Christian music scene in the first place. . ."</a:t>
            </a:r>
            <a: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a:t>
            </a:r>
            <a:r>
              <a:rPr kumimoji="0" lang="en-US" sz="1200" b="0"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Inside Music,</a:t>
            </a:r>
            <a: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Oct/Nov 90 p.16) Robert Sweet confesses, </a:t>
            </a:r>
            <a:r>
              <a:rPr kumimoji="0" lang="en-US" sz="1200" b="0"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 . . we're about the </a:t>
            </a:r>
            <a:r>
              <a:rPr kumimoji="0" lang="en-US" sz="1200" b="1"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MOST UNRELIGIOUS</a:t>
            </a:r>
            <a:r>
              <a:rPr kumimoji="0" lang="en-US" sz="1200" b="0"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Christian band you could imagine. . ."</a:t>
            </a:r>
            <a: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a:t>
            </a:r>
            <a:r>
              <a:rPr kumimoji="0" lang="en-US" sz="1200" b="0"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Hit </a:t>
            </a:r>
            <a:r>
              <a:rPr kumimoji="0" lang="en-US" sz="1200" b="0" i="1" u="none" strike="noStrike" cap="none" normalizeH="0" baseline="0" dirty="0" err="1" smtClean="0">
                <a:ln>
                  <a:noFill/>
                </a:ln>
                <a:solidFill>
                  <a:srgbClr val="FF0000"/>
                </a:solidFill>
                <a:effectLst/>
                <a:latin typeface="Trebuchet MS" pitchFamily="34" charset="0"/>
                <a:ea typeface="Calibri" pitchFamily="34" charset="0"/>
                <a:cs typeface="Times New Roman" pitchFamily="18" charset="0"/>
              </a:rPr>
              <a:t>Parader</a:t>
            </a:r>
            <a: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Nov. 1986, p.21) And according to lead singer, Michael Sweet, </a:t>
            </a:r>
            <a:r>
              <a:rPr kumimoji="0" lang="en-US" sz="1200" b="0"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"We don't consider ourselves to be overly religious. . .In fact, </a:t>
            </a:r>
            <a:r>
              <a:rPr kumimoji="0" lang="en-US" sz="1200" b="1"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religion has NOTHING to do</a:t>
            </a:r>
            <a:r>
              <a:rPr kumimoji="0" lang="en-US" sz="1200" b="0"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with what </a:t>
            </a:r>
            <a:r>
              <a:rPr kumimoji="0" lang="en-US" sz="1200" b="0" i="1" u="none" strike="noStrike" cap="none" normalizeH="0" baseline="0" dirty="0" err="1" smtClean="0">
                <a:ln>
                  <a:noFill/>
                </a:ln>
                <a:solidFill>
                  <a:srgbClr val="FF0000"/>
                </a:solidFill>
                <a:effectLst/>
                <a:latin typeface="Trebuchet MS" pitchFamily="34" charset="0"/>
                <a:ea typeface="Calibri" pitchFamily="34" charset="0"/>
                <a:cs typeface="Times New Roman" pitchFamily="18" charset="0"/>
              </a:rPr>
              <a:t>Stryper's</a:t>
            </a:r>
            <a:r>
              <a:rPr kumimoji="0" lang="en-US" sz="1200" b="0"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all about" </a:t>
            </a:r>
            <a: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a:t>
            </a:r>
            <a:r>
              <a:rPr kumimoji="0" lang="en-US" sz="1200" b="0"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Hit </a:t>
            </a:r>
            <a:r>
              <a:rPr kumimoji="0" lang="en-US" sz="1200" b="0" i="1" u="none" strike="noStrike" cap="none" normalizeH="0" baseline="0" dirty="0" err="1" smtClean="0">
                <a:ln>
                  <a:noFill/>
                </a:ln>
                <a:solidFill>
                  <a:srgbClr val="FF0000"/>
                </a:solidFill>
                <a:effectLst/>
                <a:latin typeface="Trebuchet MS" pitchFamily="34" charset="0"/>
                <a:ea typeface="Calibri" pitchFamily="34" charset="0"/>
                <a:cs typeface="Times New Roman" pitchFamily="18" charset="0"/>
              </a:rPr>
              <a:t>Parader</a:t>
            </a:r>
            <a: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Feb. 1987, p.41)</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FF0000"/>
                </a:solidFill>
                <a:effectLst/>
                <a:latin typeface="Trebuchet MS" pitchFamily="34" charset="0"/>
                <a:ea typeface="Calibri" pitchFamily="34" charset="0"/>
                <a:cs typeface="Times New Roman" pitchFamily="18" charset="0"/>
              </a:rPr>
              <a:t>Stryper</a:t>
            </a:r>
            <a: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guitarist Oz Fox's real name is Richard Martinez. Why does Richard use the name Oz Fox? </a:t>
            </a:r>
            <a:r>
              <a:rPr kumimoji="0" lang="en-US" sz="1200" b="0"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Because of an obsession with Satanic rocker </a:t>
            </a:r>
            <a:r>
              <a:rPr kumimoji="0" lang="en-US" sz="1200" b="1"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OZZY OSBOURNE</a:t>
            </a:r>
            <a:r>
              <a:rPr kumimoji="0" lang="en-US" sz="1200" b="0"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a:t>
            </a:r>
            <a: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In fact, on their </a:t>
            </a:r>
            <a:r>
              <a:rPr kumimoji="0" lang="en-US" sz="1200" b="0"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Reason for the Season</a:t>
            </a:r>
            <a: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album, </a:t>
            </a:r>
            <a:r>
              <a:rPr kumimoji="0" lang="en-US" sz="1200" b="0" i="0" u="none" strike="noStrike" cap="none" normalizeH="0" baseline="0" dirty="0" err="1" smtClean="0">
                <a:ln>
                  <a:noFill/>
                </a:ln>
                <a:solidFill>
                  <a:srgbClr val="FF0000"/>
                </a:solidFill>
                <a:effectLst/>
                <a:latin typeface="Trebuchet MS" pitchFamily="34" charset="0"/>
                <a:ea typeface="Calibri" pitchFamily="34" charset="0"/>
                <a:cs typeface="Times New Roman" pitchFamily="18" charset="0"/>
              </a:rPr>
              <a:t>Stryper's</a:t>
            </a:r>
            <a: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guitarist is listed as </a:t>
            </a:r>
            <a:r>
              <a:rPr kumimoji="0" lang="en-US" sz="1200" b="0"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"OZZIE"</a:t>
            </a:r>
            <a: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Fox!</a:t>
            </a:r>
            <a:b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br>
            <a: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a:r>
            <a:b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br>
            <a: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The name </a:t>
            </a:r>
            <a:r>
              <a:rPr kumimoji="0" lang="en-US" sz="1200" b="0" i="1" u="none" strike="noStrike" cap="none" normalizeH="0" baseline="0" dirty="0" err="1" smtClean="0">
                <a:ln>
                  <a:noFill/>
                </a:ln>
                <a:solidFill>
                  <a:srgbClr val="FF0000"/>
                </a:solidFill>
                <a:effectLst/>
                <a:latin typeface="Trebuchet MS" pitchFamily="34" charset="0"/>
                <a:ea typeface="Calibri" pitchFamily="34" charset="0"/>
                <a:cs typeface="Times New Roman" pitchFamily="18" charset="0"/>
              </a:rPr>
              <a:t>Stryper</a:t>
            </a:r>
            <a:r>
              <a:rPr kumimoji="0" lang="en-US" sz="1200" b="0"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a:t>
            </a:r>
            <a: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supposedly comes from Isaiah 53:5 (with his STRIPES we are healed), but in </a:t>
            </a:r>
            <a:r>
              <a:rPr kumimoji="0" lang="en-US" sz="1200" b="0"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Youth</a:t>
            </a:r>
            <a: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magazine, </a:t>
            </a:r>
            <a:r>
              <a:rPr kumimoji="0" lang="en-US" sz="1200" b="0" i="0" u="none" strike="noStrike" cap="none" normalizeH="0" baseline="0" dirty="0" err="1" smtClean="0">
                <a:ln>
                  <a:noFill/>
                </a:ln>
                <a:solidFill>
                  <a:srgbClr val="FF0000"/>
                </a:solidFill>
                <a:effectLst/>
                <a:latin typeface="Trebuchet MS" pitchFamily="34" charset="0"/>
                <a:ea typeface="Calibri" pitchFamily="34" charset="0"/>
                <a:cs typeface="Times New Roman" pitchFamily="18" charset="0"/>
              </a:rPr>
              <a:t>Stryper</a:t>
            </a:r>
            <a: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guitarist Oz Fox tells the real reason: </a:t>
            </a:r>
            <a:r>
              <a:rPr kumimoji="0" lang="en-US" sz="1200" b="0"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"One day Robert came up with </a:t>
            </a:r>
            <a:r>
              <a:rPr kumimoji="0" lang="en-US" sz="1200" b="0" i="1" u="none" strike="noStrike" cap="none" normalizeH="0" baseline="0" dirty="0" err="1" smtClean="0">
                <a:ln>
                  <a:noFill/>
                </a:ln>
                <a:solidFill>
                  <a:srgbClr val="FF0000"/>
                </a:solidFill>
                <a:effectLst/>
                <a:latin typeface="Trebuchet MS" pitchFamily="34" charset="0"/>
                <a:ea typeface="Calibri" pitchFamily="34" charset="0"/>
                <a:cs typeface="Times New Roman" pitchFamily="18" charset="0"/>
              </a:rPr>
              <a:t>Stryper</a:t>
            </a:r>
            <a:r>
              <a:rPr kumimoji="0" lang="en-US" sz="1200" b="0"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a:t>
            </a:r>
            <a:r>
              <a:rPr kumimoji="0" lang="en-US" sz="1200" b="1"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because it rhymed with hyper</a:t>
            </a:r>
            <a:r>
              <a:rPr kumimoji="0" lang="en-US" sz="1200" b="0"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 . ."</a:t>
            </a:r>
            <a: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a:t>
            </a:r>
            <a:r>
              <a:rPr kumimoji="0" lang="en-US" sz="1200" b="0"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Youth</a:t>
            </a:r>
            <a: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Jan. 1987, p.10) </a:t>
            </a:r>
            <a:r>
              <a:rPr kumimoji="0" lang="en-US" sz="1200" b="1"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It has nothing to do with Isaiah 53!</a:t>
            </a:r>
            <a: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They admittedly didn't t make the connection to Isaiah 53 till somebody showed them!</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extBox 1"/>
          <p:cNvSpPr txBox="1"/>
          <p:nvPr/>
        </p:nvSpPr>
        <p:spPr>
          <a:xfrm>
            <a:off x="533400" y="1905000"/>
            <a:ext cx="8229600" cy="2008242"/>
          </a:xfrm>
          <a:prstGeom prst="rect">
            <a:avLst/>
          </a:prstGeom>
          <a:noFill/>
        </p:spPr>
        <p:txBody>
          <a:bodyPr wrap="square" rtlCol="0">
            <a:spAutoFit/>
          </a:bodyPr>
          <a:lstStyle/>
          <a:p>
            <a:r>
              <a:rPr lang="en-US" sz="2400" dirty="0" smtClean="0">
                <a:solidFill>
                  <a:srgbClr val="C00000"/>
                </a:solidFill>
              </a:rPr>
              <a:t>Ezekiel 22:26  Her priests have violated my law, and have profaned mine holy things</a:t>
            </a:r>
            <a:r>
              <a:rPr lang="en-US" sz="2400" u="sng" dirty="0" smtClean="0">
                <a:solidFill>
                  <a:srgbClr val="C00000"/>
                </a:solidFill>
              </a:rPr>
              <a:t>: they have put no difference between the holy and profane, neither have they </a:t>
            </a:r>
            <a:r>
              <a:rPr lang="en-US" sz="2400" u="sng" dirty="0" err="1" smtClean="0">
                <a:solidFill>
                  <a:srgbClr val="C00000"/>
                </a:solidFill>
              </a:rPr>
              <a:t>shewed</a:t>
            </a:r>
            <a:r>
              <a:rPr lang="en-US" sz="2400" u="sng" dirty="0" smtClean="0">
                <a:solidFill>
                  <a:srgbClr val="C00000"/>
                </a:solidFill>
              </a:rPr>
              <a:t> difference between the unclean and the clean,</a:t>
            </a:r>
            <a:r>
              <a:rPr lang="en-US" sz="2400" dirty="0" smtClean="0">
                <a:solidFill>
                  <a:srgbClr val="C00000"/>
                </a:solidFill>
              </a:rPr>
              <a:t> and have hid their eyes from my </a:t>
            </a:r>
            <a:r>
              <a:rPr lang="en-US" sz="2400" dirty="0" err="1" smtClean="0">
                <a:solidFill>
                  <a:srgbClr val="C00000"/>
                </a:solidFill>
              </a:rPr>
              <a:t>sabbaths</a:t>
            </a:r>
            <a:r>
              <a:rPr lang="en-US" sz="2400" dirty="0" smtClean="0">
                <a:solidFill>
                  <a:srgbClr val="C00000"/>
                </a:solidFill>
              </a:rPr>
              <a:t>, and I am profaned among them.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av1611.org/images/crock/amyhand.jpg"/>
          <p:cNvPicPr>
            <a:picLocks noChangeAspect="1" noChangeArrowheads="1"/>
          </p:cNvPicPr>
          <p:nvPr/>
        </p:nvPicPr>
        <p:blipFill>
          <a:blip r:embed="rId2" cstate="print"/>
          <a:srcRect/>
          <a:stretch>
            <a:fillRect/>
          </a:stretch>
        </p:blipFill>
        <p:spPr bwMode="auto">
          <a:xfrm>
            <a:off x="304800" y="1371600"/>
            <a:ext cx="4147457" cy="3962400"/>
          </a:xfrm>
          <a:prstGeom prst="rect">
            <a:avLst/>
          </a:prstGeom>
          <a:noFill/>
        </p:spPr>
      </p:pic>
      <p:pic>
        <p:nvPicPr>
          <p:cNvPr id="40964" name="Picture 4" descr="http://www.av1611.org/images/crock/amyhand2.jpg"/>
          <p:cNvPicPr>
            <a:picLocks noChangeAspect="1" noChangeArrowheads="1"/>
          </p:cNvPicPr>
          <p:nvPr/>
        </p:nvPicPr>
        <p:blipFill>
          <a:blip r:embed="rId3" cstate="print"/>
          <a:srcRect/>
          <a:stretch>
            <a:fillRect/>
          </a:stretch>
        </p:blipFill>
        <p:spPr bwMode="auto">
          <a:xfrm>
            <a:off x="4800600" y="1600200"/>
            <a:ext cx="3276600" cy="3124200"/>
          </a:xfrm>
          <a:prstGeom prst="rect">
            <a:avLst/>
          </a:prstGeom>
          <a:noFill/>
        </p:spPr>
      </p:pic>
      <p:sp>
        <p:nvSpPr>
          <p:cNvPr id="4" name="TextBox 3"/>
          <p:cNvSpPr txBox="1"/>
          <p:nvPr/>
        </p:nvSpPr>
        <p:spPr>
          <a:xfrm>
            <a:off x="1371601" y="5410200"/>
            <a:ext cx="2435175" cy="369332"/>
          </a:xfrm>
          <a:prstGeom prst="rect">
            <a:avLst/>
          </a:prstGeom>
          <a:noFill/>
        </p:spPr>
        <p:txBody>
          <a:bodyPr wrap="square" rtlCol="0">
            <a:spAutoFit/>
          </a:bodyPr>
          <a:lstStyle/>
          <a:p>
            <a:r>
              <a:rPr lang="en-US" dirty="0" smtClean="0"/>
              <a:t>       Amy </a:t>
            </a:r>
            <a:r>
              <a:rPr lang="en-US" dirty="0" smtClean="0">
                <a:hlinkClick r:id="rId4"/>
              </a:rPr>
              <a:t>Grant</a:t>
            </a:r>
            <a:endParaRPr lang="en-US" dirty="0"/>
          </a:p>
        </p:txBody>
      </p:sp>
      <p:sp>
        <p:nvSpPr>
          <p:cNvPr id="5" name="TextBox 4"/>
          <p:cNvSpPr txBox="1"/>
          <p:nvPr/>
        </p:nvSpPr>
        <p:spPr>
          <a:xfrm>
            <a:off x="5334000" y="4724400"/>
            <a:ext cx="3352800" cy="646331"/>
          </a:xfrm>
          <a:prstGeom prst="rect">
            <a:avLst/>
          </a:prstGeom>
          <a:noFill/>
        </p:spPr>
        <p:txBody>
          <a:bodyPr wrap="square" rtlCol="0">
            <a:spAutoFit/>
          </a:bodyPr>
          <a:lstStyle/>
          <a:p>
            <a:r>
              <a:rPr lang="en-US" dirty="0" smtClean="0"/>
              <a:t>Richard </a:t>
            </a:r>
            <a:r>
              <a:rPr lang="en-US" dirty="0" smtClean="0">
                <a:hlinkClick r:id="rId5"/>
              </a:rPr>
              <a:t>Ramirez</a:t>
            </a:r>
            <a:r>
              <a:rPr lang="en-US" dirty="0" smtClean="0"/>
              <a:t> (The Night Stalker)</a:t>
            </a:r>
            <a:endParaRPr lang="en-US" dirty="0"/>
          </a:p>
        </p:txBody>
      </p:sp>
      <p:sp>
        <p:nvSpPr>
          <p:cNvPr id="6" name="TextBox 5"/>
          <p:cNvSpPr txBox="1"/>
          <p:nvPr/>
        </p:nvSpPr>
        <p:spPr>
          <a:xfrm>
            <a:off x="304800" y="457201"/>
            <a:ext cx="7924800" cy="1292662"/>
          </a:xfrm>
          <a:prstGeom prst="rect">
            <a:avLst/>
          </a:prstGeom>
          <a:noFill/>
        </p:spPr>
        <p:txBody>
          <a:bodyPr wrap="square" rtlCol="0">
            <a:spAutoFit/>
          </a:bodyPr>
          <a:lstStyle/>
          <a:p>
            <a:pPr algn="ctr"/>
            <a:r>
              <a:rPr lang="en-US" i="1" dirty="0" smtClean="0">
                <a:solidFill>
                  <a:srgbClr val="FF0000"/>
                </a:solidFill>
              </a:rPr>
              <a:t>AMY GRANT</a:t>
            </a:r>
          </a:p>
          <a:p>
            <a:r>
              <a:rPr lang="en-US" sz="1200" i="1" dirty="0" smtClean="0"/>
              <a:t>.</a:t>
            </a:r>
          </a:p>
          <a:p>
            <a:pPr algn="ctr"/>
            <a:r>
              <a:rPr lang="en-US" sz="1200" i="1" dirty="0" smtClean="0"/>
              <a:t>"</a:t>
            </a:r>
            <a:r>
              <a:rPr lang="en-US" sz="1200" dirty="0" smtClean="0"/>
              <a:t> After all, Amy confesses, </a:t>
            </a:r>
            <a:r>
              <a:rPr lang="en-US" sz="1200" i="1" dirty="0" smtClean="0"/>
              <a:t>"I'm trying to look </a:t>
            </a:r>
            <a:r>
              <a:rPr lang="en-US" sz="1200" b="1" i="1" dirty="0" smtClean="0"/>
              <a:t>SEXY</a:t>
            </a:r>
            <a:r>
              <a:rPr lang="en-US" sz="1200" i="1" dirty="0" smtClean="0"/>
              <a:t> to sell a record . . ."</a:t>
            </a:r>
            <a:r>
              <a:rPr lang="en-US" sz="1200" dirty="0" smtClean="0"/>
              <a:t> (</a:t>
            </a:r>
            <a:r>
              <a:rPr lang="en-US" sz="1200" i="1" dirty="0" smtClean="0"/>
              <a:t>Rolling Stone</a:t>
            </a:r>
            <a:r>
              <a:rPr lang="en-US" sz="1200" dirty="0" smtClean="0"/>
              <a:t>, June 6, 1985 p. 10)</a:t>
            </a:r>
            <a:br>
              <a:rPr lang="en-US" sz="1200"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152401"/>
            <a:ext cx="4267200" cy="461665"/>
          </a:xfrm>
          <a:prstGeom prst="rect">
            <a:avLst/>
          </a:prstGeom>
          <a:noFill/>
        </p:spPr>
        <p:txBody>
          <a:bodyPr wrap="square" rtlCol="0">
            <a:spAutoFit/>
          </a:bodyPr>
          <a:lstStyle/>
          <a:p>
            <a:pPr algn="ctr"/>
            <a:r>
              <a:rPr lang="en-US" sz="2400" dirty="0" smtClean="0">
                <a:solidFill>
                  <a:srgbClr val="FF0000"/>
                </a:solidFill>
              </a:rPr>
              <a:t>Michael W. Smith</a:t>
            </a:r>
            <a:endParaRPr lang="en-US" sz="2400" dirty="0">
              <a:solidFill>
                <a:srgbClr val="FF0000"/>
              </a:solidFill>
            </a:endParaRPr>
          </a:p>
        </p:txBody>
      </p:sp>
      <p:pic>
        <p:nvPicPr>
          <p:cNvPr id="43010" name="Picture 2" descr="http://jesus-is-savior.com/Evils%20in%20America/CCM/michael_smith.jpg"/>
          <p:cNvPicPr>
            <a:picLocks noChangeAspect="1" noChangeArrowheads="1"/>
          </p:cNvPicPr>
          <p:nvPr/>
        </p:nvPicPr>
        <p:blipFill>
          <a:blip r:embed="rId2" cstate="print"/>
          <a:srcRect/>
          <a:stretch>
            <a:fillRect/>
          </a:stretch>
        </p:blipFill>
        <p:spPr bwMode="auto">
          <a:xfrm>
            <a:off x="838200" y="762000"/>
            <a:ext cx="2209800" cy="2590800"/>
          </a:xfrm>
          <a:prstGeom prst="rect">
            <a:avLst/>
          </a:prstGeom>
          <a:noFill/>
        </p:spPr>
      </p:pic>
      <p:sp>
        <p:nvSpPr>
          <p:cNvPr id="4" name="TextBox 3"/>
          <p:cNvSpPr txBox="1"/>
          <p:nvPr/>
        </p:nvSpPr>
        <p:spPr>
          <a:xfrm>
            <a:off x="381000" y="4724400"/>
            <a:ext cx="8382000" cy="923330"/>
          </a:xfrm>
          <a:prstGeom prst="rect">
            <a:avLst/>
          </a:prstGeom>
          <a:noFill/>
        </p:spPr>
        <p:txBody>
          <a:bodyPr wrap="square" rtlCol="0">
            <a:spAutoFit/>
          </a:bodyPr>
          <a:lstStyle/>
          <a:p>
            <a:r>
              <a:rPr lang="en-US" dirty="0" smtClean="0">
                <a:solidFill>
                  <a:srgbClr val="FF0000"/>
                </a:solidFill>
              </a:rPr>
              <a:t>If you weren't familiar with Michael W. Smith's standing in the world of contemporary Christian music, </a:t>
            </a:r>
            <a:r>
              <a:rPr lang="en-US" b="1" dirty="0" smtClean="0">
                <a:solidFill>
                  <a:srgbClr val="FF0000"/>
                </a:solidFill>
              </a:rPr>
              <a:t>you might attend one of his concerts and come out none the wiser.</a:t>
            </a:r>
            <a:r>
              <a:rPr lang="en-US" dirty="0" smtClean="0">
                <a:solidFill>
                  <a:srgbClr val="FF0000"/>
                </a:solidFill>
              </a:rPr>
              <a:t>" (</a:t>
            </a:r>
            <a:r>
              <a:rPr lang="en-US" i="1" dirty="0" smtClean="0">
                <a:solidFill>
                  <a:srgbClr val="FF0000"/>
                </a:solidFill>
              </a:rPr>
              <a:t>The Birmingham News</a:t>
            </a:r>
            <a:r>
              <a:rPr lang="en-US" dirty="0" smtClean="0">
                <a:solidFill>
                  <a:srgbClr val="FF0000"/>
                </a:solidFill>
              </a:rPr>
              <a:t>, Feb. 12, 1993 p. 5c)</a:t>
            </a:r>
            <a:endParaRPr lang="en-US" dirty="0">
              <a:solidFill>
                <a:srgbClr val="FF0000"/>
              </a:solidFill>
            </a:endParaRPr>
          </a:p>
        </p:txBody>
      </p:sp>
      <p:pic>
        <p:nvPicPr>
          <p:cNvPr id="43012" name="Picture 4" descr="http://jesus-is-savior.com/Evils%20in%20America/CCM/mssmith_christmas.jpg"/>
          <p:cNvPicPr>
            <a:picLocks noChangeAspect="1" noChangeArrowheads="1"/>
          </p:cNvPicPr>
          <p:nvPr/>
        </p:nvPicPr>
        <p:blipFill>
          <a:blip r:embed="rId3" cstate="print"/>
          <a:srcRect/>
          <a:stretch>
            <a:fillRect/>
          </a:stretch>
        </p:blipFill>
        <p:spPr bwMode="auto">
          <a:xfrm>
            <a:off x="4267200" y="685800"/>
            <a:ext cx="3886200" cy="3962400"/>
          </a:xfrm>
          <a:prstGeom prst="rect">
            <a:avLst/>
          </a:prstGeom>
          <a:noFill/>
        </p:spPr>
      </p:pic>
      <p:sp>
        <p:nvSpPr>
          <p:cNvPr id="6" name="TextBox 5"/>
          <p:cNvSpPr txBox="1"/>
          <p:nvPr/>
        </p:nvSpPr>
        <p:spPr>
          <a:xfrm>
            <a:off x="609600" y="3581400"/>
            <a:ext cx="2870845" cy="369332"/>
          </a:xfrm>
          <a:prstGeom prst="rect">
            <a:avLst/>
          </a:prstGeom>
          <a:noFill/>
        </p:spPr>
        <p:txBody>
          <a:bodyPr wrap="square" rtlCol="0">
            <a:spAutoFit/>
          </a:bodyPr>
          <a:lstStyle/>
          <a:p>
            <a:r>
              <a:rPr lang="en-US" dirty="0" smtClean="0"/>
              <a:t>      Secret </a:t>
            </a:r>
            <a:r>
              <a:rPr lang="en-US" dirty="0" smtClean="0">
                <a:hlinkClick r:id="rId4"/>
              </a:rPr>
              <a:t>Ambition</a:t>
            </a:r>
            <a:endParaRPr lang="en-US" dirty="0"/>
          </a:p>
        </p:txBody>
      </p:sp>
      <p:sp>
        <p:nvSpPr>
          <p:cNvPr id="7" name="TextBox 6"/>
          <p:cNvSpPr txBox="1"/>
          <p:nvPr/>
        </p:nvSpPr>
        <p:spPr>
          <a:xfrm>
            <a:off x="381000" y="5715000"/>
            <a:ext cx="8763001" cy="646331"/>
          </a:xfrm>
          <a:prstGeom prst="rect">
            <a:avLst/>
          </a:prstGeom>
          <a:noFill/>
        </p:spPr>
        <p:txBody>
          <a:bodyPr wrap="square" rtlCol="0">
            <a:spAutoFit/>
          </a:bodyPr>
          <a:lstStyle/>
          <a:p>
            <a:r>
              <a:rPr lang="en-US" dirty="0" smtClean="0">
                <a:solidFill>
                  <a:srgbClr val="FF0000"/>
                </a:solidFill>
              </a:rPr>
              <a:t>Michael W. Smith's album, Change Your World, has 2819 words — Jesus occurs —</a:t>
            </a:r>
            <a:r>
              <a:rPr lang="en-US" b="1" dirty="0" smtClean="0">
                <a:solidFill>
                  <a:srgbClr val="FF0000"/>
                </a:solidFill>
              </a:rPr>
              <a:t> ZERO!</a:t>
            </a:r>
            <a:r>
              <a:rPr lang="en-US" dirty="0" smtClean="0">
                <a:solidFill>
                  <a:srgbClr val="FF0000"/>
                </a:solidFill>
              </a:rPr>
              <a:t/>
            </a:r>
            <a:br>
              <a:rPr lang="en-US" dirty="0" smtClean="0">
                <a:solidFill>
                  <a:srgbClr val="FF0000"/>
                </a:solidFill>
              </a:rPr>
            </a:br>
            <a:r>
              <a:rPr lang="en-US" dirty="0" smtClean="0">
                <a:solidFill>
                  <a:srgbClr val="FF0000"/>
                </a:solidFill>
              </a:rPr>
              <a:t>Michael W. Smith's album, Iï¿½ll Lead You Home, has 2046 words —: Jesus occurs — </a:t>
            </a:r>
            <a:r>
              <a:rPr lang="en-US" b="1" dirty="0" smtClean="0">
                <a:solidFill>
                  <a:srgbClr val="FF0000"/>
                </a:solidFill>
              </a:rPr>
              <a:t>ZERO</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jesus-is-savior.com/Evils%20in%20America/CCM/mssmith_christmas.jpg"/>
          <p:cNvPicPr>
            <a:picLocks noChangeAspect="1" noChangeArrowheads="1"/>
          </p:cNvPicPr>
          <p:nvPr/>
        </p:nvPicPr>
        <p:blipFill>
          <a:blip r:embed="rId2" cstate="print"/>
          <a:srcRect/>
          <a:stretch>
            <a:fillRect/>
          </a:stretch>
        </p:blipFill>
        <p:spPr bwMode="auto">
          <a:xfrm>
            <a:off x="762000" y="609600"/>
            <a:ext cx="3886200" cy="3429000"/>
          </a:xfrm>
          <a:prstGeom prst="rect">
            <a:avLst/>
          </a:prstGeom>
          <a:noFill/>
        </p:spPr>
      </p:pic>
      <p:pic>
        <p:nvPicPr>
          <p:cNvPr id="44034" name="Picture 2" descr="http://upload.wikimedia.org/wikipedia/commons/c/c6/Runic_letter_dagaz.png">
            <a:hlinkClick r:id="rId3"/>
          </p:cNvPr>
          <p:cNvPicPr>
            <a:picLocks noChangeAspect="1" noChangeArrowheads="1"/>
          </p:cNvPicPr>
          <p:nvPr/>
        </p:nvPicPr>
        <p:blipFill>
          <a:blip r:embed="rId4" cstate="print"/>
          <a:srcRect/>
          <a:stretch>
            <a:fillRect/>
          </a:stretch>
        </p:blipFill>
        <p:spPr bwMode="auto">
          <a:xfrm>
            <a:off x="4953001" y="3048000"/>
            <a:ext cx="1428751" cy="1524000"/>
          </a:xfrm>
          <a:prstGeom prst="rect">
            <a:avLst/>
          </a:prstGeom>
          <a:noFill/>
        </p:spPr>
      </p:pic>
      <p:pic>
        <p:nvPicPr>
          <p:cNvPr id="44036" name="Picture 4" descr="http://es.letrag.com/caracteres/16cf.png">
            <a:hlinkClick r:id="rId5"/>
          </p:cNvPr>
          <p:cNvPicPr>
            <a:picLocks noChangeAspect="1" noChangeArrowheads="1"/>
          </p:cNvPicPr>
          <p:nvPr/>
        </p:nvPicPr>
        <p:blipFill>
          <a:blip r:embed="rId6" cstate="print"/>
          <a:srcRect/>
          <a:stretch>
            <a:fillRect/>
          </a:stretch>
        </p:blipFill>
        <p:spPr bwMode="auto">
          <a:xfrm>
            <a:off x="4876800" y="838200"/>
            <a:ext cx="1600200" cy="1828800"/>
          </a:xfrm>
          <a:prstGeom prst="rect">
            <a:avLst/>
          </a:prstGeom>
          <a:noFill/>
        </p:spPr>
      </p:pic>
      <p:sp>
        <p:nvSpPr>
          <p:cNvPr id="6" name="TextBox 5"/>
          <p:cNvSpPr txBox="1"/>
          <p:nvPr/>
        </p:nvSpPr>
        <p:spPr>
          <a:xfrm>
            <a:off x="5257802" y="5791200"/>
            <a:ext cx="2241383" cy="369332"/>
          </a:xfrm>
          <a:prstGeom prst="rect">
            <a:avLst/>
          </a:prstGeom>
          <a:noFill/>
        </p:spPr>
        <p:txBody>
          <a:bodyPr wrap="none" rtlCol="0">
            <a:spAutoFit/>
          </a:bodyPr>
          <a:lstStyle/>
          <a:p>
            <a:r>
              <a:rPr lang="en-US" dirty="0" smtClean="0"/>
              <a:t>Runic Letters T and M</a:t>
            </a:r>
            <a:endParaRPr lang="en-US" dirty="0"/>
          </a:p>
        </p:txBody>
      </p:sp>
      <p:sp>
        <p:nvSpPr>
          <p:cNvPr id="7" name="TextBox 6"/>
          <p:cNvSpPr txBox="1"/>
          <p:nvPr/>
        </p:nvSpPr>
        <p:spPr>
          <a:xfrm>
            <a:off x="6553200" y="1447800"/>
            <a:ext cx="2362200" cy="923330"/>
          </a:xfrm>
          <a:prstGeom prst="rect">
            <a:avLst/>
          </a:prstGeom>
          <a:noFill/>
        </p:spPr>
        <p:txBody>
          <a:bodyPr wrap="square" rtlCol="0">
            <a:spAutoFit/>
          </a:bodyPr>
          <a:lstStyle/>
          <a:p>
            <a:r>
              <a:rPr lang="en-US" dirty="0" err="1" smtClean="0"/>
              <a:t>Tiwaz</a:t>
            </a:r>
            <a:r>
              <a:rPr lang="en-US" dirty="0" smtClean="0"/>
              <a:t>=justice, balance</a:t>
            </a:r>
          </a:p>
          <a:p>
            <a:r>
              <a:rPr lang="en-US" dirty="0" smtClean="0"/>
              <a:t>a god, a sacrifice</a:t>
            </a:r>
          </a:p>
          <a:p>
            <a:endParaRPr lang="en-US" dirty="0"/>
          </a:p>
        </p:txBody>
      </p:sp>
      <p:sp>
        <p:nvSpPr>
          <p:cNvPr id="8" name="TextBox 7"/>
          <p:cNvSpPr txBox="1"/>
          <p:nvPr/>
        </p:nvSpPr>
        <p:spPr>
          <a:xfrm>
            <a:off x="6477000" y="3200400"/>
            <a:ext cx="2514600" cy="369332"/>
          </a:xfrm>
          <a:prstGeom prst="rect">
            <a:avLst/>
          </a:prstGeom>
          <a:noFill/>
        </p:spPr>
        <p:txBody>
          <a:bodyPr wrap="square" rtlCol="0">
            <a:spAutoFit/>
          </a:bodyPr>
          <a:lstStyle/>
          <a:p>
            <a:r>
              <a:rPr lang="en-US" dirty="0" err="1" smtClean="0"/>
              <a:t>mannaz</a:t>
            </a:r>
            <a:r>
              <a:rPr lang="en-US" dirty="0" smtClean="0"/>
              <a:t> = man ,the self</a:t>
            </a:r>
            <a:endParaRPr lang="en-US" dirty="0"/>
          </a:p>
        </p:txBody>
      </p:sp>
      <p:pic>
        <p:nvPicPr>
          <p:cNvPr id="11266" name="Picture 2" descr="http://www.jesus-is-savior.com/Evils%20in%20America/CCM/mwsmith_name.jpg"/>
          <p:cNvPicPr>
            <a:picLocks noChangeAspect="1" noChangeArrowheads="1"/>
          </p:cNvPicPr>
          <p:nvPr/>
        </p:nvPicPr>
        <p:blipFill>
          <a:blip r:embed="rId7" cstate="print"/>
          <a:srcRect/>
          <a:stretch>
            <a:fillRect/>
          </a:stretch>
        </p:blipFill>
        <p:spPr bwMode="auto">
          <a:xfrm>
            <a:off x="914400" y="4724400"/>
            <a:ext cx="3124200" cy="10668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spelwerx.com/image/runic.jpg">
            <a:hlinkClick r:id="rId2"/>
          </p:cNvPr>
          <p:cNvPicPr>
            <a:picLocks noChangeAspect="1" noChangeArrowheads="1"/>
          </p:cNvPicPr>
          <p:nvPr/>
        </p:nvPicPr>
        <p:blipFill>
          <a:blip r:embed="rId3" cstate="print"/>
          <a:srcRect/>
          <a:stretch>
            <a:fillRect/>
          </a:stretch>
        </p:blipFill>
        <p:spPr bwMode="auto">
          <a:xfrm>
            <a:off x="2209801" y="1828800"/>
            <a:ext cx="4762500" cy="2438400"/>
          </a:xfrm>
          <a:prstGeom prst="rect">
            <a:avLst/>
          </a:prstGeom>
          <a:noFill/>
        </p:spPr>
      </p:pic>
      <p:sp>
        <p:nvSpPr>
          <p:cNvPr id="3" name="TextBox 2"/>
          <p:cNvSpPr txBox="1"/>
          <p:nvPr/>
        </p:nvSpPr>
        <p:spPr>
          <a:xfrm>
            <a:off x="1295400" y="4724401"/>
            <a:ext cx="7010400" cy="923330"/>
          </a:xfrm>
          <a:prstGeom prst="rect">
            <a:avLst/>
          </a:prstGeom>
          <a:noFill/>
        </p:spPr>
        <p:txBody>
          <a:bodyPr wrap="square" rtlCol="0">
            <a:spAutoFit/>
          </a:bodyPr>
          <a:lstStyle/>
          <a:p>
            <a:r>
              <a:rPr lang="en-US" dirty="0" smtClean="0">
                <a:solidFill>
                  <a:srgbClr val="FF0000"/>
                </a:solidFill>
              </a:rPr>
              <a:t>The name </a:t>
            </a:r>
            <a:r>
              <a:rPr lang="en-US" i="1" dirty="0" smtClean="0">
                <a:solidFill>
                  <a:srgbClr val="FF0000"/>
                </a:solidFill>
              </a:rPr>
              <a:t>rune</a:t>
            </a:r>
            <a:r>
              <a:rPr lang="en-US" dirty="0" smtClean="0">
                <a:solidFill>
                  <a:srgbClr val="FF0000"/>
                </a:solidFill>
              </a:rPr>
              <a:t> itself, taken to mean "secret, something hidden", seems to indicate that knowledge of the runes was originally considered esoteric, or restricted to an elite.</a:t>
            </a:r>
            <a:endParaRPr lang="en-US" dirty="0">
              <a:solidFill>
                <a:srgbClr val="FF0000"/>
              </a:solidFill>
            </a:endParaRPr>
          </a:p>
        </p:txBody>
      </p:sp>
      <p:sp>
        <p:nvSpPr>
          <p:cNvPr id="4" name="TextBox 3"/>
          <p:cNvSpPr txBox="1"/>
          <p:nvPr/>
        </p:nvSpPr>
        <p:spPr>
          <a:xfrm>
            <a:off x="3810000" y="1143000"/>
            <a:ext cx="1626664" cy="369332"/>
          </a:xfrm>
          <a:prstGeom prst="rect">
            <a:avLst/>
          </a:prstGeom>
          <a:noFill/>
        </p:spPr>
        <p:txBody>
          <a:bodyPr wrap="none" rtlCol="0">
            <a:spAutoFit/>
          </a:bodyPr>
          <a:lstStyle/>
          <a:p>
            <a:r>
              <a:rPr lang="en-US" dirty="0" smtClean="0">
                <a:solidFill>
                  <a:srgbClr val="FF0000"/>
                </a:solidFill>
              </a:rPr>
              <a:t>Runic Alphabet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381000" y="1200716"/>
            <a:ext cx="83058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err="1" smtClean="0">
                <a:ln>
                  <a:noFill/>
                </a:ln>
                <a:solidFill>
                  <a:srgbClr val="FF0000"/>
                </a:solidFill>
                <a:effectLst/>
                <a:latin typeface="Trebuchet MS" pitchFamily="34" charset="0"/>
                <a:cs typeface="Arial" pitchFamily="34" charset="0"/>
              </a:rPr>
              <a:t>Magick</a:t>
            </a:r>
            <a:r>
              <a:rPr kumimoji="0" lang="en-US" sz="1400" b="0" i="1" u="none" strike="noStrike" cap="none" normalizeH="0" baseline="0" dirty="0" smtClean="0">
                <a:ln>
                  <a:noFill/>
                </a:ln>
                <a:solidFill>
                  <a:srgbClr val="FF0000"/>
                </a:solidFill>
                <a:effectLst/>
                <a:latin typeface="Trebuchet MS" pitchFamily="34" charset="0"/>
                <a:cs typeface="Arial" pitchFamily="34" charset="0"/>
              </a:rPr>
              <a:t> in Theory and Practice</a:t>
            </a:r>
            <a:r>
              <a:rPr kumimoji="0" lang="en-US" sz="1400" b="0" i="0" u="none" strike="noStrike" cap="none" normalizeH="0" baseline="0" dirty="0" smtClean="0">
                <a:ln>
                  <a:noFill/>
                </a:ln>
                <a:solidFill>
                  <a:srgbClr val="FF0000"/>
                </a:solidFill>
                <a:effectLst/>
                <a:latin typeface="Trebuchet MS" pitchFamily="34" charset="0"/>
                <a:cs typeface="Arial" pitchFamily="34" charset="0"/>
              </a:rPr>
              <a:t>, for the occultist, </a:t>
            </a:r>
            <a:r>
              <a:rPr kumimoji="0" lang="en-US" sz="1400" b="1" i="0" u="none" strike="noStrike" cap="none" normalizeH="0" baseline="0" dirty="0" smtClean="0">
                <a:ln>
                  <a:noFill/>
                </a:ln>
                <a:solidFill>
                  <a:srgbClr val="FF0000"/>
                </a:solidFill>
                <a:effectLst/>
                <a:latin typeface="Trebuchet MS" pitchFamily="34" charset="0"/>
                <a:cs typeface="Arial" pitchFamily="34" charset="0"/>
              </a:rPr>
              <a:t>". . . let him learn to write backwards. . ."</a:t>
            </a:r>
            <a:r>
              <a:rPr kumimoji="0" lang="en-US" sz="1400" b="0" i="0" u="none" strike="noStrike" cap="none" normalizeH="0" baseline="0" dirty="0" smtClean="0">
                <a:ln>
                  <a:noFill/>
                </a:ln>
                <a:solidFill>
                  <a:srgbClr val="FF0000"/>
                </a:solidFill>
                <a:effectLst/>
                <a:latin typeface="Trebuchet MS"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rebuchet MS" pitchFamily="34" charset="0"/>
                <a:cs typeface="Arial" pitchFamily="34" charset="0"/>
              </a:rPr>
              <a:t>". . .train himself to think BACKWARDS by external means, as set forth here following.</a:t>
            </a:r>
            <a:br>
              <a:rPr kumimoji="0" lang="en-US" sz="1400" b="0" i="0" u="none" strike="noStrike" cap="none" normalizeH="0" baseline="0" dirty="0" smtClean="0">
                <a:ln>
                  <a:noFill/>
                </a:ln>
                <a:solidFill>
                  <a:srgbClr val="FF0000"/>
                </a:solidFill>
                <a:effectLst/>
                <a:latin typeface="Trebuchet MS" pitchFamily="34" charset="0"/>
                <a:cs typeface="Arial" pitchFamily="34" charset="0"/>
              </a:rPr>
            </a:br>
            <a:r>
              <a:rPr kumimoji="0" lang="en-US" sz="1400" b="0" i="0" u="none" strike="noStrike" cap="none" normalizeH="0" baseline="0" dirty="0" smtClean="0">
                <a:ln>
                  <a:noFill/>
                </a:ln>
                <a:solidFill>
                  <a:srgbClr val="FF0000"/>
                </a:solidFill>
                <a:effectLst/>
                <a:latin typeface="Trebuchet MS" pitchFamily="34" charset="0"/>
                <a:cs typeface="Arial" pitchFamily="34" charset="0"/>
              </a:rPr>
              <a:t>(a) </a:t>
            </a:r>
            <a:r>
              <a:rPr kumimoji="0" lang="en-US" sz="1400" b="1" i="0" u="none" strike="noStrike" cap="none" normalizeH="0" baseline="0" dirty="0" smtClean="0">
                <a:ln>
                  <a:noFill/>
                </a:ln>
                <a:solidFill>
                  <a:srgbClr val="FF0000"/>
                </a:solidFill>
                <a:effectLst/>
                <a:latin typeface="Trebuchet MS" pitchFamily="34" charset="0"/>
                <a:cs typeface="Arial" pitchFamily="34" charset="0"/>
              </a:rPr>
              <a:t>Let him learn to write BACKWARDS. . .</a:t>
            </a:r>
            <a:r>
              <a:rPr kumimoji="0" lang="en-US" sz="1400" b="0" i="0" u="none" strike="noStrike" cap="none" normalizeH="0" baseline="0" dirty="0" smtClean="0">
                <a:ln>
                  <a:noFill/>
                </a:ln>
                <a:solidFill>
                  <a:srgbClr val="FF0000"/>
                </a:solidFill>
                <a:effectLst/>
                <a:latin typeface="Trebuchet MS" pitchFamily="34" charset="0"/>
                <a:cs typeface="Arial" pitchFamily="34" charset="0"/>
              </a:rPr>
              <a:t/>
            </a:r>
            <a:br>
              <a:rPr kumimoji="0" lang="en-US" sz="1400" b="0" i="0" u="none" strike="noStrike" cap="none" normalizeH="0" baseline="0" dirty="0" smtClean="0">
                <a:ln>
                  <a:noFill/>
                </a:ln>
                <a:solidFill>
                  <a:srgbClr val="FF0000"/>
                </a:solidFill>
                <a:effectLst/>
                <a:latin typeface="Trebuchet MS" pitchFamily="34" charset="0"/>
                <a:cs typeface="Arial" pitchFamily="34" charset="0"/>
              </a:rPr>
            </a:br>
            <a:r>
              <a:rPr kumimoji="0" lang="en-US" sz="1400" b="0" i="0" u="none" strike="noStrike" cap="none" normalizeH="0" baseline="0" dirty="0" smtClean="0">
                <a:ln>
                  <a:noFill/>
                </a:ln>
                <a:solidFill>
                  <a:srgbClr val="FF0000"/>
                </a:solidFill>
                <a:effectLst/>
                <a:latin typeface="Trebuchet MS" pitchFamily="34" charset="0"/>
                <a:cs typeface="Arial" pitchFamily="34" charset="0"/>
              </a:rPr>
              <a:t>(b) Let him learn to walk BACKWARDS. . .</a:t>
            </a:r>
            <a:br>
              <a:rPr kumimoji="0" lang="en-US" sz="1400" b="0" i="0" u="none" strike="noStrike" cap="none" normalizeH="0" baseline="0" dirty="0" smtClean="0">
                <a:ln>
                  <a:noFill/>
                </a:ln>
                <a:solidFill>
                  <a:srgbClr val="FF0000"/>
                </a:solidFill>
                <a:effectLst/>
                <a:latin typeface="Trebuchet MS" pitchFamily="34" charset="0"/>
                <a:cs typeface="Arial" pitchFamily="34" charset="0"/>
              </a:rPr>
            </a:br>
            <a:r>
              <a:rPr kumimoji="0" lang="en-US" sz="1400" b="0" i="0" u="none" strike="noStrike" cap="none" normalizeH="0" baseline="0" dirty="0" smtClean="0">
                <a:ln>
                  <a:noFill/>
                </a:ln>
                <a:solidFill>
                  <a:srgbClr val="FF0000"/>
                </a:solidFill>
                <a:effectLst/>
                <a:latin typeface="Trebuchet MS" pitchFamily="34" charset="0"/>
                <a:cs typeface="Arial" pitchFamily="34" charset="0"/>
              </a:rPr>
              <a:t>(c) Let him. . . listen to phonograph records REVERSED</a:t>
            </a:r>
            <a:br>
              <a:rPr kumimoji="0" lang="en-US" sz="1400" b="0" i="0" u="none" strike="noStrike" cap="none" normalizeH="0" baseline="0" dirty="0" smtClean="0">
                <a:ln>
                  <a:noFill/>
                </a:ln>
                <a:solidFill>
                  <a:srgbClr val="FF0000"/>
                </a:solidFill>
                <a:effectLst/>
                <a:latin typeface="Trebuchet MS" pitchFamily="34" charset="0"/>
                <a:cs typeface="Arial" pitchFamily="34" charset="0"/>
              </a:rPr>
            </a:br>
            <a:r>
              <a:rPr kumimoji="0" lang="en-US" sz="1400" b="0" i="0" u="none" strike="noStrike" cap="none" normalizeH="0" baseline="0" dirty="0" smtClean="0">
                <a:ln>
                  <a:noFill/>
                </a:ln>
                <a:solidFill>
                  <a:srgbClr val="FF0000"/>
                </a:solidFill>
                <a:effectLst/>
                <a:latin typeface="Trebuchet MS" pitchFamily="34" charset="0"/>
                <a:cs typeface="Arial" pitchFamily="34" charset="0"/>
              </a:rPr>
              <a:t>(d) Let him practice speaking BACKWARDS. . .</a:t>
            </a:r>
            <a:br>
              <a:rPr kumimoji="0" lang="en-US" sz="1400" b="0" i="0" u="none" strike="noStrike" cap="none" normalizeH="0" baseline="0" dirty="0" smtClean="0">
                <a:ln>
                  <a:noFill/>
                </a:ln>
                <a:solidFill>
                  <a:srgbClr val="FF0000"/>
                </a:solidFill>
                <a:effectLst/>
                <a:latin typeface="Trebuchet MS" pitchFamily="34" charset="0"/>
                <a:cs typeface="Arial" pitchFamily="34" charset="0"/>
              </a:rPr>
            </a:br>
            <a:r>
              <a:rPr kumimoji="0" lang="en-US" sz="1400" b="0" i="0" u="none" strike="noStrike" cap="none" normalizeH="0" baseline="0" dirty="0" smtClean="0">
                <a:ln>
                  <a:noFill/>
                </a:ln>
                <a:solidFill>
                  <a:srgbClr val="FF0000"/>
                </a:solidFill>
                <a:effectLst/>
                <a:latin typeface="Trebuchet MS" pitchFamily="34" charset="0"/>
                <a:cs typeface="Arial" pitchFamily="34" charset="0"/>
              </a:rPr>
              <a:t>(e) Let him learn to read BACKWARDS. . ."</a:t>
            </a:r>
            <a:br>
              <a:rPr kumimoji="0" lang="en-US" sz="1400" b="0" i="0" u="none" strike="noStrike" cap="none" normalizeH="0" baseline="0" dirty="0" smtClean="0">
                <a:ln>
                  <a:noFill/>
                </a:ln>
                <a:solidFill>
                  <a:srgbClr val="FF0000"/>
                </a:solidFill>
                <a:effectLst/>
                <a:latin typeface="Trebuchet MS" pitchFamily="34" charset="0"/>
                <a:cs typeface="Arial" pitchFamily="34" charset="0"/>
              </a:rPr>
            </a:br>
            <a:r>
              <a:rPr kumimoji="0" lang="en-US" sz="1400" b="0" i="0" u="none" strike="noStrike" cap="none" normalizeH="0" baseline="0" dirty="0" smtClean="0">
                <a:ln>
                  <a:noFill/>
                </a:ln>
                <a:solidFill>
                  <a:srgbClr val="FF0000"/>
                </a:solidFill>
                <a:effectLst/>
                <a:latin typeface="Trebuchet MS" pitchFamily="34" charset="0"/>
                <a:cs typeface="Arial" pitchFamily="34" charset="0"/>
              </a:rPr>
              <a:t>(Crowley, </a:t>
            </a:r>
            <a:r>
              <a:rPr kumimoji="0" lang="en-US" sz="1400" b="0" i="0" u="none" strike="noStrike" cap="none" normalizeH="0" baseline="0" dirty="0" err="1" smtClean="0">
                <a:ln>
                  <a:noFill/>
                </a:ln>
                <a:solidFill>
                  <a:srgbClr val="FF0000"/>
                </a:solidFill>
                <a:effectLst/>
                <a:latin typeface="Trebuchet MS" pitchFamily="34" charset="0"/>
                <a:cs typeface="Arial" pitchFamily="34" charset="0"/>
              </a:rPr>
              <a:t>Aleister</a:t>
            </a:r>
            <a:r>
              <a:rPr kumimoji="0" lang="en-US" sz="1400" b="0" i="0" u="none" strike="noStrike" cap="none" normalizeH="0" baseline="0" dirty="0" smtClean="0">
                <a:ln>
                  <a:noFill/>
                </a:ln>
                <a:solidFill>
                  <a:srgbClr val="FF0000"/>
                </a:solidFill>
                <a:effectLst/>
                <a:latin typeface="Trebuchet MS" pitchFamily="34" charset="0"/>
                <a:cs typeface="Arial" pitchFamily="34" charset="0"/>
              </a:rPr>
              <a:t>. </a:t>
            </a:r>
            <a:r>
              <a:rPr kumimoji="0" lang="en-US" sz="1400" b="0" i="0" u="none" strike="noStrike" cap="none" normalizeH="0" baseline="0" dirty="0" err="1" smtClean="0">
                <a:ln>
                  <a:noFill/>
                </a:ln>
                <a:solidFill>
                  <a:srgbClr val="FF0000"/>
                </a:solidFill>
                <a:effectLst/>
                <a:latin typeface="Trebuchet MS" pitchFamily="34" charset="0"/>
                <a:cs typeface="Arial" pitchFamily="34" charset="0"/>
              </a:rPr>
              <a:t>Magick</a:t>
            </a:r>
            <a:r>
              <a:rPr kumimoji="0" lang="en-US" sz="1400" b="0" i="0" u="none" strike="noStrike" cap="none" normalizeH="0" baseline="0" dirty="0" smtClean="0">
                <a:ln>
                  <a:noFill/>
                </a:ln>
                <a:solidFill>
                  <a:srgbClr val="FF0000"/>
                </a:solidFill>
                <a:effectLst/>
                <a:latin typeface="Trebuchet MS" pitchFamily="34" charset="0"/>
                <a:cs typeface="Arial" pitchFamily="34" charset="0"/>
              </a:rPr>
              <a:t>: </a:t>
            </a:r>
            <a:r>
              <a:rPr kumimoji="0" lang="en-US" sz="1400" b="0" i="0" u="none" strike="noStrike" cap="none" normalizeH="0" baseline="0" dirty="0" err="1" smtClean="0">
                <a:ln>
                  <a:noFill/>
                </a:ln>
                <a:solidFill>
                  <a:srgbClr val="FF0000"/>
                </a:solidFill>
                <a:effectLst/>
                <a:latin typeface="Trebuchet MS" pitchFamily="34" charset="0"/>
                <a:cs typeface="Arial" pitchFamily="34" charset="0"/>
              </a:rPr>
              <a:t>Liber</a:t>
            </a:r>
            <a:r>
              <a:rPr kumimoji="0" lang="en-US" sz="1400" b="0" i="0" u="none" strike="noStrike" cap="none" normalizeH="0" baseline="0" dirty="0" smtClean="0">
                <a:ln>
                  <a:noFill/>
                </a:ln>
                <a:solidFill>
                  <a:srgbClr val="FF0000"/>
                </a:solidFill>
                <a:effectLst/>
                <a:latin typeface="Trebuchet MS" pitchFamily="34" charset="0"/>
                <a:cs typeface="Arial" pitchFamily="34" charset="0"/>
              </a:rPr>
              <a:t> ABA, book four, 1994 </a:t>
            </a:r>
            <a:r>
              <a:rPr kumimoji="0" lang="en-US" sz="1400" b="0" i="0" u="none" strike="noStrike" cap="none" normalizeH="0" baseline="0" dirty="0" err="1" smtClean="0">
                <a:ln>
                  <a:noFill/>
                </a:ln>
                <a:solidFill>
                  <a:srgbClr val="FF0000"/>
                </a:solidFill>
                <a:effectLst/>
                <a:latin typeface="Trebuchet MS" pitchFamily="34" charset="0"/>
                <a:cs typeface="Arial" pitchFamily="34" charset="0"/>
              </a:rPr>
              <a:t>Ordo</a:t>
            </a:r>
            <a:r>
              <a:rPr kumimoji="0" lang="en-US" sz="1400" b="0" i="0" u="none" strike="noStrike" cap="none" normalizeH="0" baseline="0" dirty="0" smtClean="0">
                <a:ln>
                  <a:noFill/>
                </a:ln>
                <a:solidFill>
                  <a:srgbClr val="FF0000"/>
                </a:solidFill>
                <a:effectLst/>
                <a:latin typeface="Trebuchet MS" pitchFamily="34" charset="0"/>
                <a:cs typeface="Arial" pitchFamily="34" charset="0"/>
              </a:rPr>
              <a:t> </a:t>
            </a:r>
            <a:r>
              <a:rPr kumimoji="0" lang="en-US" sz="1400" b="0" i="0" u="none" strike="noStrike" cap="none" normalizeH="0" baseline="0" dirty="0" err="1" smtClean="0">
                <a:ln>
                  <a:noFill/>
                </a:ln>
                <a:solidFill>
                  <a:srgbClr val="FF0000"/>
                </a:solidFill>
                <a:effectLst/>
                <a:latin typeface="Trebuchet MS" pitchFamily="34" charset="0"/>
                <a:cs typeface="Arial" pitchFamily="34" charset="0"/>
              </a:rPr>
              <a:t>Templi</a:t>
            </a:r>
            <a:r>
              <a:rPr kumimoji="0" lang="en-US" sz="1400" b="0" i="0" u="none" strike="noStrike" cap="none" normalizeH="0" baseline="0" dirty="0" smtClean="0">
                <a:ln>
                  <a:noFill/>
                </a:ln>
                <a:solidFill>
                  <a:srgbClr val="FF0000"/>
                </a:solidFill>
                <a:effectLst/>
                <a:latin typeface="Trebuchet MS" pitchFamily="34" charset="0"/>
                <a:cs typeface="Arial" pitchFamily="34" charset="0"/>
              </a:rPr>
              <a:t> </a:t>
            </a:r>
            <a:r>
              <a:rPr kumimoji="0" lang="en-US" sz="1400" b="0" i="0" u="none" strike="noStrike" cap="none" normalizeH="0" baseline="0" dirty="0" err="1" smtClean="0">
                <a:ln>
                  <a:noFill/>
                </a:ln>
                <a:solidFill>
                  <a:srgbClr val="FF0000"/>
                </a:solidFill>
                <a:effectLst/>
                <a:latin typeface="Trebuchet MS" pitchFamily="34" charset="0"/>
                <a:cs typeface="Arial" pitchFamily="34" charset="0"/>
              </a:rPr>
              <a:t>Orientis</a:t>
            </a:r>
            <a:r>
              <a:rPr kumimoji="0" lang="en-US" sz="1400" b="0" i="0" u="none" strike="noStrike" cap="none" normalizeH="0" baseline="0" dirty="0" smtClean="0">
                <a:ln>
                  <a:noFill/>
                </a:ln>
                <a:solidFill>
                  <a:srgbClr val="FF0000"/>
                </a:solidFill>
                <a:effectLst/>
                <a:latin typeface="Trebuchet MS" pitchFamily="34" charset="0"/>
                <a:cs typeface="Arial" pitchFamily="34" charset="0"/>
              </a:rPr>
              <a:t> </a:t>
            </a:r>
            <a:r>
              <a:rPr kumimoji="0" lang="en-US" sz="1400" b="0" i="0" u="none" strike="noStrike" cap="none" normalizeH="0" baseline="0" dirty="0" err="1" smtClean="0">
                <a:ln>
                  <a:noFill/>
                </a:ln>
                <a:solidFill>
                  <a:srgbClr val="FF0000"/>
                </a:solidFill>
                <a:effectLst/>
                <a:latin typeface="Trebuchet MS" pitchFamily="34" charset="0"/>
                <a:cs typeface="Arial" pitchFamily="34" charset="0"/>
              </a:rPr>
              <a:t>ediiton</a:t>
            </a:r>
            <a:r>
              <a:rPr kumimoji="0" lang="en-US" sz="1400" b="0" i="0" u="none" strike="noStrike" cap="none" normalizeH="0" baseline="0" dirty="0" smtClean="0">
                <a:ln>
                  <a:noFill/>
                </a:ln>
                <a:solidFill>
                  <a:srgbClr val="FF0000"/>
                </a:solidFill>
                <a:effectLst/>
                <a:latin typeface="Trebuchet MS" pitchFamily="34" charset="0"/>
                <a:cs typeface="Arial" pitchFamily="34" charset="0"/>
              </a:rPr>
              <a:t>, p. 639) </a:t>
            </a:r>
            <a:endParaRPr kumimoji="0" lang="en-US" sz="1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pitchFamily="34" charset="0"/>
                <a:cs typeface="Arial" pitchFamily="34" charset="0"/>
              </a:rPr>
              <a:t/>
            </a:r>
            <a:br>
              <a:rPr kumimoji="0" lang="en-US" sz="1400" b="0" i="0" u="none" strike="noStrike" cap="none" normalizeH="0" baseline="0" dirty="0" smtClean="0">
                <a:ln>
                  <a:noFill/>
                </a:ln>
                <a:solidFill>
                  <a:srgbClr val="FF0000"/>
                </a:solidFill>
                <a:effectLst/>
                <a:latin typeface="Arial" pitchFamily="34" charset="0"/>
                <a:cs typeface="Arial" pitchFamily="34" charset="0"/>
              </a:rPr>
            </a:br>
            <a:endParaRPr kumimoji="0" lang="en-US" sz="14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3" name="Picture 2" descr="http://www.jesus-is-savior.com/Evils%20in%20America/CCM/mwsmith_name.jpg"/>
          <p:cNvPicPr>
            <a:picLocks noChangeAspect="1" noChangeArrowheads="1"/>
          </p:cNvPicPr>
          <p:nvPr/>
        </p:nvPicPr>
        <p:blipFill>
          <a:blip r:embed="rId2" cstate="print"/>
          <a:srcRect/>
          <a:stretch>
            <a:fillRect/>
          </a:stretch>
        </p:blipFill>
        <p:spPr bwMode="auto">
          <a:xfrm>
            <a:off x="1295400" y="3735659"/>
            <a:ext cx="6019800" cy="2055541"/>
          </a:xfrm>
          <a:prstGeom prst="rect">
            <a:avLst/>
          </a:prstGeom>
          <a:noFill/>
        </p:spPr>
      </p:pic>
      <p:sp>
        <p:nvSpPr>
          <p:cNvPr id="4" name="TextBox 3"/>
          <p:cNvSpPr txBox="1"/>
          <p:nvPr/>
        </p:nvSpPr>
        <p:spPr>
          <a:xfrm>
            <a:off x="1295401" y="5943600"/>
            <a:ext cx="5867400" cy="646331"/>
          </a:xfrm>
          <a:prstGeom prst="rect">
            <a:avLst/>
          </a:prstGeom>
          <a:noFill/>
        </p:spPr>
        <p:txBody>
          <a:bodyPr wrap="square" rtlCol="0">
            <a:spAutoFit/>
          </a:bodyPr>
          <a:lstStyle/>
          <a:p>
            <a:r>
              <a:rPr lang="en-US" dirty="0" smtClean="0">
                <a:solidFill>
                  <a:srgbClr val="FF0000"/>
                </a:solidFill>
              </a:rPr>
              <a:t>Michael W. Smith Spelled backwards on his album THE BIG PICTURE</a:t>
            </a:r>
            <a:endParaRPr lang="en-US" dirty="0">
              <a:solidFill>
                <a:srgbClr val="FF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Rectangle 1"/>
          <p:cNvSpPr/>
          <p:nvPr/>
        </p:nvSpPr>
        <p:spPr>
          <a:xfrm>
            <a:off x="609600" y="2590802"/>
            <a:ext cx="7696200" cy="461665"/>
          </a:xfrm>
          <a:prstGeom prst="rect">
            <a:avLst/>
          </a:prstGeom>
        </p:spPr>
        <p:txBody>
          <a:bodyPr wrap="square">
            <a:spAutoFit/>
          </a:bodyPr>
          <a:lstStyle/>
          <a:p>
            <a:pPr algn="ctr"/>
            <a:r>
              <a:rPr lang="en-US" sz="2400" dirty="0" smtClean="0">
                <a:solidFill>
                  <a:srgbClr val="C00000"/>
                </a:solidFill>
              </a:rPr>
              <a:t>1Thessalonians 5:22  Abstain from all appearance of evil.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LM Ministries"/>
          <p:cNvPicPr>
            <a:picLocks noChangeAspect="1" noChangeArrowheads="1"/>
          </p:cNvPicPr>
          <p:nvPr/>
        </p:nvPicPr>
        <p:blipFill>
          <a:blip r:embed="rId2" cstate="print"/>
          <a:srcRect/>
          <a:stretch>
            <a:fillRect/>
          </a:stretch>
        </p:blipFill>
        <p:spPr bwMode="auto">
          <a:xfrm>
            <a:off x="914400" y="838200"/>
            <a:ext cx="7620000" cy="3810000"/>
          </a:xfrm>
          <a:prstGeom prst="rect">
            <a:avLst/>
          </a:prstGeom>
          <a:noFill/>
        </p:spPr>
      </p:pic>
      <p:sp>
        <p:nvSpPr>
          <p:cNvPr id="7" name="Rectangle 3"/>
          <p:cNvSpPr>
            <a:spLocks noChangeArrowheads="1"/>
          </p:cNvSpPr>
          <p:nvPr/>
        </p:nvSpPr>
        <p:spPr bwMode="auto">
          <a:xfrm>
            <a:off x="1371600" y="4756551"/>
            <a:ext cx="6477000"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strike="noStrike" cap="none" normalizeH="0" baseline="0" dirty="0" smtClean="0">
                <a:ln>
                  <a:noFill/>
                </a:ln>
                <a:solidFill>
                  <a:srgbClr val="FF0000"/>
                </a:solidFill>
                <a:effectLst/>
                <a:latin typeface="Verdana" pitchFamily="34" charset="0"/>
                <a:ea typeface="Times New Roman" pitchFamily="18" charset="0"/>
                <a:cs typeface="Arial" pitchFamily="34" charset="0"/>
              </a:rPr>
              <a:t>Stevens became the first (and as of 2002, the only) major singer in the contemporary Christian</a:t>
            </a:r>
            <a:r>
              <a:rPr lang="en-US" sz="1100" dirty="0" smtClean="0">
                <a:solidFill>
                  <a:srgbClr val="FF0000"/>
                </a:solidFill>
                <a:latin typeface="Verdana" pitchFamily="34" charset="0"/>
                <a:ea typeface="Times New Roman" pitchFamily="18" charset="0"/>
                <a:cs typeface="Arial" pitchFamily="34" charset="0"/>
              </a:rPr>
              <a:t> </a:t>
            </a:r>
            <a:r>
              <a:rPr kumimoji="0" lang="en-US" sz="1100" b="0" i="0" strike="noStrike" cap="none" normalizeH="0" baseline="0" dirty="0" smtClean="0">
                <a:ln>
                  <a:noFill/>
                </a:ln>
                <a:solidFill>
                  <a:srgbClr val="FF0000"/>
                </a:solidFill>
                <a:effectLst/>
                <a:latin typeface="Verdana" pitchFamily="34" charset="0"/>
                <a:ea typeface="Times New Roman" pitchFamily="18" charset="0"/>
                <a:cs typeface="Arial" pitchFamily="34" charset="0"/>
              </a:rPr>
              <a:t>music subculture to identify herself publicly as a lesbian…Christian Century Magazine has said that Stevens became "conservative Christianity's worst nightmare - a Jesus-loving, Bible-believing, God-fearing lesbian Christian."</a:t>
            </a:r>
            <a:endParaRPr kumimoji="0" lang="en-US" sz="1100" b="0" i="0" strike="noStrike" cap="none" normalizeH="0" baseline="0" dirty="0" smtClean="0">
              <a:ln>
                <a:noFill/>
              </a:ln>
              <a:solidFill>
                <a:srgbClr val="FFFFFF"/>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strike="noStrike" cap="none" normalizeH="0" baseline="0" dirty="0" smtClean="0">
                <a:ln>
                  <a:noFill/>
                </a:ln>
                <a:solidFill>
                  <a:srgbClr val="FF0000"/>
                </a:solidFill>
                <a:effectLst/>
                <a:latin typeface="Verdana" pitchFamily="34" charset="0"/>
                <a:ea typeface="Times New Roman" pitchFamily="18" charset="0"/>
                <a:cs typeface="Arial" pitchFamily="34" charset="0"/>
              </a:rPr>
              <a:t>Today, Marsha and her spouse, Cindy, are working between tours to continue their music ministry training school for</a:t>
            </a:r>
            <a:r>
              <a:rPr lang="en-US" sz="1100" dirty="0" smtClean="0">
                <a:solidFill>
                  <a:srgbClr val="FF0000"/>
                </a:solidFill>
                <a:latin typeface="Verdana" pitchFamily="34" charset="0"/>
                <a:ea typeface="Times New Roman" pitchFamily="18" charset="0"/>
                <a:cs typeface="Arial" pitchFamily="34" charset="0"/>
              </a:rPr>
              <a:t> </a:t>
            </a:r>
            <a:r>
              <a:rPr kumimoji="0" lang="en-US" sz="1100" b="0" i="0" strike="noStrike" cap="none" normalizeH="0" baseline="0" dirty="0" smtClean="0">
                <a:ln>
                  <a:noFill/>
                </a:ln>
                <a:solidFill>
                  <a:srgbClr val="FF0000"/>
                </a:solidFill>
                <a:effectLst/>
                <a:latin typeface="Verdana" pitchFamily="34" charset="0"/>
                <a:ea typeface="Times New Roman" pitchFamily="18" charset="0"/>
                <a:cs typeface="Arial" pitchFamily="34" charset="0"/>
              </a:rPr>
              <a:t>those in Christian outreach to the GLBT community. An outreach of Balm Ministries (Born Again Lesbian Music), the program is called </a:t>
            </a:r>
            <a:r>
              <a:rPr kumimoji="0" lang="en-US" sz="1100" b="0" i="0" strike="noStrike" cap="none" normalizeH="0" baseline="0" dirty="0" err="1" smtClean="0">
                <a:ln>
                  <a:noFill/>
                </a:ln>
                <a:solidFill>
                  <a:srgbClr val="FF0000"/>
                </a:solidFill>
                <a:effectLst/>
                <a:latin typeface="Verdana" pitchFamily="34" charset="0"/>
                <a:ea typeface="Times New Roman" pitchFamily="18" charset="0"/>
                <a:cs typeface="Arial" pitchFamily="34" charset="0"/>
              </a:rPr>
              <a:t>upBeat</a:t>
            </a:r>
            <a:r>
              <a:rPr kumimoji="0" lang="en-US" sz="1100" b="0" i="0" strike="noStrike" cap="none" normalizeH="0" baseline="0" dirty="0" smtClean="0">
                <a:ln>
                  <a:noFill/>
                </a:ln>
                <a:solidFill>
                  <a:srgbClr val="FF0000"/>
                </a:solidFill>
                <a:effectLst/>
                <a:latin typeface="Verdana" pitchFamily="34" charset="0"/>
                <a:ea typeface="Times New Roman" pitchFamily="18" charset="0"/>
                <a:cs typeface="Arial" pitchFamily="34" charset="0"/>
              </a:rPr>
              <a:t>!. They have produced a Praise and Worship album with 14 singers and 10 songwriters and each year they accept 6 to 10 students into their training seminars. The next training will be held at King of Peace MCC in St. Petersburg, FL in June of 2006. </a:t>
            </a:r>
            <a:endParaRPr kumimoji="0" lang="en-US" sz="1100" b="0" i="0"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762000" y="228600"/>
            <a:ext cx="7696200" cy="369332"/>
          </a:xfrm>
          <a:prstGeom prst="rect">
            <a:avLst/>
          </a:prstGeom>
          <a:noFill/>
        </p:spPr>
        <p:txBody>
          <a:bodyPr wrap="square" rtlCol="0">
            <a:spAutoFit/>
          </a:bodyPr>
          <a:lstStyle/>
          <a:p>
            <a:pPr algn="ctr"/>
            <a:r>
              <a:rPr lang="en-US" b="1" dirty="0" smtClean="0">
                <a:solidFill>
                  <a:srgbClr val="FF0000"/>
                </a:solidFill>
              </a:rPr>
              <a:t>B</a:t>
            </a:r>
            <a:r>
              <a:rPr lang="en-US" dirty="0" smtClean="0">
                <a:solidFill>
                  <a:srgbClr val="FF0000"/>
                </a:solidFill>
              </a:rPr>
              <a:t>orn </a:t>
            </a:r>
            <a:r>
              <a:rPr lang="en-US" b="1" dirty="0" smtClean="0">
                <a:solidFill>
                  <a:srgbClr val="FF0000"/>
                </a:solidFill>
              </a:rPr>
              <a:t>A</a:t>
            </a:r>
            <a:r>
              <a:rPr lang="en-US" dirty="0" smtClean="0">
                <a:solidFill>
                  <a:srgbClr val="FF0000"/>
                </a:solidFill>
              </a:rPr>
              <a:t>gain </a:t>
            </a:r>
            <a:r>
              <a:rPr lang="en-US" b="1" dirty="0" smtClean="0">
                <a:solidFill>
                  <a:srgbClr val="FF0000"/>
                </a:solidFill>
              </a:rPr>
              <a:t>L</a:t>
            </a:r>
            <a:r>
              <a:rPr lang="en-US" dirty="0" smtClean="0">
                <a:solidFill>
                  <a:srgbClr val="FF0000"/>
                </a:solidFill>
              </a:rPr>
              <a:t>esbian </a:t>
            </a:r>
            <a:r>
              <a:rPr lang="en-US" b="1" dirty="0" smtClean="0">
                <a:solidFill>
                  <a:srgbClr val="FF0000"/>
                </a:solidFill>
              </a:rPr>
              <a:t>M</a:t>
            </a:r>
            <a:r>
              <a:rPr lang="en-US" dirty="0" smtClean="0">
                <a:solidFill>
                  <a:srgbClr val="FF0000"/>
                </a:solidFill>
              </a:rPr>
              <a:t>usic</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4876800"/>
            <a:ext cx="2667000" cy="1292662"/>
          </a:xfrm>
          <a:prstGeom prst="rect">
            <a:avLst/>
          </a:prstGeom>
          <a:noFill/>
        </p:spPr>
        <p:txBody>
          <a:bodyPr wrap="square" rtlCol="0">
            <a:spAutoFit/>
          </a:bodyPr>
          <a:lstStyle/>
          <a:p>
            <a:r>
              <a:rPr lang="en-US" sz="1000" b="1" dirty="0" smtClean="0"/>
              <a:t>Baphomet – symbol of the occult, often described as demonic.</a:t>
            </a:r>
            <a:r>
              <a:rPr lang="en-US" sz="1000" b="1" dirty="0"/>
              <a:t> relating to occultism, ritual magic, witchcraft, Satanism and esoterica. Baphomet often pops up in popular culture to identify anything occult</a:t>
            </a:r>
            <a:r>
              <a:rPr lang="en-US" b="1" dirty="0"/>
              <a:t>.</a:t>
            </a:r>
            <a:r>
              <a:rPr lang="en-US" dirty="0"/>
              <a:t/>
            </a:r>
            <a:br>
              <a:rPr lang="en-US" dirty="0"/>
            </a:br>
            <a:endParaRPr lang="en-US" dirty="0"/>
          </a:p>
        </p:txBody>
      </p:sp>
      <p:pic>
        <p:nvPicPr>
          <p:cNvPr id="4" name="Picture 4" descr="There many other symbols all around us that have powerful meanings and ..."/>
          <p:cNvPicPr>
            <a:picLocks noChangeAspect="1" noChangeArrowheads="1"/>
          </p:cNvPicPr>
          <p:nvPr/>
        </p:nvPicPr>
        <p:blipFill>
          <a:blip r:embed="rId2" cstate="print"/>
          <a:srcRect/>
          <a:stretch>
            <a:fillRect/>
          </a:stretch>
        </p:blipFill>
        <p:spPr bwMode="auto">
          <a:xfrm>
            <a:off x="838200" y="435523"/>
            <a:ext cx="2057400" cy="1489842"/>
          </a:xfrm>
          <a:prstGeom prst="rect">
            <a:avLst/>
          </a:prstGeom>
          <a:noFill/>
        </p:spPr>
      </p:pic>
      <p:pic>
        <p:nvPicPr>
          <p:cNvPr id="5" name="Picture 6" descr="... information on Baphomet, read the article entitled Who is Baphomet"/>
          <p:cNvPicPr>
            <a:picLocks noChangeAspect="1" noChangeArrowheads="1"/>
          </p:cNvPicPr>
          <p:nvPr/>
        </p:nvPicPr>
        <p:blipFill>
          <a:blip r:embed="rId3" cstate="print"/>
          <a:srcRect/>
          <a:stretch>
            <a:fillRect/>
          </a:stretch>
        </p:blipFill>
        <p:spPr bwMode="auto">
          <a:xfrm>
            <a:off x="762001" y="2514600"/>
            <a:ext cx="1962151" cy="2286000"/>
          </a:xfrm>
          <a:prstGeom prst="rect">
            <a:avLst/>
          </a:prstGeom>
          <a:noFill/>
        </p:spPr>
      </p:pic>
      <p:sp>
        <p:nvSpPr>
          <p:cNvPr id="6" name="Rectangle 5"/>
          <p:cNvSpPr/>
          <p:nvPr/>
        </p:nvSpPr>
        <p:spPr>
          <a:xfrm>
            <a:off x="3048000" y="457202"/>
            <a:ext cx="2590800" cy="1015663"/>
          </a:xfrm>
          <a:prstGeom prst="rect">
            <a:avLst/>
          </a:prstGeom>
        </p:spPr>
        <p:txBody>
          <a:bodyPr wrap="square">
            <a:spAutoFit/>
          </a:bodyPr>
          <a:lstStyle/>
          <a:p>
            <a:pPr lvl="0"/>
            <a:r>
              <a:rPr lang="en-US" sz="1000" b="1" dirty="0" smtClean="0">
                <a:solidFill>
                  <a:prstClr val="white"/>
                </a:solidFill>
              </a:rPr>
              <a:t>EYE OF HORUS - The falcon-headed god, the kings of Egypt associated themselves with Horus. Horus was among the most important gods of Egypt, particularly because the Pharaoh was supposed to be his earthly embodiment.</a:t>
            </a:r>
            <a:endParaRPr lang="en-US" sz="1000" b="1" dirty="0">
              <a:solidFill>
                <a:prstClr val="white"/>
              </a:solidFill>
            </a:endParaRPr>
          </a:p>
        </p:txBody>
      </p:sp>
      <p:pic>
        <p:nvPicPr>
          <p:cNvPr id="7" name="Picture 2" descr="illuminati pyramid eye tshirt"/>
          <p:cNvPicPr>
            <a:picLocks noChangeAspect="1" noChangeArrowheads="1"/>
          </p:cNvPicPr>
          <p:nvPr/>
        </p:nvPicPr>
        <p:blipFill>
          <a:blip r:embed="rId4" cstate="print"/>
          <a:srcRect/>
          <a:stretch>
            <a:fillRect/>
          </a:stretch>
        </p:blipFill>
        <p:spPr bwMode="auto">
          <a:xfrm>
            <a:off x="7162801" y="533400"/>
            <a:ext cx="1343025" cy="1200150"/>
          </a:xfrm>
          <a:prstGeom prst="rect">
            <a:avLst/>
          </a:prstGeom>
          <a:noFill/>
        </p:spPr>
      </p:pic>
      <p:pic>
        <p:nvPicPr>
          <p:cNvPr id="2050" name="Picture 2" descr="http://www.crossroad.to/images/Symbols/pent-invert.gif"/>
          <p:cNvPicPr>
            <a:picLocks noChangeAspect="1" noChangeArrowheads="1"/>
          </p:cNvPicPr>
          <p:nvPr/>
        </p:nvPicPr>
        <p:blipFill>
          <a:blip r:embed="rId5" cstate="print"/>
          <a:srcRect/>
          <a:stretch>
            <a:fillRect/>
          </a:stretch>
        </p:blipFill>
        <p:spPr bwMode="auto">
          <a:xfrm>
            <a:off x="7467601" y="3429000"/>
            <a:ext cx="1308140" cy="1343026"/>
          </a:xfrm>
          <a:prstGeom prst="rect">
            <a:avLst/>
          </a:prstGeom>
          <a:noFill/>
        </p:spPr>
      </p:pic>
      <p:sp>
        <p:nvSpPr>
          <p:cNvPr id="9" name="TextBox 8"/>
          <p:cNvSpPr txBox="1"/>
          <p:nvPr/>
        </p:nvSpPr>
        <p:spPr>
          <a:xfrm>
            <a:off x="7086600" y="1828801"/>
            <a:ext cx="1524000" cy="1015663"/>
          </a:xfrm>
          <a:prstGeom prst="rect">
            <a:avLst/>
          </a:prstGeom>
          <a:noFill/>
        </p:spPr>
        <p:txBody>
          <a:bodyPr wrap="square" rtlCol="0">
            <a:spAutoFit/>
          </a:bodyPr>
          <a:lstStyle/>
          <a:p>
            <a:r>
              <a:rPr lang="en-US" sz="1000" dirty="0" smtClean="0"/>
              <a:t> ALL SEEING EYE-A universal symbol representing spiritual sight, inner vision, higher knowledge, insight into occult mysteries</a:t>
            </a:r>
            <a:endParaRPr lang="en-US" sz="1000" dirty="0"/>
          </a:p>
        </p:txBody>
      </p:sp>
      <p:pic>
        <p:nvPicPr>
          <p:cNvPr id="12" name="Picture 2" descr="http://ts3.mm.bing.net/th?id=H.4689998116750354&amp;pid=15.1"/>
          <p:cNvPicPr>
            <a:picLocks noChangeAspect="1" noChangeArrowheads="1"/>
          </p:cNvPicPr>
          <p:nvPr/>
        </p:nvPicPr>
        <p:blipFill>
          <a:blip r:embed="rId6" cstate="print"/>
          <a:srcRect/>
          <a:stretch>
            <a:fillRect/>
          </a:stretch>
        </p:blipFill>
        <p:spPr bwMode="auto">
          <a:xfrm>
            <a:off x="3657600" y="1676400"/>
            <a:ext cx="1447800" cy="1905000"/>
          </a:xfrm>
          <a:prstGeom prst="rect">
            <a:avLst/>
          </a:prstGeom>
          <a:noFill/>
        </p:spPr>
      </p:pic>
      <p:sp>
        <p:nvSpPr>
          <p:cNvPr id="13" name="TextBox 12"/>
          <p:cNvSpPr txBox="1"/>
          <p:nvPr/>
        </p:nvSpPr>
        <p:spPr>
          <a:xfrm>
            <a:off x="5029200" y="2590800"/>
            <a:ext cx="1981200" cy="707886"/>
          </a:xfrm>
          <a:prstGeom prst="rect">
            <a:avLst/>
          </a:prstGeom>
          <a:noFill/>
        </p:spPr>
        <p:txBody>
          <a:bodyPr wrap="square" rtlCol="0">
            <a:spAutoFit/>
          </a:bodyPr>
          <a:lstStyle/>
          <a:p>
            <a:r>
              <a:rPr lang="en-US" sz="1000" dirty="0" smtClean="0"/>
              <a:t>The satanic solute an sign of recognition  and allegiance between satanists and other unholy groups.</a:t>
            </a:r>
            <a:endParaRPr lang="en-US" sz="1000" dirty="0"/>
          </a:p>
        </p:txBody>
      </p:sp>
      <p:sp>
        <p:nvSpPr>
          <p:cNvPr id="14" name="TextBox 13"/>
          <p:cNvSpPr txBox="1"/>
          <p:nvPr/>
        </p:nvSpPr>
        <p:spPr>
          <a:xfrm>
            <a:off x="7315200" y="4876800"/>
            <a:ext cx="1600200" cy="1631216"/>
          </a:xfrm>
          <a:prstGeom prst="rect">
            <a:avLst/>
          </a:prstGeom>
          <a:noFill/>
        </p:spPr>
        <p:txBody>
          <a:bodyPr wrap="square" rtlCol="0">
            <a:spAutoFit/>
          </a:bodyPr>
          <a:lstStyle/>
          <a:p>
            <a:r>
              <a:rPr lang="en-US" sz="1000" dirty="0" smtClean="0"/>
              <a:t>Used in occult rituals to direct forces or energies. Often represents satanism, the horned god or various expressions of contemporary occultism, especially when a goat-head is superimposed on the inverted pentagram within a "sacred" circle</a:t>
            </a:r>
            <a:endParaRPr lang="en-US" sz="1000" dirty="0"/>
          </a:p>
        </p:txBody>
      </p:sp>
      <p:pic>
        <p:nvPicPr>
          <p:cNvPr id="15" name="Picture 2" descr="http://ts2.mm.bing.net/th?id=H.5007954518411853&amp;pid=15.1"/>
          <p:cNvPicPr>
            <a:picLocks noChangeAspect="1" noChangeArrowheads="1"/>
          </p:cNvPicPr>
          <p:nvPr/>
        </p:nvPicPr>
        <p:blipFill>
          <a:blip r:embed="rId7" cstate="print"/>
          <a:srcRect/>
          <a:stretch>
            <a:fillRect/>
          </a:stretch>
        </p:blipFill>
        <p:spPr bwMode="auto">
          <a:xfrm>
            <a:off x="3505200" y="3810000"/>
            <a:ext cx="1219200" cy="1219200"/>
          </a:xfrm>
          <a:prstGeom prst="rect">
            <a:avLst/>
          </a:prstGeom>
          <a:noFill/>
        </p:spPr>
      </p:pic>
      <p:sp>
        <p:nvSpPr>
          <p:cNvPr id="16" name="TextBox 15"/>
          <p:cNvSpPr txBox="1"/>
          <p:nvPr/>
        </p:nvSpPr>
        <p:spPr>
          <a:xfrm>
            <a:off x="4953000" y="3962400"/>
            <a:ext cx="1981200" cy="677108"/>
          </a:xfrm>
          <a:prstGeom prst="rect">
            <a:avLst/>
          </a:prstGeom>
          <a:noFill/>
        </p:spPr>
        <p:txBody>
          <a:bodyPr wrap="square" rtlCol="0">
            <a:spAutoFit/>
          </a:bodyPr>
          <a:lstStyle/>
          <a:p>
            <a:r>
              <a:rPr lang="en-US" sz="1000" dirty="0" smtClean="0"/>
              <a:t>An Egyptian cross symbolizing a mythical eternal life, rebirth, and the life-giving power of the sun</a:t>
            </a:r>
            <a:r>
              <a:rPr lang="en-US" dirty="0" smtClean="0"/>
              <a:t>.</a:t>
            </a:r>
            <a:endParaRPr lang="en-US" dirty="0"/>
          </a:p>
        </p:txBody>
      </p:sp>
      <p:pic>
        <p:nvPicPr>
          <p:cNvPr id="20482" name="Picture 2" descr="http://www.crossroad.to/Books/BlairWitch.gif"/>
          <p:cNvPicPr>
            <a:picLocks noChangeAspect="1" noChangeArrowheads="1"/>
          </p:cNvPicPr>
          <p:nvPr/>
        </p:nvPicPr>
        <p:blipFill>
          <a:blip r:embed="rId8" cstate="print"/>
          <a:srcRect/>
          <a:stretch>
            <a:fillRect/>
          </a:stretch>
        </p:blipFill>
        <p:spPr bwMode="auto">
          <a:xfrm>
            <a:off x="3733800" y="5410200"/>
            <a:ext cx="838200" cy="990600"/>
          </a:xfrm>
          <a:prstGeom prst="rect">
            <a:avLst/>
          </a:prstGeom>
          <a:noFill/>
        </p:spPr>
      </p:pic>
      <p:sp>
        <p:nvSpPr>
          <p:cNvPr id="17" name="TextBox 16"/>
          <p:cNvSpPr txBox="1"/>
          <p:nvPr/>
        </p:nvSpPr>
        <p:spPr>
          <a:xfrm>
            <a:off x="4724401" y="5486401"/>
            <a:ext cx="1524001" cy="707886"/>
          </a:xfrm>
          <a:prstGeom prst="rect">
            <a:avLst/>
          </a:prstGeom>
          <a:noFill/>
        </p:spPr>
        <p:txBody>
          <a:bodyPr wrap="square" rtlCol="0">
            <a:spAutoFit/>
          </a:bodyPr>
          <a:lstStyle/>
          <a:p>
            <a:r>
              <a:rPr lang="en-US" sz="1000" dirty="0" smtClean="0"/>
              <a:t>Blair Witch - a magic symbol or charm among medieval alchemists and wizards</a:t>
            </a:r>
            <a:endParaRPr lang="en-US" sz="1000" dirty="0"/>
          </a:p>
        </p:txBody>
      </p:sp>
    </p:spTree>
  </p:cSld>
  <p:clrMapOvr>
    <a:masterClrMapping/>
  </p:clrMapOvr>
  <p:transition>
    <p:newsfla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 name="Rectangle 2"/>
          <p:cNvSpPr/>
          <p:nvPr/>
        </p:nvSpPr>
        <p:spPr>
          <a:xfrm>
            <a:off x="838200" y="1828800"/>
            <a:ext cx="7543800" cy="830997"/>
          </a:xfrm>
          <a:prstGeom prst="rect">
            <a:avLst/>
          </a:prstGeom>
        </p:spPr>
        <p:txBody>
          <a:bodyPr wrap="square">
            <a:spAutoFit/>
          </a:bodyPr>
          <a:lstStyle/>
          <a:p>
            <a:r>
              <a:rPr lang="en-US" sz="2400" dirty="0" smtClean="0">
                <a:solidFill>
                  <a:srgbClr val="C00000"/>
                </a:solidFill>
              </a:rPr>
              <a:t>Leviticus 18:22  Thou </a:t>
            </a:r>
            <a:r>
              <a:rPr lang="en-US" sz="2400" dirty="0" err="1" smtClean="0">
                <a:solidFill>
                  <a:srgbClr val="C00000"/>
                </a:solidFill>
              </a:rPr>
              <a:t>shalt</a:t>
            </a:r>
            <a:r>
              <a:rPr lang="en-US" sz="2400" dirty="0" smtClean="0">
                <a:solidFill>
                  <a:srgbClr val="C00000"/>
                </a:solidFill>
              </a:rPr>
              <a:t> not lie with mankind, as with womankind: it </a:t>
            </a:r>
            <a:r>
              <a:rPr lang="en-US" sz="2400" i="1" dirty="0" smtClean="0">
                <a:solidFill>
                  <a:srgbClr val="C00000"/>
                </a:solidFill>
              </a:rPr>
              <a:t>is abomination</a:t>
            </a:r>
            <a:r>
              <a:rPr lang="en-US" sz="2400" i="1" dirty="0" smtClean="0"/>
              <a:t>. </a:t>
            </a:r>
          </a:p>
        </p:txBody>
      </p:sp>
      <p:sp>
        <p:nvSpPr>
          <p:cNvPr id="4" name="Rectangle 3"/>
          <p:cNvSpPr/>
          <p:nvPr/>
        </p:nvSpPr>
        <p:spPr>
          <a:xfrm>
            <a:off x="762000" y="3200400"/>
            <a:ext cx="6096000" cy="1569660"/>
          </a:xfrm>
          <a:prstGeom prst="rect">
            <a:avLst/>
          </a:prstGeom>
        </p:spPr>
        <p:txBody>
          <a:bodyPr wrap="square">
            <a:spAutoFit/>
          </a:bodyPr>
          <a:lstStyle/>
          <a:p>
            <a:r>
              <a:rPr lang="en-US" sz="2400" dirty="0" smtClean="0">
                <a:solidFill>
                  <a:srgbClr val="C00000"/>
                </a:solidFill>
              </a:rPr>
              <a:t>Leviticus 20:13  If a man also lie with mankind, as he </a:t>
            </a:r>
            <a:r>
              <a:rPr lang="en-US" sz="2400" dirty="0" err="1" smtClean="0">
                <a:solidFill>
                  <a:srgbClr val="C00000"/>
                </a:solidFill>
              </a:rPr>
              <a:t>lieth</a:t>
            </a:r>
            <a:r>
              <a:rPr lang="en-US" sz="2400" dirty="0" smtClean="0">
                <a:solidFill>
                  <a:srgbClr val="C00000"/>
                </a:solidFill>
              </a:rPr>
              <a:t> with a woman, both of them have committed an abomination: they shall surely be put to death; their blood </a:t>
            </a:r>
            <a:r>
              <a:rPr lang="en-US" sz="2400" i="1" dirty="0" smtClean="0">
                <a:solidFill>
                  <a:srgbClr val="C00000"/>
                </a:solidFill>
              </a:rPr>
              <a:t>shall be upon them.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extBox 1"/>
          <p:cNvSpPr txBox="1"/>
          <p:nvPr/>
        </p:nvSpPr>
        <p:spPr>
          <a:xfrm>
            <a:off x="1143000" y="1066801"/>
            <a:ext cx="6730011" cy="461665"/>
          </a:xfrm>
          <a:prstGeom prst="rect">
            <a:avLst/>
          </a:prstGeom>
          <a:noFill/>
        </p:spPr>
        <p:txBody>
          <a:bodyPr wrap="square" rtlCol="0">
            <a:spAutoFit/>
          </a:bodyPr>
          <a:lstStyle/>
          <a:p>
            <a:pPr algn="ctr"/>
            <a:r>
              <a:rPr lang="en-US" sz="2400" dirty="0" smtClean="0">
                <a:solidFill>
                  <a:srgbClr val="C00000"/>
                </a:solidFill>
              </a:rPr>
              <a:t>The Purpose Of Christian Music</a:t>
            </a:r>
            <a:endParaRPr lang="en-US" sz="2400" dirty="0">
              <a:solidFill>
                <a:srgbClr val="C00000"/>
              </a:solidFill>
            </a:endParaRPr>
          </a:p>
        </p:txBody>
      </p:sp>
      <p:sp>
        <p:nvSpPr>
          <p:cNvPr id="3" name="Rectangle 2"/>
          <p:cNvSpPr/>
          <p:nvPr/>
        </p:nvSpPr>
        <p:spPr>
          <a:xfrm>
            <a:off x="533400" y="1905002"/>
            <a:ext cx="6324600" cy="646331"/>
          </a:xfrm>
          <a:prstGeom prst="rect">
            <a:avLst/>
          </a:prstGeom>
        </p:spPr>
        <p:txBody>
          <a:bodyPr wrap="square">
            <a:spAutoFit/>
          </a:bodyPr>
          <a:lstStyle/>
          <a:p>
            <a:r>
              <a:rPr lang="en-US" dirty="0" smtClean="0">
                <a:solidFill>
                  <a:srgbClr val="C00000"/>
                </a:solidFill>
              </a:rPr>
              <a:t>Psalms 9:2  I will be glad and rejoice in thee: I will sing praise to thy name, O thou most High. </a:t>
            </a:r>
          </a:p>
        </p:txBody>
      </p:sp>
      <p:sp>
        <p:nvSpPr>
          <p:cNvPr id="4" name="TextBox 3"/>
          <p:cNvSpPr txBox="1"/>
          <p:nvPr/>
        </p:nvSpPr>
        <p:spPr>
          <a:xfrm>
            <a:off x="609600" y="2743200"/>
            <a:ext cx="6096000" cy="646331"/>
          </a:xfrm>
          <a:prstGeom prst="rect">
            <a:avLst/>
          </a:prstGeom>
          <a:noFill/>
        </p:spPr>
        <p:txBody>
          <a:bodyPr wrap="square" rtlCol="0">
            <a:spAutoFit/>
          </a:bodyPr>
          <a:lstStyle/>
          <a:p>
            <a:r>
              <a:rPr lang="en-US" dirty="0" smtClean="0">
                <a:solidFill>
                  <a:srgbClr val="C00000"/>
                </a:solidFill>
              </a:rPr>
              <a:t>Psalms</a:t>
            </a:r>
            <a:r>
              <a:rPr lang="en-US" b="1" dirty="0" smtClean="0">
                <a:solidFill>
                  <a:srgbClr val="C00000"/>
                </a:solidFill>
              </a:rPr>
              <a:t> </a:t>
            </a:r>
            <a:r>
              <a:rPr lang="en-US" dirty="0" smtClean="0">
                <a:solidFill>
                  <a:srgbClr val="C00000"/>
                </a:solidFill>
              </a:rPr>
              <a:t>21:13  Be thou exalted, LORD, in </a:t>
            </a:r>
            <a:r>
              <a:rPr lang="en-US" dirty="0" err="1" smtClean="0">
                <a:solidFill>
                  <a:srgbClr val="C00000"/>
                </a:solidFill>
              </a:rPr>
              <a:t>thine</a:t>
            </a:r>
            <a:r>
              <a:rPr lang="en-US" dirty="0" smtClean="0">
                <a:solidFill>
                  <a:srgbClr val="C00000"/>
                </a:solidFill>
              </a:rPr>
              <a:t> own strength: </a:t>
            </a:r>
            <a:r>
              <a:rPr lang="en-US" i="1" dirty="0" smtClean="0">
                <a:solidFill>
                  <a:srgbClr val="C00000"/>
                </a:solidFill>
              </a:rPr>
              <a:t>so will we sing and praise thy power. </a:t>
            </a:r>
          </a:p>
        </p:txBody>
      </p:sp>
      <p:sp>
        <p:nvSpPr>
          <p:cNvPr id="5" name="TextBox 4"/>
          <p:cNvSpPr txBox="1"/>
          <p:nvPr/>
        </p:nvSpPr>
        <p:spPr>
          <a:xfrm>
            <a:off x="533400" y="3505200"/>
            <a:ext cx="6248400" cy="923330"/>
          </a:xfrm>
          <a:prstGeom prst="rect">
            <a:avLst/>
          </a:prstGeom>
          <a:noFill/>
        </p:spPr>
        <p:txBody>
          <a:bodyPr wrap="square" rtlCol="0">
            <a:spAutoFit/>
          </a:bodyPr>
          <a:lstStyle/>
          <a:p>
            <a:r>
              <a:rPr lang="en-US" dirty="0" smtClean="0">
                <a:solidFill>
                  <a:srgbClr val="C00000"/>
                </a:solidFill>
              </a:rPr>
              <a:t>Psalms 28:7  The LORD </a:t>
            </a:r>
            <a:r>
              <a:rPr lang="en-US" i="1" dirty="0" smtClean="0">
                <a:solidFill>
                  <a:srgbClr val="C00000"/>
                </a:solidFill>
              </a:rPr>
              <a:t>is my strength and my shield; my heart trusted in him, and I am helped: therefore my heart greatly </a:t>
            </a:r>
            <a:r>
              <a:rPr lang="en-US" i="1" dirty="0" err="1" smtClean="0">
                <a:solidFill>
                  <a:srgbClr val="C00000"/>
                </a:solidFill>
              </a:rPr>
              <a:t>rejoiceth</a:t>
            </a:r>
            <a:r>
              <a:rPr lang="en-US" i="1" dirty="0" smtClean="0">
                <a:solidFill>
                  <a:srgbClr val="C00000"/>
                </a:solidFill>
              </a:rPr>
              <a:t>; and with my song will I praise him. </a:t>
            </a:r>
          </a:p>
        </p:txBody>
      </p:sp>
      <p:sp>
        <p:nvSpPr>
          <p:cNvPr id="6" name="TextBox 5"/>
          <p:cNvSpPr txBox="1"/>
          <p:nvPr/>
        </p:nvSpPr>
        <p:spPr>
          <a:xfrm>
            <a:off x="533401" y="4572000"/>
            <a:ext cx="6019801" cy="923330"/>
          </a:xfrm>
          <a:prstGeom prst="rect">
            <a:avLst/>
          </a:prstGeom>
          <a:noFill/>
        </p:spPr>
        <p:txBody>
          <a:bodyPr wrap="square" rtlCol="0">
            <a:spAutoFit/>
          </a:bodyPr>
          <a:lstStyle/>
          <a:p>
            <a:r>
              <a:rPr lang="en-US" dirty="0" smtClean="0">
                <a:solidFill>
                  <a:srgbClr val="C00000"/>
                </a:solidFill>
              </a:rPr>
              <a:t>Acts 16:25  And at midnight Paul and Silas prayed, and sang praises unto God: and the prisoners heard them. </a:t>
            </a:r>
          </a:p>
          <a:p>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533400"/>
            <a:ext cx="2743200" cy="461665"/>
          </a:xfrm>
          <a:prstGeom prst="rect">
            <a:avLst/>
          </a:prstGeom>
          <a:noFill/>
        </p:spPr>
        <p:txBody>
          <a:bodyPr wrap="square" rtlCol="0">
            <a:spAutoFit/>
          </a:bodyPr>
          <a:lstStyle/>
          <a:p>
            <a:pPr algn="ctr"/>
            <a:r>
              <a:rPr lang="en-US" sz="2400" dirty="0" smtClean="0">
                <a:solidFill>
                  <a:srgbClr val="FF0000"/>
                </a:solidFill>
              </a:rPr>
              <a:t>Signs and Symbols</a:t>
            </a:r>
            <a:endParaRPr lang="en-US" sz="2400" dirty="0">
              <a:solidFill>
                <a:srgbClr val="FF0000"/>
              </a:solidFill>
            </a:endParaRPr>
          </a:p>
        </p:txBody>
      </p:sp>
      <p:pic>
        <p:nvPicPr>
          <p:cNvPr id="1026" name="Picture 2" descr="http://4.bp.blogspot.com/-yLraG4J6CQU/Tlirm_hv1DI/AAAAAAAAAa4/djmgom1Og2E/s1600/goats_head_soup+rolling+stone+album+cover+1973.jpg"/>
          <p:cNvPicPr>
            <a:picLocks noChangeAspect="1" noChangeArrowheads="1"/>
          </p:cNvPicPr>
          <p:nvPr/>
        </p:nvPicPr>
        <p:blipFill>
          <a:blip r:embed="rId2" cstate="print"/>
          <a:srcRect/>
          <a:stretch>
            <a:fillRect/>
          </a:stretch>
        </p:blipFill>
        <p:spPr bwMode="auto">
          <a:xfrm>
            <a:off x="2819400" y="2438400"/>
            <a:ext cx="2971800" cy="2691442"/>
          </a:xfrm>
          <a:prstGeom prst="rect">
            <a:avLst/>
          </a:prstGeom>
          <a:noFill/>
        </p:spPr>
      </p:pic>
      <p:sp>
        <p:nvSpPr>
          <p:cNvPr id="4" name="TextBox 3"/>
          <p:cNvSpPr txBox="1"/>
          <p:nvPr/>
        </p:nvSpPr>
        <p:spPr>
          <a:xfrm>
            <a:off x="2133600" y="5257800"/>
            <a:ext cx="4572000" cy="646331"/>
          </a:xfrm>
          <a:prstGeom prst="rect">
            <a:avLst/>
          </a:prstGeom>
          <a:noFill/>
        </p:spPr>
        <p:txBody>
          <a:bodyPr wrap="square" rtlCol="0">
            <a:spAutoFit/>
          </a:bodyPr>
          <a:lstStyle/>
          <a:p>
            <a:pPr algn="ctr"/>
            <a:r>
              <a:rPr lang="en-US" dirty="0" smtClean="0">
                <a:solidFill>
                  <a:srgbClr val="FF0000"/>
                </a:solidFill>
              </a:rPr>
              <a:t>Rolling Stones ‘Goat Head Soup Album’</a:t>
            </a:r>
          </a:p>
          <a:p>
            <a:pPr algn="ctr"/>
            <a:r>
              <a:rPr lang="en-US" dirty="0" smtClean="0">
                <a:solidFill>
                  <a:srgbClr val="FF0000"/>
                </a:solidFill>
              </a:rPr>
              <a:t>(inner sleeve) </a:t>
            </a:r>
            <a:endParaRPr lang="en-US" dirty="0">
              <a:solidFill>
                <a:srgbClr val="FF0000"/>
              </a:solidFill>
            </a:endParaRPr>
          </a:p>
        </p:txBody>
      </p:sp>
      <p:sp>
        <p:nvSpPr>
          <p:cNvPr id="25603" name="Rectangle 3"/>
          <p:cNvSpPr>
            <a:spLocks noChangeArrowheads="1"/>
          </p:cNvSpPr>
          <p:nvPr/>
        </p:nvSpPr>
        <p:spPr bwMode="auto">
          <a:xfrm>
            <a:off x="609600" y="828488"/>
            <a:ext cx="18288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proxnov-reg"/>
                <a:ea typeface="Times New Roman" pitchFamily="18" charset="0"/>
                <a:cs typeface="Arial" pitchFamily="34" charset="0"/>
              </a:rPr>
              <a:t>‘Sympathy</a:t>
            </a: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smtClean="0">
              <a:solidFill>
                <a:srgbClr val="000000"/>
              </a:solidFill>
              <a:latin typeface="proxnov-reg"/>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smtClean="0">
              <a:solidFill>
                <a:srgbClr val="000000"/>
              </a:solidFill>
              <a:latin typeface="proxnov-reg"/>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800" dirty="0" smtClean="0">
                <a:solidFill>
                  <a:srgbClr val="FF0000"/>
                </a:solidFill>
              </a:rPr>
              <a:t>Please allow me to introduce myself</a:t>
            </a:r>
            <a:br>
              <a:rPr lang="en-US" sz="800" dirty="0" smtClean="0">
                <a:solidFill>
                  <a:srgbClr val="FF0000"/>
                </a:solidFill>
              </a:rPr>
            </a:br>
            <a:r>
              <a:rPr lang="en-US" sz="800" dirty="0" smtClean="0">
                <a:solidFill>
                  <a:srgbClr val="FF0000"/>
                </a:solidFill>
              </a:rPr>
              <a:t>I'm a man of wealth and taste</a:t>
            </a:r>
            <a:br>
              <a:rPr lang="en-US" sz="800" dirty="0" smtClean="0">
                <a:solidFill>
                  <a:srgbClr val="FF0000"/>
                </a:solidFill>
              </a:rPr>
            </a:br>
            <a:r>
              <a:rPr lang="en-US" sz="800" dirty="0" smtClean="0">
                <a:solidFill>
                  <a:srgbClr val="FF0000"/>
                </a:solidFill>
              </a:rPr>
              <a:t>I've been around for a long, long year</a:t>
            </a:r>
            <a:br>
              <a:rPr lang="en-US" sz="800" dirty="0" smtClean="0">
                <a:solidFill>
                  <a:srgbClr val="FF0000"/>
                </a:solidFill>
              </a:rPr>
            </a:br>
            <a:r>
              <a:rPr lang="en-US" sz="800" dirty="0" smtClean="0">
                <a:solidFill>
                  <a:srgbClr val="FF0000"/>
                </a:solidFill>
              </a:rPr>
              <a:t>Stole many a man's soul and fate</a:t>
            </a:r>
          </a:p>
          <a:p>
            <a:r>
              <a:rPr lang="en-US" sz="800" dirty="0" smtClean="0">
                <a:solidFill>
                  <a:srgbClr val="FF0000"/>
                </a:solidFill>
              </a:rPr>
              <a:t>I was 'round when Jesus Christ</a:t>
            </a:r>
            <a:br>
              <a:rPr lang="en-US" sz="800" dirty="0" smtClean="0">
                <a:solidFill>
                  <a:srgbClr val="FF0000"/>
                </a:solidFill>
              </a:rPr>
            </a:br>
            <a:r>
              <a:rPr lang="en-US" sz="800" dirty="0" smtClean="0">
                <a:solidFill>
                  <a:srgbClr val="FF0000"/>
                </a:solidFill>
              </a:rPr>
              <a:t>Had his moments of doubt and pain</a:t>
            </a:r>
            <a:br>
              <a:rPr lang="en-US" sz="800" dirty="0" smtClean="0">
                <a:solidFill>
                  <a:srgbClr val="FF0000"/>
                </a:solidFill>
              </a:rPr>
            </a:br>
            <a:r>
              <a:rPr lang="en-US" sz="800" dirty="0" smtClean="0">
                <a:solidFill>
                  <a:srgbClr val="FF0000"/>
                </a:solidFill>
              </a:rPr>
              <a:t>Made damn sure that Pilate</a:t>
            </a:r>
            <a:br>
              <a:rPr lang="en-US" sz="800" dirty="0" smtClean="0">
                <a:solidFill>
                  <a:srgbClr val="FF0000"/>
                </a:solidFill>
              </a:rPr>
            </a:br>
            <a:r>
              <a:rPr lang="en-US" sz="800" dirty="0" smtClean="0">
                <a:solidFill>
                  <a:srgbClr val="FF0000"/>
                </a:solidFill>
              </a:rPr>
              <a:t>Washed his hands and sealed his fate</a:t>
            </a:r>
          </a:p>
          <a:p>
            <a:r>
              <a:rPr lang="en-US" sz="800" dirty="0" smtClean="0">
                <a:solidFill>
                  <a:srgbClr val="FF0000"/>
                </a:solidFill>
              </a:rPr>
              <a:t>Pleased to meet you</a:t>
            </a:r>
            <a:br>
              <a:rPr lang="en-US" sz="800" dirty="0" smtClean="0">
                <a:solidFill>
                  <a:srgbClr val="FF0000"/>
                </a:solidFill>
              </a:rPr>
            </a:br>
            <a:r>
              <a:rPr lang="en-US" sz="800" dirty="0" smtClean="0">
                <a:solidFill>
                  <a:srgbClr val="FF0000"/>
                </a:solidFill>
              </a:rPr>
              <a:t>Hope you guess my name, oh yeah</a:t>
            </a:r>
            <a:br>
              <a:rPr lang="en-US" sz="800" dirty="0" smtClean="0">
                <a:solidFill>
                  <a:srgbClr val="FF0000"/>
                </a:solidFill>
              </a:rPr>
            </a:br>
            <a:r>
              <a:rPr lang="en-US" sz="800" dirty="0" smtClean="0">
                <a:solidFill>
                  <a:srgbClr val="FF0000"/>
                </a:solidFill>
              </a:rPr>
              <a:t>But what's puzzling you</a:t>
            </a:r>
            <a:br>
              <a:rPr lang="en-US" sz="800" dirty="0" smtClean="0">
                <a:solidFill>
                  <a:srgbClr val="FF0000"/>
                </a:solidFill>
              </a:rPr>
            </a:br>
            <a:r>
              <a:rPr lang="en-US" sz="800" dirty="0" smtClean="0">
                <a:solidFill>
                  <a:srgbClr val="FF0000"/>
                </a:solidFill>
              </a:rPr>
              <a:t>Is the nature of my game</a:t>
            </a:r>
          </a:p>
          <a:p>
            <a:r>
              <a:rPr lang="en-US" sz="800" dirty="0" smtClean="0">
                <a:solidFill>
                  <a:srgbClr val="FF0000"/>
                </a:solidFill>
              </a:rPr>
              <a:t>I stuck around St. Petersburg</a:t>
            </a:r>
            <a:br>
              <a:rPr lang="en-US" sz="800" dirty="0" smtClean="0">
                <a:solidFill>
                  <a:srgbClr val="FF0000"/>
                </a:solidFill>
              </a:rPr>
            </a:br>
            <a:r>
              <a:rPr lang="en-US" sz="800" dirty="0" smtClean="0">
                <a:solidFill>
                  <a:srgbClr val="FF0000"/>
                </a:solidFill>
              </a:rPr>
              <a:t>When I saw it was a time for a change</a:t>
            </a:r>
            <a:br>
              <a:rPr lang="en-US" sz="800" dirty="0" smtClean="0">
                <a:solidFill>
                  <a:srgbClr val="FF0000"/>
                </a:solidFill>
              </a:rPr>
            </a:br>
            <a:r>
              <a:rPr lang="en-US" sz="800" dirty="0" smtClean="0">
                <a:solidFill>
                  <a:srgbClr val="FF0000"/>
                </a:solidFill>
              </a:rPr>
              <a:t>Killed the </a:t>
            </a:r>
            <a:r>
              <a:rPr lang="en-US" sz="800" dirty="0" err="1" smtClean="0">
                <a:solidFill>
                  <a:srgbClr val="FF0000"/>
                </a:solidFill>
              </a:rPr>
              <a:t>Tzar</a:t>
            </a:r>
            <a:r>
              <a:rPr lang="en-US" sz="800" dirty="0" smtClean="0">
                <a:solidFill>
                  <a:srgbClr val="FF0000"/>
                </a:solidFill>
              </a:rPr>
              <a:t> and his ministers</a:t>
            </a:r>
            <a:br>
              <a:rPr lang="en-US" sz="800" dirty="0" smtClean="0">
                <a:solidFill>
                  <a:srgbClr val="FF0000"/>
                </a:solidFill>
              </a:rPr>
            </a:br>
            <a:r>
              <a:rPr lang="en-US" sz="800" dirty="0" smtClean="0">
                <a:solidFill>
                  <a:srgbClr val="FF0000"/>
                </a:solidFill>
              </a:rPr>
              <a:t>Anastasia screamed in vain</a:t>
            </a:r>
          </a:p>
          <a:p>
            <a:r>
              <a:rPr lang="en-US" sz="800" dirty="0" smtClean="0">
                <a:solidFill>
                  <a:srgbClr val="FF0000"/>
                </a:solidFill>
              </a:rPr>
              <a:t>I rode a tank</a:t>
            </a:r>
            <a:br>
              <a:rPr lang="en-US" sz="800" dirty="0" smtClean="0">
                <a:solidFill>
                  <a:srgbClr val="FF0000"/>
                </a:solidFill>
              </a:rPr>
            </a:br>
            <a:r>
              <a:rPr lang="en-US" sz="800" dirty="0" smtClean="0">
                <a:solidFill>
                  <a:srgbClr val="FF0000"/>
                </a:solidFill>
              </a:rPr>
              <a:t>Held a General's rank</a:t>
            </a:r>
            <a:br>
              <a:rPr lang="en-US" sz="800" dirty="0" smtClean="0">
                <a:solidFill>
                  <a:srgbClr val="FF0000"/>
                </a:solidFill>
              </a:rPr>
            </a:br>
            <a:r>
              <a:rPr lang="en-US" sz="800" dirty="0" smtClean="0">
                <a:solidFill>
                  <a:srgbClr val="FF0000"/>
                </a:solidFill>
              </a:rPr>
              <a:t>When the Blitzkrieg raged</a:t>
            </a:r>
            <a:br>
              <a:rPr lang="en-US" sz="800" dirty="0" smtClean="0">
                <a:solidFill>
                  <a:srgbClr val="FF0000"/>
                </a:solidFill>
              </a:rPr>
            </a:br>
            <a:r>
              <a:rPr lang="en-US" sz="800" dirty="0" smtClean="0">
                <a:solidFill>
                  <a:srgbClr val="FF0000"/>
                </a:solidFill>
              </a:rPr>
              <a:t>And the bodies stank</a:t>
            </a:r>
          </a:p>
          <a:p>
            <a:r>
              <a:rPr lang="en-US" sz="800" dirty="0" smtClean="0">
                <a:solidFill>
                  <a:srgbClr val="FF0000"/>
                </a:solidFill>
              </a:rPr>
              <a:t>Pleased to meet you</a:t>
            </a:r>
            <a:br>
              <a:rPr lang="en-US" sz="800" dirty="0" smtClean="0">
                <a:solidFill>
                  <a:srgbClr val="FF0000"/>
                </a:solidFill>
              </a:rPr>
            </a:br>
            <a:r>
              <a:rPr lang="en-US" sz="800" dirty="0" smtClean="0">
                <a:solidFill>
                  <a:srgbClr val="FF0000"/>
                </a:solidFill>
              </a:rPr>
              <a:t>Hope you guess my name, oh yeah</a:t>
            </a:r>
            <a:br>
              <a:rPr lang="en-US" sz="800" dirty="0" smtClean="0">
                <a:solidFill>
                  <a:srgbClr val="FF0000"/>
                </a:solidFill>
              </a:rPr>
            </a:br>
            <a:r>
              <a:rPr lang="en-US" sz="800" dirty="0" smtClean="0">
                <a:solidFill>
                  <a:srgbClr val="FF0000"/>
                </a:solidFill>
              </a:rPr>
              <a:t>What's puzzling you</a:t>
            </a:r>
            <a:br>
              <a:rPr lang="en-US" sz="800" dirty="0" smtClean="0">
                <a:solidFill>
                  <a:srgbClr val="FF0000"/>
                </a:solidFill>
              </a:rPr>
            </a:br>
            <a:r>
              <a:rPr lang="en-US" sz="800" dirty="0" smtClean="0">
                <a:solidFill>
                  <a:srgbClr val="FF0000"/>
                </a:solidFill>
              </a:rPr>
              <a:t>Is the nature of my game, oh yeah</a:t>
            </a:r>
          </a:p>
          <a:p>
            <a:r>
              <a:rPr lang="en-US" sz="800" dirty="0" smtClean="0">
                <a:solidFill>
                  <a:srgbClr val="FF0000"/>
                </a:solidFill>
              </a:rPr>
              <a:t>I watched the glee</a:t>
            </a:r>
            <a:br>
              <a:rPr lang="en-US" sz="800" dirty="0" smtClean="0">
                <a:solidFill>
                  <a:srgbClr val="FF0000"/>
                </a:solidFill>
              </a:rPr>
            </a:br>
            <a:r>
              <a:rPr lang="en-US" sz="800" dirty="0" smtClean="0">
                <a:solidFill>
                  <a:srgbClr val="FF0000"/>
                </a:solidFill>
              </a:rPr>
              <a:t>While your kings and queens</a:t>
            </a:r>
            <a:br>
              <a:rPr lang="en-US" sz="800" dirty="0" smtClean="0">
                <a:solidFill>
                  <a:srgbClr val="FF0000"/>
                </a:solidFill>
              </a:rPr>
            </a:br>
            <a:r>
              <a:rPr lang="en-US" sz="800" dirty="0" smtClean="0">
                <a:solidFill>
                  <a:srgbClr val="FF0000"/>
                </a:solidFill>
              </a:rPr>
              <a:t>Fought for ten decades</a:t>
            </a:r>
            <a:br>
              <a:rPr lang="en-US" sz="800" dirty="0" smtClean="0">
                <a:solidFill>
                  <a:srgbClr val="FF0000"/>
                </a:solidFill>
              </a:rPr>
            </a:br>
            <a:r>
              <a:rPr lang="en-US" sz="800" dirty="0" smtClean="0">
                <a:solidFill>
                  <a:srgbClr val="FF0000"/>
                </a:solidFill>
              </a:rPr>
              <a:t>For the Gods they made</a:t>
            </a:r>
          </a:p>
          <a:p>
            <a:r>
              <a:rPr lang="en-US" sz="800" dirty="0" smtClean="0">
                <a:solidFill>
                  <a:srgbClr val="FF0000"/>
                </a:solidFill>
              </a:rPr>
              <a:t>I shouted out</a:t>
            </a:r>
            <a:br>
              <a:rPr lang="en-US" sz="800" dirty="0" smtClean="0">
                <a:solidFill>
                  <a:srgbClr val="FF0000"/>
                </a:solidFill>
              </a:rPr>
            </a:br>
            <a:r>
              <a:rPr lang="en-US" sz="800" dirty="0" smtClean="0">
                <a:solidFill>
                  <a:srgbClr val="FF0000"/>
                </a:solidFill>
              </a:rPr>
              <a:t>"Who killed the Kennedys?"</a:t>
            </a:r>
            <a:br>
              <a:rPr lang="en-US" sz="800" dirty="0" smtClean="0">
                <a:solidFill>
                  <a:srgbClr val="FF0000"/>
                </a:solidFill>
              </a:rPr>
            </a:br>
            <a:r>
              <a:rPr lang="en-US" sz="800" dirty="0" smtClean="0">
                <a:solidFill>
                  <a:srgbClr val="FF0000"/>
                </a:solidFill>
              </a:rPr>
              <a:t>Well after all</a:t>
            </a:r>
            <a:br>
              <a:rPr lang="en-US" sz="800" dirty="0" smtClean="0">
                <a:solidFill>
                  <a:srgbClr val="FF0000"/>
                </a:solidFill>
              </a:rPr>
            </a:br>
            <a:r>
              <a:rPr lang="en-US" sz="800" dirty="0" smtClean="0">
                <a:solidFill>
                  <a:srgbClr val="FF0000"/>
                </a:solidFill>
              </a:rPr>
              <a:t>It was you and me</a:t>
            </a:r>
          </a:p>
          <a:p>
            <a:r>
              <a:rPr lang="en-US" sz="800" dirty="0" smtClean="0">
                <a:solidFill>
                  <a:srgbClr val="FF0000"/>
                </a:solidFill>
              </a:rPr>
              <a:t>Let me please introduce myself</a:t>
            </a:r>
            <a:br>
              <a:rPr lang="en-US" sz="800" dirty="0" smtClean="0">
                <a:solidFill>
                  <a:srgbClr val="FF0000"/>
                </a:solidFill>
              </a:rPr>
            </a:br>
            <a:r>
              <a:rPr lang="en-US" sz="800" dirty="0" smtClean="0">
                <a:solidFill>
                  <a:srgbClr val="FF0000"/>
                </a:solidFill>
              </a:rPr>
              <a:t>I'm a man of wealth and taste</a:t>
            </a:r>
            <a:br>
              <a:rPr lang="en-US" sz="800" dirty="0" smtClean="0">
                <a:solidFill>
                  <a:srgbClr val="FF0000"/>
                </a:solidFill>
              </a:rPr>
            </a:br>
            <a:r>
              <a:rPr lang="en-US" sz="800" dirty="0" smtClean="0">
                <a:solidFill>
                  <a:srgbClr val="FF0000"/>
                </a:solidFill>
              </a:rPr>
              <a:t>And I laid traps for troubadours</a:t>
            </a:r>
            <a:br>
              <a:rPr lang="en-US" sz="800" dirty="0" smtClean="0">
                <a:solidFill>
                  <a:srgbClr val="FF0000"/>
                </a:solidFill>
              </a:rPr>
            </a:br>
            <a:r>
              <a:rPr lang="en-US" sz="800" dirty="0" smtClean="0">
                <a:solidFill>
                  <a:srgbClr val="FF0000"/>
                </a:solidFill>
              </a:rPr>
              <a:t>Who get killed before they reached Bombay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FF0000"/>
                </a:solidFill>
                <a:effectLst/>
                <a:latin typeface="proxnov-reg"/>
                <a:ea typeface="Times New Roman" pitchFamily="18" charset="0"/>
                <a:cs typeface="Arial" pitchFamily="34" charset="0"/>
              </a:rPr>
              <a:t/>
            </a:r>
            <a:br>
              <a:rPr kumimoji="0" lang="en-US" sz="800" b="0" i="0" u="none" strike="noStrike" cap="none" normalizeH="0" baseline="0" dirty="0" smtClean="0">
                <a:ln>
                  <a:noFill/>
                </a:ln>
                <a:solidFill>
                  <a:srgbClr val="FF0000"/>
                </a:solidFill>
                <a:effectLst/>
                <a:latin typeface="proxnov-reg"/>
                <a:ea typeface="Times New Roman" pitchFamily="18" charset="0"/>
                <a:cs typeface="Arial" pitchFamily="34" charset="0"/>
              </a:rPr>
            </a:br>
            <a:r>
              <a:rPr kumimoji="0" lang="en-US" sz="800" b="0" i="0" u="none" strike="noStrike" cap="none" normalizeH="0" baseline="0" dirty="0" smtClean="0">
                <a:ln>
                  <a:noFill/>
                </a:ln>
                <a:solidFill>
                  <a:srgbClr val="000000"/>
                </a:solidFill>
                <a:effectLst/>
                <a:latin typeface="proxnov-reg"/>
                <a:ea typeface="Times New Roman" pitchFamily="18" charset="0"/>
                <a:cs typeface="Arial" pitchFamily="34" charset="0"/>
              </a:rPr>
              <a:t>Killed the </a:t>
            </a:r>
            <a:r>
              <a:rPr kumimoji="0" lang="en-US" sz="800" b="0" i="0" u="none" strike="noStrike" cap="none" normalizeH="0" baseline="0" dirty="0" err="1" smtClean="0">
                <a:ln>
                  <a:noFill/>
                </a:ln>
                <a:solidFill>
                  <a:srgbClr val="000000"/>
                </a:solidFill>
                <a:effectLst/>
                <a:latin typeface="proxnov-reg"/>
                <a:ea typeface="Times New Roman" pitchFamily="18" charset="0"/>
                <a:cs typeface="Arial" pitchFamily="34" charset="0"/>
              </a:rPr>
              <a:t>Tst</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4" name="Rectangle 4"/>
          <p:cNvSpPr>
            <a:spLocks noChangeArrowheads="1"/>
          </p:cNvSpPr>
          <p:nvPr/>
        </p:nvSpPr>
        <p:spPr bwMode="auto">
          <a:xfrm>
            <a:off x="6629400" y="914400"/>
            <a:ext cx="1828800" cy="46969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err="1" smtClean="0">
                <a:ln>
                  <a:noFill/>
                </a:ln>
                <a:solidFill>
                  <a:srgbClr val="000000"/>
                </a:solidFill>
                <a:effectLst/>
                <a:latin typeface="proxnov-reg"/>
                <a:ea typeface="Times New Roman" pitchFamily="18" charset="0"/>
                <a:cs typeface="Arial" pitchFamily="34" charset="0"/>
              </a:rPr>
              <a:t>n</a:t>
            </a:r>
            <a:r>
              <a:rPr lang="en-US" sz="800" dirty="0" err="1" smtClean="0">
                <a:solidFill>
                  <a:srgbClr val="FF0000"/>
                </a:solidFill>
              </a:rPr>
              <a:t>Pleased</a:t>
            </a:r>
            <a:r>
              <a:rPr lang="en-US" sz="800" dirty="0" smtClean="0">
                <a:solidFill>
                  <a:srgbClr val="FF0000"/>
                </a:solidFill>
              </a:rPr>
              <a:t> to meet you</a:t>
            </a:r>
            <a:br>
              <a:rPr lang="en-US" sz="800" dirty="0" smtClean="0">
                <a:solidFill>
                  <a:srgbClr val="FF0000"/>
                </a:solidFill>
              </a:rPr>
            </a:br>
            <a:r>
              <a:rPr lang="en-US" sz="800" dirty="0" smtClean="0">
                <a:solidFill>
                  <a:srgbClr val="FF0000"/>
                </a:solidFill>
              </a:rPr>
              <a:t>Hope you guess my name, oh yeah</a:t>
            </a:r>
            <a:br>
              <a:rPr lang="en-US" sz="800" dirty="0" smtClean="0">
                <a:solidFill>
                  <a:srgbClr val="FF0000"/>
                </a:solidFill>
              </a:rPr>
            </a:br>
            <a:r>
              <a:rPr lang="en-US" sz="800" dirty="0" smtClean="0">
                <a:solidFill>
                  <a:srgbClr val="FF0000"/>
                </a:solidFill>
              </a:rPr>
              <a:t>But what's puzzling you</a:t>
            </a:r>
            <a:br>
              <a:rPr lang="en-US" sz="800" dirty="0" smtClean="0">
                <a:solidFill>
                  <a:srgbClr val="FF0000"/>
                </a:solidFill>
              </a:rPr>
            </a:br>
            <a:r>
              <a:rPr lang="en-US" sz="800" dirty="0" smtClean="0">
                <a:solidFill>
                  <a:srgbClr val="FF0000"/>
                </a:solidFill>
              </a:rPr>
              <a:t>Is the nature of my game, oh yeah</a:t>
            </a:r>
          </a:p>
          <a:p>
            <a:r>
              <a:rPr lang="en-US" sz="800" dirty="0" smtClean="0">
                <a:solidFill>
                  <a:srgbClr val="FF0000"/>
                </a:solidFill>
              </a:rPr>
              <a:t>Pleased to meet you</a:t>
            </a:r>
            <a:br>
              <a:rPr lang="en-US" sz="800" dirty="0" smtClean="0">
                <a:solidFill>
                  <a:srgbClr val="FF0000"/>
                </a:solidFill>
              </a:rPr>
            </a:br>
            <a:r>
              <a:rPr lang="en-US" sz="800" dirty="0" smtClean="0">
                <a:solidFill>
                  <a:srgbClr val="FF0000"/>
                </a:solidFill>
              </a:rPr>
              <a:t>Hope you guess my name, oh yeah</a:t>
            </a:r>
            <a:br>
              <a:rPr lang="en-US" sz="800" dirty="0" smtClean="0">
                <a:solidFill>
                  <a:srgbClr val="FF0000"/>
                </a:solidFill>
              </a:rPr>
            </a:br>
            <a:r>
              <a:rPr lang="en-US" sz="800" dirty="0" smtClean="0">
                <a:solidFill>
                  <a:srgbClr val="FF0000"/>
                </a:solidFill>
              </a:rPr>
              <a:t>But what's confusing you</a:t>
            </a:r>
            <a:br>
              <a:rPr lang="en-US" sz="800" dirty="0" smtClean="0">
                <a:solidFill>
                  <a:srgbClr val="FF0000"/>
                </a:solidFill>
              </a:rPr>
            </a:br>
            <a:r>
              <a:rPr lang="en-US" sz="800" dirty="0" smtClean="0">
                <a:solidFill>
                  <a:srgbClr val="FF0000"/>
                </a:solidFill>
              </a:rPr>
              <a:t>Is just the nature of my game, ooh yeah</a:t>
            </a:r>
          </a:p>
          <a:p>
            <a:r>
              <a:rPr lang="en-US" sz="800" dirty="0" smtClean="0">
                <a:solidFill>
                  <a:srgbClr val="FF0000"/>
                </a:solidFill>
              </a:rPr>
              <a:t>Just as every cop is a criminal</a:t>
            </a:r>
            <a:br>
              <a:rPr lang="en-US" sz="800" dirty="0" smtClean="0">
                <a:solidFill>
                  <a:srgbClr val="FF0000"/>
                </a:solidFill>
              </a:rPr>
            </a:br>
            <a:r>
              <a:rPr lang="en-US" sz="800" dirty="0" smtClean="0">
                <a:solidFill>
                  <a:srgbClr val="FF0000"/>
                </a:solidFill>
              </a:rPr>
              <a:t>And all the sinners saints</a:t>
            </a:r>
            <a:br>
              <a:rPr lang="en-US" sz="800" dirty="0" smtClean="0">
                <a:solidFill>
                  <a:srgbClr val="FF0000"/>
                </a:solidFill>
              </a:rPr>
            </a:br>
            <a:r>
              <a:rPr lang="en-US" sz="800" dirty="0" smtClean="0">
                <a:solidFill>
                  <a:srgbClr val="FF0000"/>
                </a:solidFill>
              </a:rPr>
              <a:t>As heads is tails just call me Lucifer</a:t>
            </a:r>
            <a:br>
              <a:rPr lang="en-US" sz="800" dirty="0" smtClean="0">
                <a:solidFill>
                  <a:srgbClr val="FF0000"/>
                </a:solidFill>
              </a:rPr>
            </a:br>
            <a:r>
              <a:rPr lang="en-US" sz="800" dirty="0" smtClean="0">
                <a:solidFill>
                  <a:srgbClr val="FF0000"/>
                </a:solidFill>
              </a:rPr>
              <a:t>I'm in need of some restraint</a:t>
            </a:r>
          </a:p>
          <a:p>
            <a:r>
              <a:rPr lang="en-US" sz="800" dirty="0" smtClean="0">
                <a:solidFill>
                  <a:srgbClr val="FF0000"/>
                </a:solidFill>
              </a:rPr>
              <a:t>So if you meet me, have some courtesy</a:t>
            </a:r>
            <a:br>
              <a:rPr lang="en-US" sz="800" dirty="0" smtClean="0">
                <a:solidFill>
                  <a:srgbClr val="FF0000"/>
                </a:solidFill>
              </a:rPr>
            </a:br>
            <a:r>
              <a:rPr lang="en-US" sz="800" dirty="0" smtClean="0">
                <a:solidFill>
                  <a:srgbClr val="FF0000"/>
                </a:solidFill>
              </a:rPr>
              <a:t>Have some sympathy and some taste</a:t>
            </a:r>
            <a:br>
              <a:rPr lang="en-US" sz="800" dirty="0" smtClean="0">
                <a:solidFill>
                  <a:srgbClr val="FF0000"/>
                </a:solidFill>
              </a:rPr>
            </a:br>
            <a:r>
              <a:rPr lang="en-US" sz="800" dirty="0" smtClean="0">
                <a:solidFill>
                  <a:srgbClr val="FF0000"/>
                </a:solidFill>
              </a:rPr>
              <a:t>Use all your well learned politics</a:t>
            </a:r>
            <a:br>
              <a:rPr lang="en-US" sz="800" dirty="0" smtClean="0">
                <a:solidFill>
                  <a:srgbClr val="FF0000"/>
                </a:solidFill>
              </a:rPr>
            </a:br>
            <a:r>
              <a:rPr lang="en-US" sz="800" dirty="0" smtClean="0">
                <a:solidFill>
                  <a:srgbClr val="FF0000"/>
                </a:solidFill>
              </a:rPr>
              <a:t>Or I'll lay your soul to waste, </a:t>
            </a:r>
            <a:r>
              <a:rPr lang="en-US" sz="800" dirty="0" err="1" smtClean="0">
                <a:solidFill>
                  <a:srgbClr val="FF0000"/>
                </a:solidFill>
              </a:rPr>
              <a:t>mmm</a:t>
            </a:r>
            <a:r>
              <a:rPr lang="en-US" sz="800" dirty="0" smtClean="0">
                <a:solidFill>
                  <a:srgbClr val="FF0000"/>
                </a:solidFill>
              </a:rPr>
              <a:t> yeah</a:t>
            </a:r>
          </a:p>
          <a:p>
            <a:r>
              <a:rPr lang="en-US" sz="800" dirty="0" smtClean="0">
                <a:solidFill>
                  <a:srgbClr val="FF0000"/>
                </a:solidFill>
              </a:rPr>
              <a:t>Pleased to meet you</a:t>
            </a:r>
            <a:br>
              <a:rPr lang="en-US" sz="800" dirty="0" smtClean="0">
                <a:solidFill>
                  <a:srgbClr val="FF0000"/>
                </a:solidFill>
              </a:rPr>
            </a:br>
            <a:r>
              <a:rPr lang="en-US" sz="800" dirty="0" smtClean="0">
                <a:solidFill>
                  <a:srgbClr val="FF0000"/>
                </a:solidFill>
              </a:rPr>
              <a:t>Hope you guess my name, </a:t>
            </a:r>
            <a:r>
              <a:rPr lang="en-US" sz="800" dirty="0" err="1" smtClean="0">
                <a:solidFill>
                  <a:srgbClr val="FF0000"/>
                </a:solidFill>
              </a:rPr>
              <a:t>mmm</a:t>
            </a:r>
            <a:r>
              <a:rPr lang="en-US" sz="800" dirty="0" smtClean="0">
                <a:solidFill>
                  <a:srgbClr val="FF0000"/>
                </a:solidFill>
              </a:rPr>
              <a:t> yeah</a:t>
            </a:r>
            <a:br>
              <a:rPr lang="en-US" sz="800" dirty="0" smtClean="0">
                <a:solidFill>
                  <a:srgbClr val="FF0000"/>
                </a:solidFill>
              </a:rPr>
            </a:br>
            <a:r>
              <a:rPr lang="en-US" sz="800" dirty="0" smtClean="0">
                <a:solidFill>
                  <a:srgbClr val="FF0000"/>
                </a:solidFill>
              </a:rPr>
              <a:t>But what's puzzling you</a:t>
            </a:r>
            <a:br>
              <a:rPr lang="en-US" sz="800" dirty="0" smtClean="0">
                <a:solidFill>
                  <a:srgbClr val="FF0000"/>
                </a:solidFill>
              </a:rPr>
            </a:br>
            <a:r>
              <a:rPr lang="en-US" sz="800" dirty="0" smtClean="0">
                <a:solidFill>
                  <a:srgbClr val="FF0000"/>
                </a:solidFill>
              </a:rPr>
              <a:t>Is the nature of my game, get down</a:t>
            </a:r>
            <a:br>
              <a:rPr lang="en-US" sz="800" dirty="0" smtClean="0">
                <a:solidFill>
                  <a:srgbClr val="FF0000"/>
                </a:solidFill>
              </a:rPr>
            </a:br>
            <a:r>
              <a:rPr lang="en-US" sz="800" dirty="0" smtClean="0">
                <a:solidFill>
                  <a:srgbClr val="FF0000"/>
                </a:solidFill>
              </a:rPr>
              <a:t>Woo </a:t>
            </a:r>
            <a:r>
              <a:rPr lang="en-US" sz="800" dirty="0" err="1" smtClean="0">
                <a:solidFill>
                  <a:srgbClr val="FF0000"/>
                </a:solidFill>
              </a:rPr>
              <a:t>hoo</a:t>
            </a:r>
            <a:r>
              <a:rPr lang="en-US" sz="800" dirty="0" smtClean="0">
                <a:solidFill>
                  <a:srgbClr val="FF0000"/>
                </a:solidFill>
              </a:rPr>
              <a:t>, ah yeah, get on down, oh yeah</a:t>
            </a:r>
          </a:p>
          <a:p>
            <a:r>
              <a:rPr lang="en-US" sz="800" dirty="0" smtClean="0">
                <a:solidFill>
                  <a:srgbClr val="FF0000"/>
                </a:solidFill>
              </a:rPr>
              <a:t>Tell me, baby, what's my name?</a:t>
            </a:r>
            <a:br>
              <a:rPr lang="en-US" sz="800" dirty="0" smtClean="0">
                <a:solidFill>
                  <a:srgbClr val="FF0000"/>
                </a:solidFill>
              </a:rPr>
            </a:br>
            <a:r>
              <a:rPr lang="en-US" sz="800" dirty="0" smtClean="0">
                <a:solidFill>
                  <a:srgbClr val="FF0000"/>
                </a:solidFill>
              </a:rPr>
              <a:t>Tell me, honey, baby guess my name</a:t>
            </a:r>
            <a:br>
              <a:rPr lang="en-US" sz="800" dirty="0" smtClean="0">
                <a:solidFill>
                  <a:srgbClr val="FF0000"/>
                </a:solidFill>
              </a:rPr>
            </a:br>
            <a:r>
              <a:rPr lang="en-US" sz="800" dirty="0" smtClean="0">
                <a:solidFill>
                  <a:srgbClr val="FF0000"/>
                </a:solidFill>
              </a:rPr>
              <a:t>Tell me, baby, what's my name?</a:t>
            </a:r>
            <a:br>
              <a:rPr lang="en-US" sz="800" dirty="0" smtClean="0">
                <a:solidFill>
                  <a:srgbClr val="FF0000"/>
                </a:solidFill>
              </a:rPr>
            </a:br>
            <a:r>
              <a:rPr lang="en-US" sz="800" dirty="0" smtClean="0">
                <a:solidFill>
                  <a:srgbClr val="FF0000"/>
                </a:solidFill>
              </a:rPr>
              <a:t>I'll </a:t>
            </a:r>
            <a:r>
              <a:rPr lang="en-US" sz="800" dirty="0" err="1" smtClean="0">
                <a:solidFill>
                  <a:srgbClr val="FF0000"/>
                </a:solidFill>
              </a:rPr>
              <a:t>ya</a:t>
            </a:r>
            <a:r>
              <a:rPr lang="en-US" sz="800" dirty="0" smtClean="0">
                <a:solidFill>
                  <a:srgbClr val="FF0000"/>
                </a:solidFill>
              </a:rPr>
              <a:t> one time you're to blame</a:t>
            </a:r>
          </a:p>
          <a:p>
            <a:r>
              <a:rPr lang="en-US" sz="800" dirty="0" smtClean="0">
                <a:solidFill>
                  <a:srgbClr val="FF0000"/>
                </a:solidFill>
              </a:rPr>
              <a:t>What's my name?</a:t>
            </a:r>
            <a:br>
              <a:rPr lang="en-US" sz="800" dirty="0" smtClean="0">
                <a:solidFill>
                  <a:srgbClr val="FF0000"/>
                </a:solidFill>
              </a:rPr>
            </a:br>
            <a:r>
              <a:rPr lang="en-US" sz="800" dirty="0" smtClean="0">
                <a:solidFill>
                  <a:srgbClr val="FF0000"/>
                </a:solidFill>
              </a:rPr>
              <a:t>Tell me, baby, what's my name?</a:t>
            </a:r>
            <a:br>
              <a:rPr lang="en-US" sz="800" dirty="0" smtClean="0">
                <a:solidFill>
                  <a:srgbClr val="FF0000"/>
                </a:solidFill>
              </a:rPr>
            </a:br>
            <a:r>
              <a:rPr lang="en-US" sz="800" dirty="0" smtClean="0">
                <a:solidFill>
                  <a:srgbClr val="FF0000"/>
                </a:solidFill>
              </a:rPr>
              <a:t>Tell me, sweetie, what's my name?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proxnov-reg"/>
                <a:ea typeface="Times New Roman" pitchFamily="18" charset="0"/>
                <a:cs typeface="Arial" pitchFamily="34" charset="0"/>
              </a:rPr>
              <a:t> you meet me, have some courtesy</a:t>
            </a:r>
            <a:br>
              <a:rPr kumimoji="0" lang="en-US" sz="800" b="0" i="0" u="none" strike="noStrike" cap="none" normalizeH="0" baseline="0" dirty="0" smtClean="0">
                <a:ln>
                  <a:noFill/>
                </a:ln>
                <a:solidFill>
                  <a:srgbClr val="000000"/>
                </a:solidFill>
                <a:effectLst/>
                <a:latin typeface="proxnov-reg"/>
                <a:ea typeface="Times New Roman" pitchFamily="18" charset="0"/>
                <a:cs typeface="Arial" pitchFamily="34" charset="0"/>
              </a:rPr>
            </a:br>
            <a:r>
              <a:rPr kumimoji="0" lang="en-US" sz="800" b="0" i="0" u="none" strike="noStrike" cap="none" normalizeH="0" baseline="0" dirty="0" smtClean="0">
                <a:ln>
                  <a:noFill/>
                </a:ln>
                <a:solidFill>
                  <a:srgbClr val="000000"/>
                </a:solidFill>
                <a:effectLst/>
                <a:latin typeface="proxnov-reg"/>
                <a:ea typeface="Times New Roman" pitchFamily="18" charset="0"/>
                <a:cs typeface="Arial" pitchFamily="34" charset="0"/>
              </a:rPr>
              <a:t>Have some sympathy and some taste</a:t>
            </a:r>
            <a:br>
              <a:rPr kumimoji="0" lang="en-US" sz="800" b="0" i="0" u="none" strike="noStrike" cap="none" normalizeH="0" baseline="0" dirty="0" smtClean="0">
                <a:ln>
                  <a:noFill/>
                </a:ln>
                <a:solidFill>
                  <a:srgbClr val="000000"/>
                </a:solidFill>
                <a:effectLst/>
                <a:latin typeface="proxnov-reg"/>
                <a:ea typeface="Times New Roman" pitchFamily="18" charset="0"/>
                <a:cs typeface="Arial" pitchFamily="34" charset="0"/>
              </a:rPr>
            </a:br>
            <a:r>
              <a:rPr kumimoji="0" lang="en-US" sz="800" b="0" i="0" u="none" strike="noStrike" cap="none" normalizeH="0" baseline="0" dirty="0" smtClean="0">
                <a:ln>
                  <a:noFill/>
                </a:ln>
                <a:solidFill>
                  <a:srgbClr val="000000"/>
                </a:solidFill>
                <a:effectLst/>
                <a:latin typeface="proxnov-reg"/>
                <a:ea typeface="Times New Roman" pitchFamily="18" charset="0"/>
                <a:cs typeface="Arial" pitchFamily="34" charset="0"/>
              </a:rPr>
              <a:t>Use all your well learned </a:t>
            </a:r>
            <a:r>
              <a:rPr kumimoji="0" lang="en-US" sz="800" b="0" i="0" u="none" strike="noStrike" cap="none" normalizeH="0" baseline="0" dirty="0" err="1" smtClean="0">
                <a:ln>
                  <a:noFill/>
                </a:ln>
                <a:solidFill>
                  <a:srgbClr val="000000"/>
                </a:solidFill>
                <a:effectLst/>
                <a:latin typeface="proxnov-reg"/>
                <a:ea typeface="Times New Roman" pitchFamily="18" charset="0"/>
                <a:cs typeface="Arial" pitchFamily="34" charset="0"/>
              </a:rPr>
              <a:t>polihat's</a:t>
            </a:r>
            <a:r>
              <a:rPr kumimoji="0" lang="en-US" sz="800" b="0" i="0" u="none" strike="noStrike" cap="none" normalizeH="0" baseline="0" dirty="0" smtClean="0">
                <a:ln>
                  <a:noFill/>
                </a:ln>
                <a:solidFill>
                  <a:srgbClr val="000000"/>
                </a:solidFill>
                <a:effectLst/>
                <a:latin typeface="proxnov-reg"/>
                <a:ea typeface="Times New Roman" pitchFamily="18" charset="0"/>
                <a:cs typeface="Arial" pitchFamily="34" charset="0"/>
              </a:rPr>
              <a:t> my name?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Box 11"/>
          <p:cNvSpPr txBox="1"/>
          <p:nvPr/>
        </p:nvSpPr>
        <p:spPr>
          <a:xfrm>
            <a:off x="762000" y="152400"/>
            <a:ext cx="1828800" cy="923330"/>
          </a:xfrm>
          <a:prstGeom prst="rect">
            <a:avLst/>
          </a:prstGeom>
          <a:noFill/>
        </p:spPr>
        <p:txBody>
          <a:bodyPr wrap="square" rtlCol="0">
            <a:spAutoFit/>
          </a:bodyPr>
          <a:lstStyle/>
          <a:p>
            <a:r>
              <a:rPr lang="en-US" dirty="0" smtClean="0">
                <a:solidFill>
                  <a:srgbClr val="FF0000"/>
                </a:solidFill>
              </a:rPr>
              <a:t>‘Sympathy For  The Devil’</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The Beatles - Butcher Cover.jpg">
            <a:hlinkClick r:id="rId2"/>
          </p:cNvPr>
          <p:cNvPicPr>
            <a:picLocks noChangeAspect="1" noChangeArrowheads="1"/>
          </p:cNvPicPr>
          <p:nvPr/>
        </p:nvPicPr>
        <p:blipFill>
          <a:blip r:embed="rId3" cstate="print"/>
          <a:srcRect/>
          <a:stretch>
            <a:fillRect/>
          </a:stretch>
        </p:blipFill>
        <p:spPr bwMode="auto">
          <a:xfrm>
            <a:off x="914400" y="228600"/>
            <a:ext cx="7010400" cy="63246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lluminati pyramid eye tshirt"/>
          <p:cNvPicPr>
            <a:picLocks noChangeAspect="1" noChangeArrowheads="1"/>
          </p:cNvPicPr>
          <p:nvPr/>
        </p:nvPicPr>
        <p:blipFill>
          <a:blip r:embed="rId2" cstate="print"/>
          <a:srcRect/>
          <a:stretch>
            <a:fillRect/>
          </a:stretch>
        </p:blipFill>
        <p:spPr bwMode="auto">
          <a:xfrm>
            <a:off x="2133600" y="152400"/>
            <a:ext cx="1343025" cy="1200150"/>
          </a:xfrm>
          <a:prstGeom prst="rect">
            <a:avLst/>
          </a:prstGeom>
          <a:noFill/>
        </p:spPr>
      </p:pic>
      <p:pic>
        <p:nvPicPr>
          <p:cNvPr id="3" name="Picture 4" descr="There many other symbols all around us that have powerful meanings and ..."/>
          <p:cNvPicPr>
            <a:picLocks noChangeAspect="1" noChangeArrowheads="1"/>
          </p:cNvPicPr>
          <p:nvPr/>
        </p:nvPicPr>
        <p:blipFill>
          <a:blip r:embed="rId3" cstate="print"/>
          <a:srcRect/>
          <a:stretch>
            <a:fillRect/>
          </a:stretch>
        </p:blipFill>
        <p:spPr bwMode="auto">
          <a:xfrm>
            <a:off x="3886200" y="152400"/>
            <a:ext cx="1683656" cy="1219200"/>
          </a:xfrm>
          <a:prstGeom prst="rect">
            <a:avLst/>
          </a:prstGeom>
          <a:noFill/>
        </p:spPr>
      </p:pic>
      <p:pic>
        <p:nvPicPr>
          <p:cNvPr id="52226" name="Picture 2" descr="BEYONCÉ Caught Flashing ‘ANOTHER’ Illuminati Symbol At Super Bowl ..."/>
          <p:cNvPicPr>
            <a:picLocks noChangeAspect="1" noChangeArrowheads="1"/>
          </p:cNvPicPr>
          <p:nvPr/>
        </p:nvPicPr>
        <p:blipFill>
          <a:blip r:embed="rId4" cstate="print"/>
          <a:srcRect/>
          <a:stretch>
            <a:fillRect/>
          </a:stretch>
        </p:blipFill>
        <p:spPr bwMode="auto">
          <a:xfrm>
            <a:off x="0" y="1981200"/>
            <a:ext cx="2057400" cy="1439863"/>
          </a:xfrm>
          <a:prstGeom prst="rect">
            <a:avLst/>
          </a:prstGeom>
          <a:noFill/>
        </p:spPr>
      </p:pic>
      <p:pic>
        <p:nvPicPr>
          <p:cNvPr id="52228" name="Picture 4" descr="http://ts2.mm.bing.net/th?id=H.4917846128527849&amp;pid=15.1"/>
          <p:cNvPicPr>
            <a:picLocks noChangeAspect="1" noChangeArrowheads="1"/>
          </p:cNvPicPr>
          <p:nvPr/>
        </p:nvPicPr>
        <p:blipFill>
          <a:blip r:embed="rId5" cstate="print"/>
          <a:srcRect/>
          <a:stretch>
            <a:fillRect/>
          </a:stretch>
        </p:blipFill>
        <p:spPr bwMode="auto">
          <a:xfrm>
            <a:off x="2362201" y="1905000"/>
            <a:ext cx="1743764" cy="1371600"/>
          </a:xfrm>
          <a:prstGeom prst="rect">
            <a:avLst/>
          </a:prstGeom>
          <a:noFill/>
        </p:spPr>
      </p:pic>
      <p:pic>
        <p:nvPicPr>
          <p:cNvPr id="52230" name="Picture 6" descr="http://ts1.mm.bing.net/th?id=H.4889598107059796&amp;pid=15.1"/>
          <p:cNvPicPr>
            <a:picLocks noChangeAspect="1" noChangeArrowheads="1"/>
          </p:cNvPicPr>
          <p:nvPr/>
        </p:nvPicPr>
        <p:blipFill>
          <a:blip r:embed="rId6" cstate="print"/>
          <a:srcRect/>
          <a:stretch>
            <a:fillRect/>
          </a:stretch>
        </p:blipFill>
        <p:spPr bwMode="auto">
          <a:xfrm>
            <a:off x="228600" y="3657600"/>
            <a:ext cx="1295400" cy="1282502"/>
          </a:xfrm>
          <a:prstGeom prst="rect">
            <a:avLst/>
          </a:prstGeom>
          <a:noFill/>
        </p:spPr>
      </p:pic>
      <p:pic>
        <p:nvPicPr>
          <p:cNvPr id="7" name="Picture 2" descr="http://ts3.mm.bing.net/th?id=H.4689998116750354&amp;pid=15.1"/>
          <p:cNvPicPr>
            <a:picLocks noChangeAspect="1" noChangeArrowheads="1"/>
          </p:cNvPicPr>
          <p:nvPr/>
        </p:nvPicPr>
        <p:blipFill>
          <a:blip r:embed="rId7" cstate="print"/>
          <a:srcRect/>
          <a:stretch>
            <a:fillRect/>
          </a:stretch>
        </p:blipFill>
        <p:spPr bwMode="auto">
          <a:xfrm>
            <a:off x="5867400" y="0"/>
            <a:ext cx="1042416" cy="1371600"/>
          </a:xfrm>
          <a:prstGeom prst="rect">
            <a:avLst/>
          </a:prstGeom>
          <a:noFill/>
        </p:spPr>
      </p:pic>
      <p:pic>
        <p:nvPicPr>
          <p:cNvPr id="52232" name="Picture 8" descr="http://ts2.mm.bing.net/th?id=H.4734949245845981&amp;pid=15.1"/>
          <p:cNvPicPr>
            <a:picLocks noChangeAspect="1" noChangeArrowheads="1"/>
          </p:cNvPicPr>
          <p:nvPr/>
        </p:nvPicPr>
        <p:blipFill>
          <a:blip r:embed="rId8" cstate="print"/>
          <a:srcRect/>
          <a:stretch>
            <a:fillRect/>
          </a:stretch>
        </p:blipFill>
        <p:spPr bwMode="auto">
          <a:xfrm>
            <a:off x="3581400" y="3611562"/>
            <a:ext cx="1524000" cy="1442861"/>
          </a:xfrm>
          <a:prstGeom prst="rect">
            <a:avLst/>
          </a:prstGeom>
          <a:noFill/>
        </p:spPr>
      </p:pic>
      <p:pic>
        <p:nvPicPr>
          <p:cNvPr id="52234" name="Picture 10" descr="http://ts4.mm.bing.net/th?id=H.4732282048874131&amp;pid=15.1"/>
          <p:cNvPicPr>
            <a:picLocks noChangeAspect="1" noChangeArrowheads="1"/>
          </p:cNvPicPr>
          <p:nvPr/>
        </p:nvPicPr>
        <p:blipFill>
          <a:blip r:embed="rId9" cstate="print"/>
          <a:srcRect/>
          <a:stretch>
            <a:fillRect/>
          </a:stretch>
        </p:blipFill>
        <p:spPr bwMode="auto">
          <a:xfrm>
            <a:off x="4572000" y="1752600"/>
            <a:ext cx="1676400" cy="1676400"/>
          </a:xfrm>
          <a:prstGeom prst="rect">
            <a:avLst/>
          </a:prstGeom>
          <a:noFill/>
        </p:spPr>
      </p:pic>
      <p:pic>
        <p:nvPicPr>
          <p:cNvPr id="52236" name="Picture 12" descr="http://ts3.mm.bing.net/th?id=H.5012971027301222&amp;pid=15.1"/>
          <p:cNvPicPr>
            <a:picLocks noChangeAspect="1" noChangeArrowheads="1"/>
          </p:cNvPicPr>
          <p:nvPr/>
        </p:nvPicPr>
        <p:blipFill>
          <a:blip r:embed="rId10" cstate="print"/>
          <a:srcRect/>
          <a:stretch>
            <a:fillRect/>
          </a:stretch>
        </p:blipFill>
        <p:spPr bwMode="auto">
          <a:xfrm>
            <a:off x="6477000" y="1524001"/>
            <a:ext cx="1384935" cy="2057400"/>
          </a:xfrm>
          <a:prstGeom prst="rect">
            <a:avLst/>
          </a:prstGeom>
          <a:noFill/>
        </p:spPr>
      </p:pic>
      <p:pic>
        <p:nvPicPr>
          <p:cNvPr id="52238" name="Picture 14" descr="http://ts3.mm.bing.net/th?id=H.4865215598822182&amp;pid=15.1"/>
          <p:cNvPicPr>
            <a:picLocks noChangeAspect="1" noChangeArrowheads="1"/>
          </p:cNvPicPr>
          <p:nvPr/>
        </p:nvPicPr>
        <p:blipFill>
          <a:blip r:embed="rId11" cstate="print"/>
          <a:srcRect/>
          <a:stretch>
            <a:fillRect/>
          </a:stretch>
        </p:blipFill>
        <p:spPr bwMode="auto">
          <a:xfrm>
            <a:off x="5289726" y="3657600"/>
            <a:ext cx="1874312" cy="1600200"/>
          </a:xfrm>
          <a:prstGeom prst="rect">
            <a:avLst/>
          </a:prstGeom>
          <a:noFill/>
        </p:spPr>
      </p:pic>
      <p:pic>
        <p:nvPicPr>
          <p:cNvPr id="52240" name="Picture 16" descr="rihanna-rated-r-album-cover"/>
          <p:cNvPicPr>
            <a:picLocks noChangeAspect="1" noChangeArrowheads="1"/>
          </p:cNvPicPr>
          <p:nvPr/>
        </p:nvPicPr>
        <p:blipFill>
          <a:blip r:embed="rId12" cstate="print"/>
          <a:srcRect/>
          <a:stretch>
            <a:fillRect/>
          </a:stretch>
        </p:blipFill>
        <p:spPr bwMode="auto">
          <a:xfrm>
            <a:off x="7543800" y="3657600"/>
            <a:ext cx="1295400" cy="1295400"/>
          </a:xfrm>
          <a:prstGeom prst="rect">
            <a:avLst/>
          </a:prstGeom>
          <a:noFill/>
        </p:spPr>
      </p:pic>
      <p:pic>
        <p:nvPicPr>
          <p:cNvPr id="52242" name="Picture 18" descr="http://illuminatiwatcher.com/wp-content/uploads/2013/06/IlluminatiWatcherDotCom-Miley-Cyrus-77.jpg"/>
          <p:cNvPicPr>
            <a:picLocks noChangeAspect="1" noChangeArrowheads="1"/>
          </p:cNvPicPr>
          <p:nvPr/>
        </p:nvPicPr>
        <p:blipFill>
          <a:blip r:embed="rId13" cstate="print"/>
          <a:srcRect/>
          <a:stretch>
            <a:fillRect/>
          </a:stretch>
        </p:blipFill>
        <p:spPr bwMode="auto">
          <a:xfrm>
            <a:off x="381000" y="5105400"/>
            <a:ext cx="1828800" cy="1429023"/>
          </a:xfrm>
          <a:prstGeom prst="rect">
            <a:avLst/>
          </a:prstGeom>
          <a:noFill/>
        </p:spPr>
      </p:pic>
      <p:pic>
        <p:nvPicPr>
          <p:cNvPr id="52244" name="Picture 20" descr="http://www.lovethetruth.com/jis_images/signs_1.jpg">
            <a:hlinkClick r:id="rId14"/>
          </p:cNvPr>
          <p:cNvPicPr>
            <a:picLocks noChangeAspect="1" noChangeArrowheads="1"/>
          </p:cNvPicPr>
          <p:nvPr/>
        </p:nvPicPr>
        <p:blipFill>
          <a:blip r:embed="rId15" cstate="print"/>
          <a:srcRect/>
          <a:stretch>
            <a:fillRect/>
          </a:stretch>
        </p:blipFill>
        <p:spPr bwMode="auto">
          <a:xfrm>
            <a:off x="7391400" y="5029200"/>
            <a:ext cx="1524000" cy="1592792"/>
          </a:xfrm>
          <a:prstGeom prst="rect">
            <a:avLst/>
          </a:prstGeom>
          <a:noFill/>
        </p:spPr>
      </p:pic>
      <p:pic>
        <p:nvPicPr>
          <p:cNvPr id="52246" name="Picture 22" descr="http://artopia444.files.wordpress.com/2011/01/monarch-beyonce.png?w=960&amp;h=548">
            <a:hlinkClick r:id="rId16"/>
          </p:cNvPr>
          <p:cNvPicPr>
            <a:picLocks noChangeAspect="1" noChangeArrowheads="1"/>
          </p:cNvPicPr>
          <p:nvPr/>
        </p:nvPicPr>
        <p:blipFill>
          <a:blip r:embed="rId17" cstate="print"/>
          <a:srcRect/>
          <a:stretch>
            <a:fillRect/>
          </a:stretch>
        </p:blipFill>
        <p:spPr bwMode="auto">
          <a:xfrm>
            <a:off x="5257800" y="5334000"/>
            <a:ext cx="1870554" cy="1066800"/>
          </a:xfrm>
          <a:prstGeom prst="rect">
            <a:avLst/>
          </a:prstGeom>
          <a:noFill/>
        </p:spPr>
      </p:pic>
      <p:pic>
        <p:nvPicPr>
          <p:cNvPr id="52248" name="Picture 24" descr="Taylor Swift - Exposed Satan Worship illuminati 2010 Music Videos"/>
          <p:cNvPicPr>
            <a:picLocks noChangeAspect="1" noChangeArrowheads="1"/>
          </p:cNvPicPr>
          <p:nvPr/>
        </p:nvPicPr>
        <p:blipFill>
          <a:blip r:embed="rId18" cstate="print"/>
          <a:srcRect/>
          <a:stretch>
            <a:fillRect/>
          </a:stretch>
        </p:blipFill>
        <p:spPr bwMode="auto">
          <a:xfrm>
            <a:off x="3505200" y="5150920"/>
            <a:ext cx="1676400" cy="1318143"/>
          </a:xfrm>
          <a:prstGeom prst="rect">
            <a:avLst/>
          </a:prstGeom>
          <a:noFill/>
        </p:spPr>
      </p:pic>
      <p:pic>
        <p:nvPicPr>
          <p:cNvPr id="52250" name="Picture 26" descr="http://ts4.mm.bing.net/th?id=H.4966624043010155&amp;pid=15.1"/>
          <p:cNvPicPr>
            <a:picLocks noChangeAspect="1" noChangeArrowheads="1"/>
          </p:cNvPicPr>
          <p:nvPr/>
        </p:nvPicPr>
        <p:blipFill>
          <a:blip r:embed="rId19" cstate="print"/>
          <a:srcRect/>
          <a:stretch>
            <a:fillRect/>
          </a:stretch>
        </p:blipFill>
        <p:spPr bwMode="auto">
          <a:xfrm>
            <a:off x="2514600" y="5181600"/>
            <a:ext cx="1066800" cy="1373235"/>
          </a:xfrm>
          <a:prstGeom prst="rect">
            <a:avLst/>
          </a:prstGeom>
          <a:noFill/>
        </p:spPr>
      </p:pic>
      <p:pic>
        <p:nvPicPr>
          <p:cNvPr id="18" name="Picture 2" descr="it s amazing how many celebrities do this signal"/>
          <p:cNvPicPr>
            <a:picLocks noChangeAspect="1" noChangeArrowheads="1"/>
          </p:cNvPicPr>
          <p:nvPr/>
        </p:nvPicPr>
        <p:blipFill>
          <a:blip r:embed="rId20" cstate="print"/>
          <a:srcRect/>
          <a:stretch>
            <a:fillRect/>
          </a:stretch>
        </p:blipFill>
        <p:spPr bwMode="auto">
          <a:xfrm>
            <a:off x="7943850" y="1752600"/>
            <a:ext cx="1047750" cy="1771651"/>
          </a:xfrm>
          <a:prstGeom prst="rect">
            <a:avLst/>
          </a:prstGeom>
          <a:noFill/>
        </p:spPr>
      </p:pic>
      <p:pic>
        <p:nvPicPr>
          <p:cNvPr id="19458" name="Picture 2" descr="This is the current promotional image of Eminem. One eye and devil horns. That the type of stuff you have to do to be able to stay relevant and get exposure in this business. Especially if you're signed with Interscope Records."/>
          <p:cNvPicPr>
            <a:picLocks noChangeAspect="1" noChangeArrowheads="1"/>
          </p:cNvPicPr>
          <p:nvPr/>
        </p:nvPicPr>
        <p:blipFill>
          <a:blip r:embed="rId21" cstate="print"/>
          <a:srcRect/>
          <a:stretch>
            <a:fillRect/>
          </a:stretch>
        </p:blipFill>
        <p:spPr bwMode="auto">
          <a:xfrm>
            <a:off x="1981200" y="3429000"/>
            <a:ext cx="1219200" cy="161544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990600"/>
            <a:ext cx="5105400" cy="646331"/>
          </a:xfrm>
          <a:prstGeom prst="rect">
            <a:avLst/>
          </a:prstGeom>
        </p:spPr>
        <p:txBody>
          <a:bodyPr wrap="square">
            <a:spAutoFit/>
          </a:bodyPr>
          <a:lstStyle/>
          <a:p>
            <a:pPr algn="ctr"/>
            <a:r>
              <a:rPr lang="en-US" sz="3600" b="1" dirty="0" smtClean="0">
                <a:solidFill>
                  <a:srgbClr val="FF0000"/>
                </a:solidFill>
              </a:rPr>
              <a:t>666</a:t>
            </a:r>
            <a:endParaRPr lang="en-US" sz="3600" b="1" dirty="0"/>
          </a:p>
        </p:txBody>
      </p:sp>
      <p:pic>
        <p:nvPicPr>
          <p:cNvPr id="72708" name="Picture 4" descr="http://ts1.mm.bing.net/th?id=H.4578058381166440&amp;pid=15.1"/>
          <p:cNvPicPr>
            <a:picLocks noChangeAspect="1" noChangeArrowheads="1"/>
          </p:cNvPicPr>
          <p:nvPr/>
        </p:nvPicPr>
        <p:blipFill>
          <a:blip r:embed="rId2" cstate="print"/>
          <a:srcRect/>
          <a:stretch>
            <a:fillRect/>
          </a:stretch>
        </p:blipFill>
        <p:spPr bwMode="auto">
          <a:xfrm>
            <a:off x="533400" y="1371600"/>
            <a:ext cx="1752600" cy="1752600"/>
          </a:xfrm>
          <a:prstGeom prst="rect">
            <a:avLst/>
          </a:prstGeom>
          <a:noFill/>
        </p:spPr>
      </p:pic>
      <p:pic>
        <p:nvPicPr>
          <p:cNvPr id="72710" name="Picture 6" descr="http://ts1.mm.bing.net/th?id=H.4649161559048800&amp;pid=15.1"/>
          <p:cNvPicPr>
            <a:picLocks noChangeAspect="1" noChangeArrowheads="1"/>
          </p:cNvPicPr>
          <p:nvPr/>
        </p:nvPicPr>
        <p:blipFill>
          <a:blip r:embed="rId3" cstate="print"/>
          <a:srcRect/>
          <a:stretch>
            <a:fillRect/>
          </a:stretch>
        </p:blipFill>
        <p:spPr bwMode="auto">
          <a:xfrm>
            <a:off x="2514600" y="1524000"/>
            <a:ext cx="1219200" cy="1625600"/>
          </a:xfrm>
          <a:prstGeom prst="rect">
            <a:avLst/>
          </a:prstGeom>
          <a:noFill/>
        </p:spPr>
      </p:pic>
      <p:pic>
        <p:nvPicPr>
          <p:cNvPr id="72712" name="Picture 8" descr="http://ts2.mm.bing.net/th?id=H.4940579385249009&amp;pid=15.1"/>
          <p:cNvPicPr>
            <a:picLocks noChangeAspect="1" noChangeArrowheads="1"/>
          </p:cNvPicPr>
          <p:nvPr/>
        </p:nvPicPr>
        <p:blipFill>
          <a:blip r:embed="rId4" cstate="print"/>
          <a:srcRect/>
          <a:stretch>
            <a:fillRect/>
          </a:stretch>
        </p:blipFill>
        <p:spPr bwMode="auto">
          <a:xfrm>
            <a:off x="5943600" y="533400"/>
            <a:ext cx="2364827" cy="2057400"/>
          </a:xfrm>
          <a:prstGeom prst="rect">
            <a:avLst/>
          </a:prstGeom>
          <a:noFill/>
        </p:spPr>
      </p:pic>
      <p:pic>
        <p:nvPicPr>
          <p:cNvPr id="72714" name="Picture 10" descr="http://ts1.mm.bing.net/th?id=H.4889598107059796&amp;pid=15.1"/>
          <p:cNvPicPr>
            <a:picLocks noChangeAspect="1" noChangeArrowheads="1"/>
          </p:cNvPicPr>
          <p:nvPr/>
        </p:nvPicPr>
        <p:blipFill>
          <a:blip r:embed="rId5" cstate="print"/>
          <a:srcRect/>
          <a:stretch>
            <a:fillRect/>
          </a:stretch>
        </p:blipFill>
        <p:spPr bwMode="auto">
          <a:xfrm>
            <a:off x="4038600" y="1828800"/>
            <a:ext cx="1600200" cy="842773"/>
          </a:xfrm>
          <a:prstGeom prst="rect">
            <a:avLst/>
          </a:prstGeom>
          <a:noFill/>
        </p:spPr>
      </p:pic>
      <p:pic>
        <p:nvPicPr>
          <p:cNvPr id="72716" name="Picture 12" descr="http://ts1.mm.bing.net/th?id=H.4838299027833692&amp;pid=15.1"/>
          <p:cNvPicPr>
            <a:picLocks noChangeAspect="1" noChangeArrowheads="1"/>
          </p:cNvPicPr>
          <p:nvPr/>
        </p:nvPicPr>
        <p:blipFill>
          <a:blip r:embed="rId6" cstate="print"/>
          <a:srcRect/>
          <a:stretch>
            <a:fillRect/>
          </a:stretch>
        </p:blipFill>
        <p:spPr bwMode="auto">
          <a:xfrm>
            <a:off x="609600" y="3429000"/>
            <a:ext cx="2362200" cy="1889761"/>
          </a:xfrm>
          <a:prstGeom prst="rect">
            <a:avLst/>
          </a:prstGeom>
          <a:noFill/>
        </p:spPr>
      </p:pic>
      <p:pic>
        <p:nvPicPr>
          <p:cNvPr id="72718" name="Picture 14" descr="http://ts2.mm.bing.net/th?id=H.4743225660211901&amp;pid=15.1"/>
          <p:cNvPicPr>
            <a:picLocks noChangeAspect="1" noChangeArrowheads="1"/>
          </p:cNvPicPr>
          <p:nvPr/>
        </p:nvPicPr>
        <p:blipFill>
          <a:blip r:embed="rId7" cstate="print"/>
          <a:srcRect/>
          <a:stretch>
            <a:fillRect/>
          </a:stretch>
        </p:blipFill>
        <p:spPr bwMode="auto">
          <a:xfrm>
            <a:off x="7010400" y="2895600"/>
            <a:ext cx="1866900" cy="2857500"/>
          </a:xfrm>
          <a:prstGeom prst="rect">
            <a:avLst/>
          </a:prstGeom>
          <a:noFill/>
        </p:spPr>
      </p:pic>
      <p:pic>
        <p:nvPicPr>
          <p:cNvPr id="72720" name="Picture 16" descr="http://ts2.mm.bing.net/th?id=H.5037959142574665&amp;pid=15.1"/>
          <p:cNvPicPr>
            <a:picLocks noChangeAspect="1" noChangeArrowheads="1"/>
          </p:cNvPicPr>
          <p:nvPr/>
        </p:nvPicPr>
        <p:blipFill>
          <a:blip r:embed="rId8" cstate="print"/>
          <a:srcRect/>
          <a:stretch>
            <a:fillRect/>
          </a:stretch>
        </p:blipFill>
        <p:spPr bwMode="auto">
          <a:xfrm>
            <a:off x="4876800" y="2819400"/>
            <a:ext cx="1905000" cy="1428750"/>
          </a:xfrm>
          <a:prstGeom prst="rect">
            <a:avLst/>
          </a:prstGeom>
          <a:noFill/>
        </p:spPr>
      </p:pic>
      <p:pic>
        <p:nvPicPr>
          <p:cNvPr id="72722" name="Picture 18" descr="http://ts1.mm.bing.net/th?id=H.4679093167850164&amp;pid=15.1"/>
          <p:cNvPicPr>
            <a:picLocks noChangeAspect="1" noChangeArrowheads="1"/>
          </p:cNvPicPr>
          <p:nvPr/>
        </p:nvPicPr>
        <p:blipFill>
          <a:blip r:embed="rId9" cstate="print"/>
          <a:srcRect/>
          <a:stretch>
            <a:fillRect/>
          </a:stretch>
        </p:blipFill>
        <p:spPr bwMode="auto">
          <a:xfrm>
            <a:off x="3200400" y="3276600"/>
            <a:ext cx="1295400" cy="1542143"/>
          </a:xfrm>
          <a:prstGeom prst="rect">
            <a:avLst/>
          </a:prstGeom>
          <a:noFill/>
        </p:spPr>
      </p:pic>
      <p:pic>
        <p:nvPicPr>
          <p:cNvPr id="72724" name="Picture 20" descr="http://ts4.explicit.bing.net/th?id=H.4809368123605259&amp;pid=15.1"/>
          <p:cNvPicPr>
            <a:picLocks noChangeAspect="1" noChangeArrowheads="1"/>
          </p:cNvPicPr>
          <p:nvPr/>
        </p:nvPicPr>
        <p:blipFill>
          <a:blip r:embed="rId10" cstate="print"/>
          <a:srcRect/>
          <a:stretch>
            <a:fillRect/>
          </a:stretch>
        </p:blipFill>
        <p:spPr bwMode="auto">
          <a:xfrm>
            <a:off x="914400" y="5410200"/>
            <a:ext cx="1143000" cy="1200411"/>
          </a:xfrm>
          <a:prstGeom prst="rect">
            <a:avLst/>
          </a:prstGeom>
          <a:noFill/>
        </p:spPr>
      </p:pic>
      <p:pic>
        <p:nvPicPr>
          <p:cNvPr id="72726" name="Picture 22" descr="http://ts2.mm.bing.net/th?id=H.4799811835462357&amp;pid=15.1"/>
          <p:cNvPicPr>
            <a:picLocks noChangeAspect="1" noChangeArrowheads="1"/>
          </p:cNvPicPr>
          <p:nvPr/>
        </p:nvPicPr>
        <p:blipFill>
          <a:blip r:embed="rId11" cstate="print"/>
          <a:srcRect/>
          <a:stretch>
            <a:fillRect/>
          </a:stretch>
        </p:blipFill>
        <p:spPr bwMode="auto">
          <a:xfrm>
            <a:off x="1600200" y="304800"/>
            <a:ext cx="1676400" cy="867286"/>
          </a:xfrm>
          <a:prstGeom prst="rect">
            <a:avLst/>
          </a:prstGeom>
          <a:noFill/>
        </p:spPr>
      </p:pic>
      <p:pic>
        <p:nvPicPr>
          <p:cNvPr id="72728" name="Picture 24" descr="http://ts1.mm.bing.net/th?id=H.4611413097777252&amp;pid=15.1"/>
          <p:cNvPicPr>
            <a:picLocks noChangeAspect="1" noChangeArrowheads="1"/>
          </p:cNvPicPr>
          <p:nvPr/>
        </p:nvPicPr>
        <p:blipFill>
          <a:blip r:embed="rId12" cstate="print"/>
          <a:srcRect/>
          <a:stretch>
            <a:fillRect/>
          </a:stretch>
        </p:blipFill>
        <p:spPr bwMode="auto">
          <a:xfrm>
            <a:off x="4343400" y="228600"/>
            <a:ext cx="1177339" cy="914400"/>
          </a:xfrm>
          <a:prstGeom prst="rect">
            <a:avLst/>
          </a:prstGeom>
          <a:noFill/>
        </p:spPr>
      </p:pic>
      <p:pic>
        <p:nvPicPr>
          <p:cNvPr id="72730" name="Picture 26" descr="http://ts1.mm.bing.net/th?id=H.4619899976485560&amp;pid=15.1"/>
          <p:cNvPicPr>
            <a:picLocks noChangeAspect="1" noChangeArrowheads="1"/>
          </p:cNvPicPr>
          <p:nvPr/>
        </p:nvPicPr>
        <p:blipFill>
          <a:blip r:embed="rId13" cstate="print"/>
          <a:srcRect/>
          <a:stretch>
            <a:fillRect/>
          </a:stretch>
        </p:blipFill>
        <p:spPr bwMode="auto">
          <a:xfrm>
            <a:off x="3200400" y="5105400"/>
            <a:ext cx="1143000" cy="1544594"/>
          </a:xfrm>
          <a:prstGeom prst="rect">
            <a:avLst/>
          </a:prstGeom>
          <a:noFill/>
        </p:spPr>
      </p:pic>
      <p:pic>
        <p:nvPicPr>
          <p:cNvPr id="72732" name="Picture 28" descr="http://ts1.mm.bing.net/th?id=H.4507908703586896&amp;pid=15.1"/>
          <p:cNvPicPr>
            <a:picLocks noChangeAspect="1" noChangeArrowheads="1"/>
          </p:cNvPicPr>
          <p:nvPr/>
        </p:nvPicPr>
        <p:blipFill>
          <a:blip r:embed="rId14" cstate="print"/>
          <a:srcRect/>
          <a:stretch>
            <a:fillRect/>
          </a:stretch>
        </p:blipFill>
        <p:spPr bwMode="auto">
          <a:xfrm>
            <a:off x="5029200" y="4495800"/>
            <a:ext cx="1295400" cy="1815982"/>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1" y="2438400"/>
            <a:ext cx="2893571" cy="1569660"/>
          </a:xfrm>
          <a:prstGeom prst="rect">
            <a:avLst/>
          </a:prstGeom>
          <a:noFill/>
        </p:spPr>
        <p:txBody>
          <a:bodyPr wrap="square" rtlCol="0">
            <a:spAutoFit/>
          </a:bodyPr>
          <a:lstStyle/>
          <a:p>
            <a:r>
              <a:rPr lang="en-US" sz="9600" dirty="0" smtClean="0">
                <a:solidFill>
                  <a:srgbClr val="FF0000"/>
                </a:solidFill>
              </a:rPr>
              <a:t> 666</a:t>
            </a:r>
            <a:endParaRPr lang="en-US" sz="9600" dirty="0">
              <a:solidFill>
                <a:srgbClr val="FF0000"/>
              </a:solidFill>
            </a:endParaRPr>
          </a:p>
        </p:txBody>
      </p:sp>
      <p:sp>
        <p:nvSpPr>
          <p:cNvPr id="4" name="Rectangle 3"/>
          <p:cNvSpPr/>
          <p:nvPr/>
        </p:nvSpPr>
        <p:spPr>
          <a:xfrm>
            <a:off x="2743200" y="3938074"/>
            <a:ext cx="3886200" cy="369332"/>
          </a:xfrm>
          <a:prstGeom prst="rect">
            <a:avLst/>
          </a:prstGeom>
        </p:spPr>
        <p:txBody>
          <a:bodyPr wrap="square" anchor="ctr">
            <a:spAutoFit/>
          </a:bodyPr>
          <a:lstStyle/>
          <a:p>
            <a:pPr algn="ctr"/>
            <a:r>
              <a:rPr lang="en-US" dirty="0" smtClean="0">
                <a:hlinkClick r:id="rId2"/>
              </a:rPr>
              <a:t> They Sold Their Soul For Rock and Roll</a:t>
            </a:r>
            <a:endParaRPr lang="en-US" dirty="0"/>
          </a:p>
        </p:txBody>
      </p:sp>
      <p:pic>
        <p:nvPicPr>
          <p:cNvPr id="3074" name="Picture 2" descr="http://www.jesus-is-savior.com/False%20Religions/Wicca%20&amp;%20Witchcraft/anton_lavey-hells_minister.jpg">
            <a:hlinkClick r:id="rId3"/>
          </p:cNvPr>
          <p:cNvPicPr>
            <a:picLocks noChangeAspect="1" noChangeArrowheads="1"/>
          </p:cNvPicPr>
          <p:nvPr/>
        </p:nvPicPr>
        <p:blipFill>
          <a:blip r:embed="rId4" cstate="print"/>
          <a:srcRect/>
          <a:stretch>
            <a:fillRect/>
          </a:stretch>
        </p:blipFill>
        <p:spPr bwMode="auto">
          <a:xfrm>
            <a:off x="533400" y="381000"/>
            <a:ext cx="1990725" cy="2209800"/>
          </a:xfrm>
          <a:prstGeom prst="rect">
            <a:avLst/>
          </a:prstGeom>
          <a:noFill/>
        </p:spPr>
      </p:pic>
      <p:pic>
        <p:nvPicPr>
          <p:cNvPr id="3082" name="Picture 10" descr="http://www.lovethetruth.com/jis_images/mmcover.gif"/>
          <p:cNvPicPr>
            <a:picLocks noChangeAspect="1" noChangeArrowheads="1"/>
          </p:cNvPicPr>
          <p:nvPr/>
        </p:nvPicPr>
        <p:blipFill>
          <a:blip r:embed="rId5" cstate="print"/>
          <a:srcRect/>
          <a:stretch>
            <a:fillRect/>
          </a:stretch>
        </p:blipFill>
        <p:spPr bwMode="auto">
          <a:xfrm>
            <a:off x="7162800" y="3352800"/>
            <a:ext cx="1463911" cy="2286000"/>
          </a:xfrm>
          <a:prstGeom prst="rect">
            <a:avLst/>
          </a:prstGeom>
          <a:noFill/>
        </p:spPr>
      </p:pic>
      <p:pic>
        <p:nvPicPr>
          <p:cNvPr id="3084" name="Picture 12" descr="http://www.lovethetruth.com/jis_images/dio_satan_sign.jpg">
            <a:hlinkClick r:id="rId6"/>
          </p:cNvPr>
          <p:cNvPicPr>
            <a:picLocks noChangeAspect="1" noChangeArrowheads="1"/>
          </p:cNvPicPr>
          <p:nvPr/>
        </p:nvPicPr>
        <p:blipFill>
          <a:blip r:embed="rId7" cstate="print"/>
          <a:srcRect/>
          <a:stretch>
            <a:fillRect/>
          </a:stretch>
        </p:blipFill>
        <p:spPr bwMode="auto">
          <a:xfrm>
            <a:off x="381000" y="3657600"/>
            <a:ext cx="2301875" cy="2286000"/>
          </a:xfrm>
          <a:prstGeom prst="rect">
            <a:avLst/>
          </a:prstGeom>
          <a:noFill/>
        </p:spPr>
      </p:pic>
      <p:pic>
        <p:nvPicPr>
          <p:cNvPr id="3086" name="Picture 14" descr="http://www.lovethetruth.com/jis_images/ozzfest4.jpg">
            <a:hlinkClick r:id="rId8"/>
          </p:cNvPr>
          <p:cNvPicPr>
            <a:picLocks noChangeAspect="1" noChangeArrowheads="1"/>
          </p:cNvPicPr>
          <p:nvPr/>
        </p:nvPicPr>
        <p:blipFill>
          <a:blip r:embed="rId9" cstate="print"/>
          <a:srcRect/>
          <a:stretch>
            <a:fillRect/>
          </a:stretch>
        </p:blipFill>
        <p:spPr bwMode="auto">
          <a:xfrm>
            <a:off x="5029200" y="4343400"/>
            <a:ext cx="2057400" cy="1988820"/>
          </a:xfrm>
          <a:prstGeom prst="rect">
            <a:avLst/>
          </a:prstGeom>
          <a:noFill/>
        </p:spPr>
      </p:pic>
      <p:sp>
        <p:nvSpPr>
          <p:cNvPr id="11" name="TextBox 10"/>
          <p:cNvSpPr txBox="1"/>
          <p:nvPr/>
        </p:nvSpPr>
        <p:spPr>
          <a:xfrm>
            <a:off x="762001" y="2590800"/>
            <a:ext cx="1848223" cy="369332"/>
          </a:xfrm>
          <a:prstGeom prst="rect">
            <a:avLst/>
          </a:prstGeom>
          <a:noFill/>
        </p:spPr>
        <p:txBody>
          <a:bodyPr wrap="square" rtlCol="0">
            <a:spAutoFit/>
          </a:bodyPr>
          <a:lstStyle/>
          <a:p>
            <a:r>
              <a:rPr lang="en-US" dirty="0" smtClean="0">
                <a:solidFill>
                  <a:srgbClr val="FF0000"/>
                </a:solidFill>
              </a:rPr>
              <a:t>Anton </a:t>
            </a:r>
            <a:r>
              <a:rPr lang="en-US" dirty="0" err="1" smtClean="0">
                <a:solidFill>
                  <a:srgbClr val="FF0000"/>
                </a:solidFill>
              </a:rPr>
              <a:t>LeVay</a:t>
            </a:r>
            <a:endParaRPr lang="en-US" dirty="0">
              <a:solidFill>
                <a:srgbClr val="FF0000"/>
              </a:solidFill>
            </a:endParaRPr>
          </a:p>
        </p:txBody>
      </p:sp>
      <p:sp>
        <p:nvSpPr>
          <p:cNvPr id="12" name="TextBox 11"/>
          <p:cNvSpPr txBox="1"/>
          <p:nvPr/>
        </p:nvSpPr>
        <p:spPr>
          <a:xfrm>
            <a:off x="6705601" y="2362201"/>
            <a:ext cx="2057401" cy="369332"/>
          </a:xfrm>
          <a:prstGeom prst="rect">
            <a:avLst/>
          </a:prstGeom>
          <a:noFill/>
        </p:spPr>
        <p:txBody>
          <a:bodyPr wrap="square" rtlCol="0">
            <a:spAutoFit/>
          </a:bodyPr>
          <a:lstStyle/>
          <a:p>
            <a:r>
              <a:rPr lang="en-US" dirty="0" smtClean="0"/>
              <a:t>       </a:t>
            </a:r>
            <a:r>
              <a:rPr lang="en-US" dirty="0" err="1" smtClean="0"/>
              <a:t>Aleister</a:t>
            </a:r>
            <a:r>
              <a:rPr lang="en-US" dirty="0" smtClean="0"/>
              <a:t> Crowley</a:t>
            </a:r>
            <a:endParaRPr lang="en-US" dirty="0"/>
          </a:p>
        </p:txBody>
      </p:sp>
      <p:pic>
        <p:nvPicPr>
          <p:cNvPr id="3088" name="Picture 16" descr="AC/DC's album cover, Highway To Hell, which is where lead singer, Bon Scott, is sadly at this moment."/>
          <p:cNvPicPr>
            <a:picLocks noChangeAspect="1" noChangeArrowheads="1"/>
          </p:cNvPicPr>
          <p:nvPr/>
        </p:nvPicPr>
        <p:blipFill>
          <a:blip r:embed="rId10" cstate="print"/>
          <a:srcRect/>
          <a:stretch>
            <a:fillRect/>
          </a:stretch>
        </p:blipFill>
        <p:spPr bwMode="auto">
          <a:xfrm>
            <a:off x="2743200" y="228600"/>
            <a:ext cx="2057400" cy="2286000"/>
          </a:xfrm>
          <a:prstGeom prst="rect">
            <a:avLst/>
          </a:prstGeom>
          <a:noFill/>
        </p:spPr>
      </p:pic>
      <p:pic>
        <p:nvPicPr>
          <p:cNvPr id="3090" name="Picture 18" descr="http://www.jesus-is-savior.com/Evils%20in%20America/Rock-n-Roll/venom-welcome_to_hell-smaller.jpg"/>
          <p:cNvPicPr>
            <a:picLocks noChangeAspect="1" noChangeArrowheads="1"/>
          </p:cNvPicPr>
          <p:nvPr/>
        </p:nvPicPr>
        <p:blipFill>
          <a:blip r:embed="rId11" cstate="print"/>
          <a:srcRect/>
          <a:stretch>
            <a:fillRect/>
          </a:stretch>
        </p:blipFill>
        <p:spPr bwMode="auto">
          <a:xfrm>
            <a:off x="4800600" y="457200"/>
            <a:ext cx="1981200" cy="2209800"/>
          </a:xfrm>
          <a:prstGeom prst="rect">
            <a:avLst/>
          </a:prstGeom>
          <a:noFill/>
        </p:spPr>
      </p:pic>
      <p:pic>
        <p:nvPicPr>
          <p:cNvPr id="17412" name="Picture 4" descr="http://www.jesus-is-savior.com/False%20Religions/Wicca%20&amp;%20Witchcraft/aleister_crowley1.jpg"/>
          <p:cNvPicPr>
            <a:picLocks noChangeAspect="1" noChangeArrowheads="1"/>
          </p:cNvPicPr>
          <p:nvPr/>
        </p:nvPicPr>
        <p:blipFill>
          <a:blip r:embed="rId12" cstate="print"/>
          <a:srcRect/>
          <a:stretch>
            <a:fillRect/>
          </a:stretch>
        </p:blipFill>
        <p:spPr bwMode="auto">
          <a:xfrm>
            <a:off x="6934200" y="457200"/>
            <a:ext cx="1828800" cy="1861812"/>
          </a:xfrm>
          <a:prstGeom prst="rect">
            <a:avLst/>
          </a:prstGeom>
          <a:noFill/>
        </p:spPr>
      </p:pic>
    </p:spTree>
  </p:cSld>
  <p:clrMapOvr>
    <a:masterClrMapping/>
  </p:clrMapOvr>
  <p:transition spd="slow">
    <p:wipe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Rectangle 1"/>
          <p:cNvSpPr/>
          <p:nvPr/>
        </p:nvSpPr>
        <p:spPr>
          <a:xfrm>
            <a:off x="2209800" y="1295400"/>
            <a:ext cx="4648200" cy="1477328"/>
          </a:xfrm>
          <a:prstGeom prst="rect">
            <a:avLst/>
          </a:prstGeom>
        </p:spPr>
        <p:txBody>
          <a:bodyPr wrap="square">
            <a:spAutoFit/>
          </a:bodyPr>
          <a:lstStyle/>
          <a:p>
            <a:r>
              <a:rPr lang="en-US" dirty="0" smtClean="0"/>
              <a:t>Daniel 3:5  </a:t>
            </a:r>
            <a:r>
              <a:rPr lang="en-US" b="1" u="sng" dirty="0" smtClean="0"/>
              <a:t>That at what time ye hear the sound of the cornet, flute, harp, sackbut, psaltery, dulcimer, and all kinds of </a:t>
            </a:r>
            <a:r>
              <a:rPr lang="en-US" b="1" u="sng" dirty="0" err="1" smtClean="0"/>
              <a:t>musick</a:t>
            </a:r>
            <a:r>
              <a:rPr lang="en-US" b="1" u="sng" dirty="0" smtClean="0"/>
              <a:t>, ye fall down and worship the golden image that </a:t>
            </a:r>
            <a:r>
              <a:rPr lang="en-US" dirty="0" smtClean="0"/>
              <a:t>Nebuchadnezzar the king hath set up: </a:t>
            </a:r>
          </a:p>
        </p:txBody>
      </p:sp>
      <p:sp>
        <p:nvSpPr>
          <p:cNvPr id="3" name="Rectangle 2"/>
          <p:cNvSpPr/>
          <p:nvPr/>
        </p:nvSpPr>
        <p:spPr>
          <a:xfrm>
            <a:off x="381000" y="2895600"/>
            <a:ext cx="8610600" cy="1107996"/>
          </a:xfrm>
          <a:prstGeom prst="rect">
            <a:avLst/>
          </a:prstGeom>
        </p:spPr>
        <p:txBody>
          <a:bodyPr wrap="square">
            <a:spAutoFit/>
          </a:bodyPr>
          <a:lstStyle/>
          <a:p>
            <a:pPr algn="ctr"/>
            <a:r>
              <a:rPr lang="en-US" sz="4800" b="1" dirty="0" smtClean="0">
                <a:solidFill>
                  <a:srgbClr val="FF0000"/>
                </a:solidFill>
              </a:rPr>
              <a:t>Cornets, Flutes and Harps</a:t>
            </a:r>
          </a:p>
          <a:p>
            <a:r>
              <a:rPr lang="en-US" b="1" dirty="0" smtClean="0">
                <a:solidFill>
                  <a:srgbClr val="FF0000"/>
                </a:solidFill>
              </a:rPr>
              <a:t>                                                             And ALL KINDS OF MUSIC</a:t>
            </a:r>
            <a:endParaRPr lang="en-US" b="1" dirty="0">
              <a:solidFill>
                <a:srgbClr val="FF0000"/>
              </a:solidFill>
            </a:endParaRPr>
          </a:p>
        </p:txBody>
      </p:sp>
      <p:sp>
        <p:nvSpPr>
          <p:cNvPr id="4" name="Rectangle 3"/>
          <p:cNvSpPr/>
          <p:nvPr/>
        </p:nvSpPr>
        <p:spPr>
          <a:xfrm>
            <a:off x="2286000" y="4267199"/>
            <a:ext cx="4572000" cy="2031325"/>
          </a:xfrm>
          <a:prstGeom prst="rect">
            <a:avLst/>
          </a:prstGeom>
        </p:spPr>
        <p:txBody>
          <a:bodyPr wrap="square">
            <a:spAutoFit/>
          </a:bodyPr>
          <a:lstStyle/>
          <a:p>
            <a:r>
              <a:rPr lang="en-US" dirty="0" smtClean="0"/>
              <a:t>Daniel 3:7  </a:t>
            </a:r>
            <a:r>
              <a:rPr lang="en-US" b="1" u="sng" dirty="0" smtClean="0"/>
              <a:t>Therefore at that time, when all the people heard the sound of the cornet, flute, harp, sackbut, psaltery, and all kinds of </a:t>
            </a:r>
            <a:r>
              <a:rPr lang="en-US" b="1" u="sng" dirty="0" err="1" smtClean="0"/>
              <a:t>musick</a:t>
            </a:r>
            <a:r>
              <a:rPr lang="en-US" b="1" u="sng" dirty="0" smtClean="0"/>
              <a:t>, all the people, the nations, and the languages, fell down and worshipped the golden image that Nebuchadnezzar the king had set up. </a:t>
            </a:r>
            <a:endParaRPr lang="en-US" b="1" u="sng" dirty="0"/>
          </a:p>
        </p:txBody>
      </p:sp>
    </p:spTree>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228600"/>
            <a:ext cx="6781800" cy="461665"/>
          </a:xfrm>
          <a:prstGeom prst="rect">
            <a:avLst/>
          </a:prstGeom>
          <a:noFill/>
        </p:spPr>
        <p:txBody>
          <a:bodyPr wrap="square" rtlCol="0">
            <a:spAutoFit/>
          </a:bodyPr>
          <a:lstStyle/>
          <a:p>
            <a:pPr algn="ctr"/>
            <a:r>
              <a:rPr lang="en-US" sz="2400" dirty="0" smtClean="0">
                <a:solidFill>
                  <a:srgbClr val="FF0000"/>
                </a:solidFill>
              </a:rPr>
              <a:t>1972 Rothschild Ball</a:t>
            </a:r>
            <a:endParaRPr lang="en-US" sz="2400" dirty="0">
              <a:solidFill>
                <a:srgbClr val="FF0000"/>
              </a:solidFill>
            </a:endParaRPr>
          </a:p>
        </p:txBody>
      </p:sp>
      <p:pic>
        <p:nvPicPr>
          <p:cNvPr id="1026" name="Picture 2" descr="The invitation was written in reverse and required a mirror to be read. Inversion is a big deal in pseudo-satanic mind state."/>
          <p:cNvPicPr>
            <a:picLocks noChangeAspect="1" noChangeArrowheads="1"/>
          </p:cNvPicPr>
          <p:nvPr/>
        </p:nvPicPr>
        <p:blipFill>
          <a:blip r:embed="rId2" cstate="print"/>
          <a:srcRect/>
          <a:stretch>
            <a:fillRect/>
          </a:stretch>
        </p:blipFill>
        <p:spPr bwMode="auto">
          <a:xfrm>
            <a:off x="2209800" y="2667000"/>
            <a:ext cx="4762500" cy="3752851"/>
          </a:xfrm>
          <a:prstGeom prst="rect">
            <a:avLst/>
          </a:prstGeom>
          <a:noFill/>
        </p:spPr>
      </p:pic>
      <p:sp>
        <p:nvSpPr>
          <p:cNvPr id="4" name="TextBox 3"/>
          <p:cNvSpPr txBox="1"/>
          <p:nvPr/>
        </p:nvSpPr>
        <p:spPr>
          <a:xfrm>
            <a:off x="381000" y="838200"/>
            <a:ext cx="8534400" cy="1754326"/>
          </a:xfrm>
          <a:prstGeom prst="rect">
            <a:avLst/>
          </a:prstGeom>
          <a:noFill/>
        </p:spPr>
        <p:txBody>
          <a:bodyPr wrap="square" rtlCol="0">
            <a:spAutoFit/>
          </a:bodyPr>
          <a:lstStyle/>
          <a:p>
            <a:r>
              <a:rPr lang="en-US" dirty="0" smtClean="0">
                <a:solidFill>
                  <a:srgbClr val="FF0000"/>
                </a:solidFill>
              </a:rPr>
              <a:t>The wealth of the Rothschild family at its height during the mid-19th century has been estimated in today's terms in the hundreds of billions or even in the trillions of dollars. Starting as a small local banking operation, the Rothschild rise to fortune came from loaning European governments money during the Napoleonic wars. Although their wealth today is never publicly acknowledged, the </a:t>
            </a:r>
            <a:r>
              <a:rPr lang="en-US" dirty="0" err="1" smtClean="0">
                <a:solidFill>
                  <a:srgbClr val="FF0000"/>
                </a:solidFill>
              </a:rPr>
              <a:t>Rothschilds</a:t>
            </a:r>
            <a:r>
              <a:rPr lang="en-US" dirty="0" smtClean="0">
                <a:solidFill>
                  <a:srgbClr val="FF0000"/>
                </a:solidFill>
              </a:rPr>
              <a:t> are known to have significant stakes in the central banks of several countries.</a:t>
            </a:r>
            <a:r>
              <a:rPr lang="en-US" baseline="30000" dirty="0" smtClean="0">
                <a:solidFill>
                  <a:srgbClr val="FF0000"/>
                </a:solidFill>
              </a:rPr>
              <a:t> -</a:t>
            </a:r>
            <a:r>
              <a:rPr lang="en-US" dirty="0" smtClean="0">
                <a:solidFill>
                  <a:srgbClr val="FF0000"/>
                </a:solidFill>
              </a:rPr>
              <a:t> Wikipedia</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The Château de Ferrières was lit in red to make it appear as if it was on fire. This shot is almost identical to the Summerton Estate in Eyes Wide Shut where the masked ball took place."/>
          <p:cNvPicPr>
            <a:picLocks noChangeAspect="1" noChangeArrowheads="1"/>
          </p:cNvPicPr>
          <p:nvPr/>
        </p:nvPicPr>
        <p:blipFill>
          <a:blip r:embed="rId2" cstate="print"/>
          <a:srcRect/>
          <a:stretch>
            <a:fillRect/>
          </a:stretch>
        </p:blipFill>
        <p:spPr bwMode="auto">
          <a:xfrm>
            <a:off x="914400" y="228600"/>
            <a:ext cx="7391400" cy="5830641"/>
          </a:xfrm>
          <a:prstGeom prst="rect">
            <a:avLst/>
          </a:prstGeom>
          <a:noFill/>
        </p:spPr>
      </p:pic>
      <p:sp>
        <p:nvSpPr>
          <p:cNvPr id="3" name="TextBox 2"/>
          <p:cNvSpPr txBox="1"/>
          <p:nvPr/>
        </p:nvSpPr>
        <p:spPr>
          <a:xfrm>
            <a:off x="1905000" y="6019800"/>
            <a:ext cx="5715000" cy="369332"/>
          </a:xfrm>
          <a:prstGeom prst="rect">
            <a:avLst/>
          </a:prstGeom>
          <a:noFill/>
        </p:spPr>
        <p:txBody>
          <a:bodyPr wrap="square" rtlCol="0">
            <a:spAutoFit/>
          </a:bodyPr>
          <a:lstStyle/>
          <a:p>
            <a:r>
              <a:rPr lang="en-US" dirty="0" smtClean="0">
                <a:solidFill>
                  <a:srgbClr val="FF0000"/>
                </a:solidFill>
              </a:rPr>
              <a:t>    Rothschild’s Mansion     The Château de </a:t>
            </a:r>
            <a:r>
              <a:rPr lang="en-US" dirty="0" err="1" smtClean="0">
                <a:solidFill>
                  <a:srgbClr val="FF0000"/>
                </a:solidFill>
              </a:rPr>
              <a:t>Ferrières</a:t>
            </a:r>
            <a:r>
              <a:rPr lang="en-US" dirty="0" smtClean="0">
                <a:solidFill>
                  <a:srgbClr val="FF0000"/>
                </a:solidFill>
              </a:rPr>
              <a:t>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57400" y="2514600"/>
            <a:ext cx="5410200" cy="1569660"/>
          </a:xfrm>
          <a:prstGeom prst="rect">
            <a:avLst/>
          </a:prstGeom>
          <a:noFill/>
        </p:spPr>
        <p:txBody>
          <a:bodyPr wrap="square" rtlCol="0">
            <a:spAutoFit/>
          </a:bodyPr>
          <a:lstStyle/>
          <a:p>
            <a:pPr algn="ctr"/>
            <a:r>
              <a:rPr lang="en-US" sz="2400" b="1" dirty="0" smtClean="0">
                <a:solidFill>
                  <a:srgbClr val="FF0000"/>
                </a:solidFill>
                <a:latin typeface="Wide Latin" pitchFamily="18" charset="0"/>
              </a:rPr>
              <a:t>Who’s Behind The Musick</a:t>
            </a:r>
          </a:p>
          <a:p>
            <a:pPr algn="ctr"/>
            <a:endParaRPr lang="en-US" sz="2400" b="1" dirty="0">
              <a:solidFill>
                <a:srgbClr val="FF0000"/>
              </a:solidFill>
              <a:latin typeface="Wide Latin" pitchFamily="18" charset="0"/>
            </a:endParaRPr>
          </a:p>
          <a:p>
            <a:pPr algn="ctr"/>
            <a:r>
              <a:rPr lang="en-US" sz="2400" b="1" dirty="0" smtClean="0">
                <a:solidFill>
                  <a:srgbClr val="FF0000"/>
                </a:solidFill>
                <a:latin typeface="Wide Latin" pitchFamily="18" charset="0"/>
              </a:rPr>
              <a:t>?</a:t>
            </a:r>
            <a:endParaRPr lang="en-US" sz="2400" b="1" dirty="0">
              <a:solidFill>
                <a:srgbClr val="FF0000"/>
              </a:solidFill>
              <a:latin typeface="Wide Latin" pitchFamily="18" charset="0"/>
            </a:endParaRPr>
          </a:p>
        </p:txBody>
      </p:sp>
      <p:pic>
        <p:nvPicPr>
          <p:cNvPr id="16386" name="Picture 2" descr="illuminati pyramid eye tshirt"/>
          <p:cNvPicPr>
            <a:picLocks noChangeAspect="1" noChangeArrowheads="1"/>
          </p:cNvPicPr>
          <p:nvPr/>
        </p:nvPicPr>
        <p:blipFill>
          <a:blip r:embed="rId3" cstate="print"/>
          <a:srcRect/>
          <a:stretch>
            <a:fillRect/>
          </a:stretch>
        </p:blipFill>
        <p:spPr bwMode="auto">
          <a:xfrm>
            <a:off x="609601" y="3733800"/>
            <a:ext cx="1343025" cy="1200150"/>
          </a:xfrm>
          <a:prstGeom prst="rect">
            <a:avLst/>
          </a:prstGeom>
          <a:noFill/>
        </p:spPr>
      </p:pic>
      <p:pic>
        <p:nvPicPr>
          <p:cNvPr id="16388" name="Picture 4" descr="http://ts4.mm.bing.net/th?id=H.4984516836786923&amp;pid=15.1"/>
          <p:cNvPicPr>
            <a:picLocks noChangeAspect="1" noChangeArrowheads="1"/>
          </p:cNvPicPr>
          <p:nvPr/>
        </p:nvPicPr>
        <p:blipFill>
          <a:blip r:embed="rId4" cstate="print"/>
          <a:srcRect/>
          <a:stretch>
            <a:fillRect/>
          </a:stretch>
        </p:blipFill>
        <p:spPr bwMode="auto">
          <a:xfrm>
            <a:off x="6096001" y="381000"/>
            <a:ext cx="2857500" cy="2114550"/>
          </a:xfrm>
          <a:prstGeom prst="rect">
            <a:avLst/>
          </a:prstGeom>
          <a:noFill/>
        </p:spPr>
      </p:pic>
      <p:pic>
        <p:nvPicPr>
          <p:cNvPr id="3074" name="Picture 2" descr="http://ts2.mm.bing.net/th?id=H.5007954518411853&amp;pid=15.1"/>
          <p:cNvPicPr>
            <a:picLocks noChangeAspect="1" noChangeArrowheads="1"/>
          </p:cNvPicPr>
          <p:nvPr/>
        </p:nvPicPr>
        <p:blipFill>
          <a:blip r:embed="rId5" cstate="print"/>
          <a:srcRect/>
          <a:stretch>
            <a:fillRect/>
          </a:stretch>
        </p:blipFill>
        <p:spPr bwMode="auto">
          <a:xfrm>
            <a:off x="381000" y="533400"/>
            <a:ext cx="1676400" cy="1676400"/>
          </a:xfrm>
          <a:prstGeom prst="rect">
            <a:avLst/>
          </a:prstGeom>
          <a:noFill/>
        </p:spPr>
      </p:pic>
      <p:pic>
        <p:nvPicPr>
          <p:cNvPr id="6" name="Picture 2" descr="http://www.crossroad.to/images/Symbols/pent-invert.gif"/>
          <p:cNvPicPr>
            <a:picLocks noChangeAspect="1" noChangeArrowheads="1"/>
          </p:cNvPicPr>
          <p:nvPr/>
        </p:nvPicPr>
        <p:blipFill>
          <a:blip r:embed="rId6" cstate="print"/>
          <a:srcRect/>
          <a:stretch>
            <a:fillRect/>
          </a:stretch>
        </p:blipFill>
        <p:spPr bwMode="auto">
          <a:xfrm>
            <a:off x="6934201" y="4038600"/>
            <a:ext cx="1308140" cy="1343026"/>
          </a:xfrm>
          <a:prstGeom prst="rect">
            <a:avLst/>
          </a:prstGeom>
          <a:noFill/>
        </p:spPr>
      </p:pic>
      <p:pic>
        <p:nvPicPr>
          <p:cNvPr id="4098" name="Picture 2" descr="http://ts3.mm.bing.net/th?id=H.4689998116750354&amp;pid=15.1"/>
          <p:cNvPicPr>
            <a:picLocks noChangeAspect="1" noChangeArrowheads="1"/>
          </p:cNvPicPr>
          <p:nvPr/>
        </p:nvPicPr>
        <p:blipFill>
          <a:blip r:embed="rId7" cstate="print"/>
          <a:srcRect/>
          <a:stretch>
            <a:fillRect/>
          </a:stretch>
        </p:blipFill>
        <p:spPr bwMode="auto">
          <a:xfrm>
            <a:off x="3810000" y="457200"/>
            <a:ext cx="1447800" cy="1905000"/>
          </a:xfrm>
          <a:prstGeom prst="rect">
            <a:avLst/>
          </a:prstGeom>
          <a:noFill/>
        </p:spPr>
      </p:pic>
      <p:pic>
        <p:nvPicPr>
          <p:cNvPr id="38914" name="Picture 2" descr="http://www.jesus-is-savior.com/Evils%20in%20America/Rock-n-Roll/satanic_ramhead.jpg"/>
          <p:cNvPicPr>
            <a:picLocks noChangeAspect="1" noChangeArrowheads="1"/>
          </p:cNvPicPr>
          <p:nvPr/>
        </p:nvPicPr>
        <p:blipFill>
          <a:blip r:embed="rId8" cstate="print"/>
          <a:srcRect/>
          <a:stretch>
            <a:fillRect/>
          </a:stretch>
        </p:blipFill>
        <p:spPr bwMode="auto">
          <a:xfrm>
            <a:off x="3505200" y="4191000"/>
            <a:ext cx="2257425" cy="2047876"/>
          </a:xfrm>
          <a:prstGeom prst="rect">
            <a:avLst/>
          </a:prstGeom>
          <a:noFill/>
        </p:spPr>
      </p:pic>
    </p:spTree>
  </p:cSld>
  <p:clrMapOvr>
    <a:masterClrMapping/>
  </p:clrMapOvr>
  <p:transition spd="slow">
    <p:dissolve/>
    <p:sndAc>
      <p:stSnd>
        <p:snd r:embed="rId2" name="bomb.wav"/>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5029201"/>
            <a:ext cx="4572000" cy="2031325"/>
          </a:xfrm>
          <a:prstGeom prst="rect">
            <a:avLst/>
          </a:prstGeom>
        </p:spPr>
        <p:txBody>
          <a:bodyPr wrap="square">
            <a:spAutoFit/>
          </a:bodyPr>
          <a:lstStyle/>
          <a:p>
            <a:r>
              <a:rPr lang="en-US" dirty="0" smtClean="0">
                <a:solidFill>
                  <a:srgbClr val="FF0000"/>
                </a:solidFill>
              </a:rPr>
              <a:t>A guest wearing multiple-faced mask. A similar mask is seen in Eyes Wide Shut (was the movie inspired by Rothschild balls?). Did this ball “devolve” into the debauchery depicted in the movie?</a:t>
            </a:r>
          </a:p>
          <a:p>
            <a:r>
              <a:rPr lang="en-US" dirty="0" smtClean="0"/>
              <a:t/>
            </a:r>
            <a:br>
              <a:rPr lang="en-US" dirty="0" smtClean="0"/>
            </a:br>
            <a:endParaRPr lang="en-US" dirty="0"/>
          </a:p>
        </p:txBody>
      </p:sp>
      <p:pic>
        <p:nvPicPr>
          <p:cNvPr id="59396" name="Picture 4" descr="Guy in multiple-faced mask. A similar mask is seen in Eyes Wide Shut (was the movie inspired by Rothschild rituals?)."/>
          <p:cNvPicPr>
            <a:picLocks noChangeAspect="1" noChangeArrowheads="1"/>
          </p:cNvPicPr>
          <p:nvPr/>
        </p:nvPicPr>
        <p:blipFill>
          <a:blip r:embed="rId2" cstate="print"/>
          <a:srcRect/>
          <a:stretch>
            <a:fillRect/>
          </a:stretch>
        </p:blipFill>
        <p:spPr bwMode="auto">
          <a:xfrm>
            <a:off x="3048000" y="838200"/>
            <a:ext cx="2749062" cy="38100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Lots of birdcages everywhere."/>
          <p:cNvPicPr>
            <a:picLocks noChangeAspect="1" noChangeArrowheads="1"/>
          </p:cNvPicPr>
          <p:nvPr/>
        </p:nvPicPr>
        <p:blipFill>
          <a:blip r:embed="rId2" cstate="print"/>
          <a:srcRect/>
          <a:stretch>
            <a:fillRect/>
          </a:stretch>
        </p:blipFill>
        <p:spPr bwMode="auto">
          <a:xfrm>
            <a:off x="2438400" y="1219200"/>
            <a:ext cx="4762500" cy="3514726"/>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Lots."/>
          <p:cNvPicPr>
            <a:picLocks noChangeAspect="1" noChangeArrowheads="1"/>
          </p:cNvPicPr>
          <p:nvPr/>
        </p:nvPicPr>
        <p:blipFill>
          <a:blip r:embed="rId2" cstate="print"/>
          <a:srcRect/>
          <a:stretch>
            <a:fillRect/>
          </a:stretch>
        </p:blipFill>
        <p:spPr bwMode="auto">
          <a:xfrm>
            <a:off x="2819400" y="1219200"/>
            <a:ext cx="3638843" cy="48768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The host is dressed with a giant horned head. "/>
          <p:cNvPicPr>
            <a:picLocks noChangeAspect="1" noChangeArrowheads="1"/>
          </p:cNvPicPr>
          <p:nvPr/>
        </p:nvPicPr>
        <p:blipFill>
          <a:blip r:embed="rId2" cstate="print"/>
          <a:srcRect/>
          <a:stretch>
            <a:fillRect/>
          </a:stretch>
        </p:blipFill>
        <p:spPr bwMode="auto">
          <a:xfrm>
            <a:off x="3200400" y="914400"/>
            <a:ext cx="3070329" cy="4191000"/>
          </a:xfrm>
          <a:prstGeom prst="rect">
            <a:avLst/>
          </a:prstGeom>
          <a:noFill/>
        </p:spPr>
      </p:pic>
      <p:sp>
        <p:nvSpPr>
          <p:cNvPr id="3" name="Rectangle 2"/>
          <p:cNvSpPr/>
          <p:nvPr/>
        </p:nvSpPr>
        <p:spPr>
          <a:xfrm>
            <a:off x="2286000" y="5562601"/>
            <a:ext cx="4572000" cy="1200329"/>
          </a:xfrm>
          <a:prstGeom prst="rect">
            <a:avLst/>
          </a:prstGeom>
        </p:spPr>
        <p:txBody>
          <a:bodyPr wrap="square">
            <a:spAutoFit/>
          </a:bodyPr>
          <a:lstStyle/>
          <a:p>
            <a:r>
              <a:rPr lang="en-US" dirty="0" smtClean="0">
                <a:solidFill>
                  <a:srgbClr val="FF0000"/>
                </a:solidFill>
              </a:rPr>
              <a:t>The host is wearing a giant horned head. How appropriate.</a:t>
            </a:r>
          </a:p>
          <a:p>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3490" name="Picture 2" descr="These pop stars are not the first ones wearing horns all over the place."/>
          <p:cNvPicPr>
            <a:picLocks noChangeAspect="1" noChangeArrowheads="1"/>
          </p:cNvPicPr>
          <p:nvPr/>
        </p:nvPicPr>
        <p:blipFill>
          <a:blip r:embed="rId2" cstate="print"/>
          <a:srcRect/>
          <a:stretch>
            <a:fillRect/>
          </a:stretch>
        </p:blipFill>
        <p:spPr bwMode="auto">
          <a:xfrm>
            <a:off x="1905000" y="1295400"/>
            <a:ext cx="4762500" cy="3590926"/>
          </a:xfrm>
          <a:prstGeom prst="rect">
            <a:avLst/>
          </a:prstGeom>
          <a:noFill/>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Lady Gaga is probably dying to wear on of those."/>
          <p:cNvPicPr>
            <a:picLocks noChangeAspect="1" noChangeArrowheads="1"/>
          </p:cNvPicPr>
          <p:nvPr/>
        </p:nvPicPr>
        <p:blipFill>
          <a:blip r:embed="rId2" cstate="print"/>
          <a:srcRect/>
          <a:stretch>
            <a:fillRect/>
          </a:stretch>
        </p:blipFill>
        <p:spPr bwMode="auto">
          <a:xfrm>
            <a:off x="1905000" y="1295400"/>
            <a:ext cx="4762500" cy="339090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13"/>
          <p:cNvPicPr>
            <a:picLocks noChangeAspect="1" noChangeArrowheads="1"/>
          </p:cNvPicPr>
          <p:nvPr/>
        </p:nvPicPr>
        <p:blipFill>
          <a:blip r:embed="rId2" cstate="print"/>
          <a:srcRect/>
          <a:stretch>
            <a:fillRect/>
          </a:stretch>
        </p:blipFill>
        <p:spPr bwMode="auto">
          <a:xfrm>
            <a:off x="1981200" y="1295400"/>
            <a:ext cx="4762500" cy="3848101"/>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15"/>
          <p:cNvPicPr>
            <a:picLocks noChangeAspect="1" noChangeArrowheads="1"/>
          </p:cNvPicPr>
          <p:nvPr/>
        </p:nvPicPr>
        <p:blipFill>
          <a:blip r:embed="rId2" cstate="print"/>
          <a:srcRect/>
          <a:stretch>
            <a:fillRect/>
          </a:stretch>
        </p:blipFill>
        <p:spPr bwMode="auto">
          <a:xfrm>
            <a:off x="2057400" y="1447800"/>
            <a:ext cx="4762500" cy="3171826"/>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On the diner table are dolls that are dismembered or with a shattered skull. This imagery is also prevalent in countless music videos. Its all about the occult elite's MK culture."/>
          <p:cNvPicPr>
            <a:picLocks noChangeAspect="1" noChangeArrowheads="1"/>
          </p:cNvPicPr>
          <p:nvPr/>
        </p:nvPicPr>
        <p:blipFill>
          <a:blip r:embed="rId2" cstate="print"/>
          <a:srcRect/>
          <a:stretch>
            <a:fillRect/>
          </a:stretch>
        </p:blipFill>
        <p:spPr bwMode="auto">
          <a:xfrm>
            <a:off x="1828800" y="1295400"/>
            <a:ext cx="5715000" cy="3848101"/>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A mannequin-cadaver type thing."/>
          <p:cNvPicPr>
            <a:picLocks noChangeAspect="1" noChangeArrowheads="1"/>
          </p:cNvPicPr>
          <p:nvPr/>
        </p:nvPicPr>
        <p:blipFill>
          <a:blip r:embed="rId2" cstate="print"/>
          <a:srcRect/>
          <a:stretch>
            <a:fillRect/>
          </a:stretch>
        </p:blipFill>
        <p:spPr bwMode="auto">
          <a:xfrm>
            <a:off x="2209800" y="1447800"/>
            <a:ext cx="4762500" cy="3505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 Marilyn Manson </a:t>
            </a:r>
            <a:br>
              <a:rPr lang="en-US" dirty="0" smtClean="0">
                <a:solidFill>
                  <a:srgbClr val="FF0000"/>
                </a:solidFill>
              </a:rPr>
            </a:br>
            <a:r>
              <a:rPr lang="en-US" sz="1400" dirty="0" smtClean="0">
                <a:solidFill>
                  <a:srgbClr val="FF0000"/>
                </a:solidFill>
              </a:rPr>
              <a:t>“</a:t>
            </a:r>
            <a:r>
              <a:rPr lang="en-US" sz="1600" b="1" i="1" dirty="0" smtClean="0">
                <a:solidFill>
                  <a:srgbClr val="FF0000"/>
                </a:solidFill>
              </a:rPr>
              <a:t>Hopefully, I'll be remembered as the person who brought an end to Christianity.”</a:t>
            </a:r>
            <a:r>
              <a:rPr lang="en-US" sz="1600" dirty="0" smtClean="0">
                <a:solidFill>
                  <a:srgbClr val="FF0000"/>
                </a:solidFill>
              </a:rPr>
              <a:t> (Spin, August 1996, p. 34</a:t>
            </a:r>
            <a:r>
              <a:rPr lang="en-US" sz="1600" dirty="0" smtClean="0"/>
              <a:t>) </a:t>
            </a:r>
            <a:br>
              <a:rPr lang="en-US" sz="1600" dirty="0" smtClean="0"/>
            </a:br>
            <a:r>
              <a:rPr lang="en-US" dirty="0" smtClean="0"/>
              <a:t/>
            </a:r>
            <a:br>
              <a:rPr lang="en-US" dirty="0" smtClean="0"/>
            </a:br>
            <a:endParaRPr lang="en-US" dirty="0">
              <a:solidFill>
                <a:srgbClr val="FF0000"/>
              </a:solidFill>
            </a:endParaRPr>
          </a:p>
        </p:txBody>
      </p:sp>
      <p:pic>
        <p:nvPicPr>
          <p:cNvPr id="1026" name="Picture 2" descr="Marilyn Manson - marilyn-manson Photo"/>
          <p:cNvPicPr>
            <a:picLocks noChangeAspect="1" noChangeArrowheads="1"/>
          </p:cNvPicPr>
          <p:nvPr/>
        </p:nvPicPr>
        <p:blipFill>
          <a:blip r:embed="rId2" cstate="print"/>
          <a:srcRect/>
          <a:stretch>
            <a:fillRect/>
          </a:stretch>
        </p:blipFill>
        <p:spPr bwMode="auto">
          <a:xfrm>
            <a:off x="381000" y="2362200"/>
            <a:ext cx="3048000" cy="3124200"/>
          </a:xfrm>
          <a:prstGeom prst="rect">
            <a:avLst/>
          </a:prstGeom>
          <a:noFill/>
        </p:spPr>
      </p:pic>
      <p:pic>
        <p:nvPicPr>
          <p:cNvPr id="1028" name="Picture 4" descr="http://www.freecodesource.com/album-cover/514woWN-WhL/Marilyn-Manson-Holy-Wood.jpg">
            <a:hlinkClick r:id="rId3"/>
          </p:cNvPr>
          <p:cNvPicPr>
            <a:picLocks noChangeAspect="1" noChangeArrowheads="1"/>
          </p:cNvPicPr>
          <p:nvPr/>
        </p:nvPicPr>
        <p:blipFill>
          <a:blip r:embed="rId4" cstate="print"/>
          <a:srcRect/>
          <a:stretch>
            <a:fillRect/>
          </a:stretch>
        </p:blipFill>
        <p:spPr bwMode="auto">
          <a:xfrm>
            <a:off x="4267200" y="1752600"/>
            <a:ext cx="3886200" cy="3886200"/>
          </a:xfrm>
          <a:prstGeom prst="rect">
            <a:avLst/>
          </a:prstGeom>
          <a:noFill/>
        </p:spPr>
      </p:pic>
      <p:sp>
        <p:nvSpPr>
          <p:cNvPr id="10" name="TextBox 9"/>
          <p:cNvSpPr txBox="1"/>
          <p:nvPr/>
        </p:nvSpPr>
        <p:spPr>
          <a:xfrm>
            <a:off x="4572000" y="5638800"/>
            <a:ext cx="3200400" cy="369332"/>
          </a:xfrm>
          <a:prstGeom prst="rect">
            <a:avLst/>
          </a:prstGeom>
          <a:noFill/>
        </p:spPr>
        <p:txBody>
          <a:bodyPr wrap="square" rtlCol="0">
            <a:spAutoFit/>
          </a:bodyPr>
          <a:lstStyle/>
          <a:p>
            <a:r>
              <a:rPr lang="en-US" dirty="0" smtClean="0">
                <a:solidFill>
                  <a:srgbClr val="FF0000"/>
                </a:solidFill>
              </a:rPr>
              <a:t>DEEPER THAN </a:t>
            </a:r>
            <a:r>
              <a:rPr lang="en-US" dirty="0" smtClean="0">
                <a:solidFill>
                  <a:srgbClr val="FF0000"/>
                </a:solidFill>
                <a:hlinkClick r:id="rId5"/>
              </a:rPr>
              <a:t>HELL</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Not quite sure what that is."/>
          <p:cNvPicPr>
            <a:picLocks noChangeAspect="1" noChangeArrowheads="1"/>
          </p:cNvPicPr>
          <p:nvPr/>
        </p:nvPicPr>
        <p:blipFill>
          <a:blip r:embed="rId2" cstate="print"/>
          <a:srcRect/>
          <a:stretch>
            <a:fillRect/>
          </a:stretch>
        </p:blipFill>
        <p:spPr bwMode="auto">
          <a:xfrm>
            <a:off x="2133600" y="1447800"/>
            <a:ext cx="4762500" cy="314325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Rectangle 1"/>
          <p:cNvSpPr/>
          <p:nvPr/>
        </p:nvSpPr>
        <p:spPr>
          <a:xfrm>
            <a:off x="762000" y="685800"/>
            <a:ext cx="7620000" cy="3416320"/>
          </a:xfrm>
          <a:prstGeom prst="rect">
            <a:avLst/>
          </a:prstGeom>
        </p:spPr>
        <p:txBody>
          <a:bodyPr wrap="square">
            <a:spAutoFit/>
          </a:bodyPr>
          <a:lstStyle/>
          <a:p>
            <a:r>
              <a:rPr lang="en-US" sz="2400" dirty="0" smtClean="0">
                <a:solidFill>
                  <a:srgbClr val="C00000"/>
                </a:solidFill>
              </a:rPr>
              <a:t>1 Th5:5  Ye are all the children of light, and the children of the day: we are not of the night, nor of darkness. </a:t>
            </a:r>
          </a:p>
          <a:p>
            <a:r>
              <a:rPr lang="en-US" sz="2400" dirty="0" smtClean="0">
                <a:solidFill>
                  <a:srgbClr val="C00000"/>
                </a:solidFill>
              </a:rPr>
              <a:t>1Th 5:6  Therefore let us not sleep, as </a:t>
            </a:r>
            <a:r>
              <a:rPr lang="en-US" sz="2400" i="1" dirty="0" smtClean="0">
                <a:solidFill>
                  <a:srgbClr val="C00000"/>
                </a:solidFill>
              </a:rPr>
              <a:t>do others; but let us watch and be sober. </a:t>
            </a:r>
          </a:p>
          <a:p>
            <a:r>
              <a:rPr lang="en-US" sz="2400" dirty="0" smtClean="0">
                <a:solidFill>
                  <a:srgbClr val="C00000"/>
                </a:solidFill>
              </a:rPr>
              <a:t>1Th 5:7  For they that sleep </a:t>
            </a:r>
            <a:r>
              <a:rPr lang="en-US" sz="2400" dirty="0" err="1" smtClean="0">
                <a:solidFill>
                  <a:srgbClr val="C00000"/>
                </a:solidFill>
              </a:rPr>
              <a:t>sleep</a:t>
            </a:r>
            <a:r>
              <a:rPr lang="en-US" sz="2400" dirty="0" smtClean="0">
                <a:solidFill>
                  <a:srgbClr val="C00000"/>
                </a:solidFill>
              </a:rPr>
              <a:t> in the night; and they that be drunken are drunken in the night. </a:t>
            </a:r>
          </a:p>
          <a:p>
            <a:r>
              <a:rPr lang="en-US" sz="2400" dirty="0" smtClean="0">
                <a:solidFill>
                  <a:srgbClr val="C00000"/>
                </a:solidFill>
              </a:rPr>
              <a:t>1Th 5:8  But let us, who are of the day, be sober, putting on the breastplate of faith and love; and for an helmet, the hope of salvation.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Rectangle 1"/>
          <p:cNvSpPr/>
          <p:nvPr/>
        </p:nvSpPr>
        <p:spPr>
          <a:xfrm>
            <a:off x="990600" y="1981200"/>
            <a:ext cx="6781800" cy="2308324"/>
          </a:xfrm>
          <a:prstGeom prst="rect">
            <a:avLst/>
          </a:prstGeom>
        </p:spPr>
        <p:txBody>
          <a:bodyPr wrap="square">
            <a:spAutoFit/>
          </a:bodyPr>
          <a:lstStyle/>
          <a:p>
            <a:r>
              <a:rPr lang="en-US" sz="2400" dirty="0" err="1" smtClean="0">
                <a:solidFill>
                  <a:srgbClr val="C00000"/>
                </a:solidFill>
              </a:rPr>
              <a:t>Phillipians</a:t>
            </a:r>
            <a:r>
              <a:rPr lang="en-US" sz="2400" dirty="0" smtClean="0">
                <a:solidFill>
                  <a:srgbClr val="C00000"/>
                </a:solidFill>
              </a:rPr>
              <a:t> 4:8  Finally, brethren, whatsoever things are true, whatsoever things </a:t>
            </a:r>
            <a:r>
              <a:rPr lang="en-US" sz="2400" i="1" dirty="0" smtClean="0">
                <a:solidFill>
                  <a:srgbClr val="C00000"/>
                </a:solidFill>
              </a:rPr>
              <a:t>are honest, whatsoever things are just, whatsoever things are pure, whatsoever things are lovely, whatsoever things are of good report; if there be any virtue, and if there be any praise, think on these things.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 name="Rectangle 2"/>
          <p:cNvSpPr/>
          <p:nvPr/>
        </p:nvSpPr>
        <p:spPr>
          <a:xfrm>
            <a:off x="152400" y="2057400"/>
            <a:ext cx="8763000" cy="1754326"/>
          </a:xfrm>
          <a:prstGeom prst="rect">
            <a:avLst/>
          </a:prstGeom>
        </p:spPr>
        <p:txBody>
          <a:bodyPr wrap="square">
            <a:spAutoFit/>
          </a:bodyPr>
          <a:lstStyle/>
          <a:p>
            <a:r>
              <a:rPr lang="en-US" sz="3600" dirty="0" smtClean="0">
                <a:solidFill>
                  <a:srgbClr val="C00000"/>
                </a:solidFill>
              </a:rPr>
              <a:t>Galatians 6:7  Be not deceived; God is not mocked: for whatsoever a man </a:t>
            </a:r>
            <a:r>
              <a:rPr lang="en-US" sz="3600" dirty="0" err="1" smtClean="0">
                <a:solidFill>
                  <a:srgbClr val="C00000"/>
                </a:solidFill>
              </a:rPr>
              <a:t>soweth</a:t>
            </a:r>
            <a:r>
              <a:rPr lang="en-US" sz="3600" dirty="0" smtClean="0">
                <a:solidFill>
                  <a:srgbClr val="C00000"/>
                </a:solidFill>
              </a:rPr>
              <a:t>, that shall he also reap. </a:t>
            </a:r>
          </a:p>
        </p:txBody>
      </p:sp>
    </p:spTree>
  </p:cSld>
  <p:clrMapOvr>
    <a:overrideClrMapping bg1="lt1" tx1="dk1" bg2="lt2" tx2="dk2" accent1="accent1" accent2="accent2" accent3="accent3" accent4="accent4" accent5="accent5" accent6="accent6" hlink="hlink" folHlink="folHlink"/>
  </p:clrMapOvr>
  <p:transition spd="slow" advTm="5000">
    <p:comb/>
    <p:sndAc>
      <p:stSnd>
        <p:snd r:embed="rId2" name="bomb.wav"/>
      </p:stSnd>
    </p:sndAc>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057400"/>
            <a:ext cx="8315021" cy="120032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3600" b="1" dirty="0" smtClean="0">
                <a:solidFill>
                  <a:srgbClr val="FF0000"/>
                </a:solidFill>
              </a:rPr>
              <a:t>SATANS  GREATEST  WEAPON  IS OUR OWN  IGNORANCE</a:t>
            </a:r>
            <a:endParaRPr lang="en-US" sz="3600" b="1" dirty="0">
              <a:solidFill>
                <a:srgbClr val="FF0000"/>
              </a:solidFill>
            </a:endParaRPr>
          </a:p>
        </p:txBody>
      </p:sp>
    </p:spTree>
  </p:cSld>
  <p:clrMapOvr>
    <a:masterClrMapping/>
  </p:clrMapOvr>
  <p:transition spd="slow">
    <p:wheel/>
  </p:transition>
</p:sld>
</file>

<file path=ppt/slides/slide65.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extBox 1"/>
          <p:cNvSpPr txBox="1"/>
          <p:nvPr/>
        </p:nvSpPr>
        <p:spPr>
          <a:xfrm>
            <a:off x="533400" y="2057400"/>
            <a:ext cx="8153400" cy="1569660"/>
          </a:xfrm>
          <a:prstGeom prst="rect">
            <a:avLst/>
          </a:prstGeom>
          <a:noFill/>
        </p:spPr>
        <p:txBody>
          <a:bodyPr wrap="square" rtlCol="0">
            <a:spAutoFit/>
          </a:bodyPr>
          <a:lstStyle/>
          <a:p>
            <a:r>
              <a:rPr lang="en-US" sz="3200" b="1" dirty="0" smtClean="0">
                <a:solidFill>
                  <a:srgbClr val="C00000"/>
                </a:solidFill>
              </a:rPr>
              <a:t>HOSEA 4:6  My people are destroyed for lack of knowledge: because thou hast rejected knowledge, I will also reject thee</a:t>
            </a:r>
            <a:r>
              <a:rPr lang="en-US" dirty="0" smtClean="0">
                <a:solidFill>
                  <a:srgbClr val="C00000"/>
                </a:solidFill>
              </a:rPr>
              <a:t>,</a:t>
            </a:r>
            <a:endParaRPr lang="en-US" dirty="0">
              <a:solidFill>
                <a:srgbClr val="C00000"/>
              </a:solidFill>
            </a:endParaRPr>
          </a:p>
        </p:txBody>
      </p:sp>
    </p:spTree>
  </p:cSld>
  <p:clrMapOvr>
    <a:overrideClrMapping bg1="lt1" tx1="dk1" bg2="lt2" tx2="dk2" accent1="accent1" accent2="accent2" accent3="accent3" accent4="accent4" accent5="accent5" accent6="accent6" hlink="hlink" folHlink="folHlink"/>
  </p:clrMapOvr>
  <p:transition>
    <p:wheel spokes="8"/>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28600"/>
            <a:ext cx="5867400" cy="738664"/>
          </a:xfrm>
          <a:prstGeom prst="rect">
            <a:avLst/>
          </a:prstGeom>
          <a:noFill/>
        </p:spPr>
        <p:txBody>
          <a:bodyPr wrap="square" rtlCol="0">
            <a:spAutoFit/>
          </a:bodyPr>
          <a:lstStyle/>
          <a:p>
            <a:pPr algn="ctr"/>
            <a:r>
              <a:rPr lang="en-US" sz="2400" dirty="0" smtClean="0">
                <a:solidFill>
                  <a:srgbClr val="FF0000"/>
                </a:solidFill>
              </a:rPr>
              <a:t>EPILOGUE</a:t>
            </a:r>
          </a:p>
          <a:p>
            <a:pPr algn="ctr"/>
            <a:r>
              <a:rPr lang="en-US" dirty="0" smtClean="0">
                <a:solidFill>
                  <a:srgbClr val="FF0000"/>
                </a:solidFill>
              </a:rPr>
              <a:t>Katy Perry\Juicy  J Performance at 2014 Grammys</a:t>
            </a:r>
            <a:endParaRPr lang="en-US" dirty="0">
              <a:solidFill>
                <a:srgbClr val="FF0000"/>
              </a:solidFill>
            </a:endParaRPr>
          </a:p>
        </p:txBody>
      </p:sp>
      <p:pic>
        <p:nvPicPr>
          <p:cNvPr id="1027" name="Picture 3" descr="Katy Perry, Juicy J Ride Into the GRAMMYs With 'Dark Horse'"/>
          <p:cNvPicPr>
            <a:picLocks noChangeAspect="1" noChangeArrowheads="1"/>
          </p:cNvPicPr>
          <p:nvPr/>
        </p:nvPicPr>
        <p:blipFill>
          <a:blip r:embed="rId2" cstate="print"/>
          <a:srcRect/>
          <a:stretch>
            <a:fillRect/>
          </a:stretch>
        </p:blipFill>
        <p:spPr bwMode="auto">
          <a:xfrm>
            <a:off x="2362200" y="1295400"/>
            <a:ext cx="4191000" cy="3462251"/>
          </a:xfrm>
          <a:prstGeom prst="rect">
            <a:avLst/>
          </a:prstGeom>
          <a:noFill/>
        </p:spPr>
      </p:pic>
      <p:sp>
        <p:nvSpPr>
          <p:cNvPr id="12" name="TextBox 11"/>
          <p:cNvSpPr txBox="1"/>
          <p:nvPr/>
        </p:nvSpPr>
        <p:spPr>
          <a:xfrm>
            <a:off x="3048000" y="5410200"/>
            <a:ext cx="3124200" cy="369332"/>
          </a:xfrm>
          <a:prstGeom prst="rect">
            <a:avLst/>
          </a:prstGeom>
          <a:noFill/>
        </p:spPr>
        <p:txBody>
          <a:bodyPr wrap="square" rtlCol="0">
            <a:spAutoFit/>
          </a:bodyPr>
          <a:lstStyle/>
          <a:p>
            <a:r>
              <a:rPr lang="en-US" dirty="0" smtClean="0">
                <a:hlinkClick r:id="rId3"/>
              </a:rPr>
              <a:t> Want To Play With Magic</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828800"/>
            <a:ext cx="6934200" cy="1569660"/>
          </a:xfrm>
          <a:prstGeom prst="rect">
            <a:avLst/>
          </a:prstGeom>
          <a:noFill/>
        </p:spPr>
        <p:txBody>
          <a:bodyPr wrap="square" rtlCol="0">
            <a:spAutoFit/>
          </a:bodyPr>
          <a:lstStyle/>
          <a:p>
            <a:pPr algn="ctr"/>
            <a:r>
              <a:rPr lang="en-US" sz="9600" dirty="0" smtClean="0"/>
              <a:t>AMEN</a:t>
            </a:r>
            <a:endParaRPr lang="en-US" sz="9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fontScale="90000"/>
          </a:bodyPr>
          <a:lstStyle/>
          <a:p>
            <a:pPr algn="ctr"/>
            <a:r>
              <a:rPr lang="en-US" dirty="0" smtClean="0">
                <a:solidFill>
                  <a:srgbClr val="FF0000"/>
                </a:solidFill>
              </a:rPr>
              <a:t>OZZY OSBORNE</a:t>
            </a:r>
            <a:r>
              <a:rPr lang="en-US" dirty="0" smtClean="0"/>
              <a:t/>
            </a:r>
            <a:br>
              <a:rPr lang="en-US" dirty="0" smtClean="0"/>
            </a:br>
            <a:r>
              <a:rPr lang="en-US" sz="1100" dirty="0" smtClean="0">
                <a:solidFill>
                  <a:srgbClr val="FF0000"/>
                </a:solidFill>
              </a:rPr>
              <a:t>I </a:t>
            </a:r>
            <a:r>
              <a:rPr lang="en-US" sz="1300" dirty="0" smtClean="0">
                <a:solidFill>
                  <a:srgbClr val="FF0000"/>
                </a:solidFill>
              </a:rPr>
              <a:t>really wish I knew why I've done some of the things I've done over the years. I don't know if I'm a medium for some outside source. </a:t>
            </a:r>
            <a:r>
              <a:rPr lang="en-US" sz="1300" b="1" dirty="0" smtClean="0">
                <a:solidFill>
                  <a:srgbClr val="FF0000"/>
                </a:solidFill>
              </a:rPr>
              <a:t>Whatever it is, frankly, I hope it's not what I think it is — Satan.</a:t>
            </a:r>
            <a:r>
              <a:rPr lang="en-US" sz="1300" dirty="0" smtClean="0">
                <a:solidFill>
                  <a:srgbClr val="FF0000"/>
                </a:solidFill>
              </a:rPr>
              <a:t>" (Ozzy Osbourne (Hit Parader, Feb., 1978, p.24) </a:t>
            </a:r>
            <a:r>
              <a:rPr lang="en-US" sz="1300" dirty="0" smtClean="0"/>
              <a:t/>
            </a:r>
            <a:br>
              <a:rPr lang="en-US" sz="1300" dirty="0" smtClean="0"/>
            </a:br>
            <a:endParaRPr lang="en-US" sz="1300" dirty="0">
              <a:solidFill>
                <a:srgbClr val="FF0000"/>
              </a:solidFill>
            </a:endParaRPr>
          </a:p>
        </p:txBody>
      </p:sp>
      <p:pic>
        <p:nvPicPr>
          <p:cNvPr id="18434" name="Picture 2" descr="Ozzy Osbourne - Ozzy Osbourne"/>
          <p:cNvPicPr>
            <a:picLocks noChangeAspect="1" noChangeArrowheads="1"/>
          </p:cNvPicPr>
          <p:nvPr/>
        </p:nvPicPr>
        <p:blipFill>
          <a:blip r:embed="rId2" cstate="print"/>
          <a:srcRect/>
          <a:stretch>
            <a:fillRect/>
          </a:stretch>
        </p:blipFill>
        <p:spPr bwMode="auto">
          <a:xfrm>
            <a:off x="838200" y="2057400"/>
            <a:ext cx="2590800" cy="3048000"/>
          </a:xfrm>
          <a:prstGeom prst="rect">
            <a:avLst/>
          </a:prstGeom>
          <a:noFill/>
        </p:spPr>
      </p:pic>
      <p:pic>
        <p:nvPicPr>
          <p:cNvPr id="18438" name="Picture 6" descr="http://ts2.mm.bing.net/th?id=H.4900395670899057&amp;pid=15.1"/>
          <p:cNvPicPr>
            <a:picLocks noChangeAspect="1" noChangeArrowheads="1"/>
          </p:cNvPicPr>
          <p:nvPr/>
        </p:nvPicPr>
        <p:blipFill>
          <a:blip r:embed="rId3" cstate="print"/>
          <a:srcRect/>
          <a:stretch>
            <a:fillRect/>
          </a:stretch>
        </p:blipFill>
        <p:spPr bwMode="auto">
          <a:xfrm>
            <a:off x="4157642" y="2209800"/>
            <a:ext cx="4376759" cy="339928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152400"/>
            <a:ext cx="6781800" cy="6832640"/>
          </a:xfrm>
          <a:prstGeom prst="rect">
            <a:avLst/>
          </a:prstGeom>
        </p:spPr>
        <p:txBody>
          <a:bodyPr wrap="square">
            <a:spAutoFit/>
          </a:bodyPr>
          <a:lstStyle/>
          <a:p>
            <a:endParaRPr lang="en-US" sz="1200" dirty="0" smtClean="0">
              <a:solidFill>
                <a:prstClr val="white"/>
              </a:solidFill>
              <a:latin typeface="Arial" pitchFamily="34" charset="0"/>
              <a:cs typeface="Arial" pitchFamily="34" charset="0"/>
            </a:endParaRPr>
          </a:p>
          <a:p>
            <a:endParaRPr lang="en-US" sz="1200" dirty="0" smtClean="0">
              <a:solidFill>
                <a:prstClr val="white"/>
              </a:solidFill>
              <a:latin typeface="Arial" pitchFamily="34" charset="0"/>
              <a:cs typeface="Arial" pitchFamily="34" charset="0"/>
            </a:endParaRPr>
          </a:p>
          <a:p>
            <a:endParaRPr lang="en-US" sz="1200" dirty="0" smtClean="0">
              <a:solidFill>
                <a:prstClr val="white"/>
              </a:solidFill>
              <a:latin typeface="Arial" pitchFamily="34" charset="0"/>
              <a:cs typeface="Arial" pitchFamily="34" charset="0"/>
            </a:endParaRPr>
          </a:p>
          <a:p>
            <a:endParaRPr lang="en-US" sz="1200" dirty="0" smtClean="0">
              <a:solidFill>
                <a:prstClr val="white"/>
              </a:solidFill>
              <a:latin typeface="Arial" pitchFamily="34" charset="0"/>
              <a:cs typeface="Arial" pitchFamily="34" charset="0"/>
            </a:endParaRPr>
          </a:p>
          <a:p>
            <a:r>
              <a:rPr lang="en-US" sz="1200" b="1" dirty="0" smtClean="0">
                <a:solidFill>
                  <a:srgbClr val="FF0000"/>
                </a:solidFill>
                <a:latin typeface="Arial" pitchFamily="34" charset="0"/>
                <a:cs typeface="Arial" pitchFamily="34" charset="0"/>
              </a:rPr>
              <a:t>Wine is fine but whiskey's quicker</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Suicide is slow with liquor</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Take a bottle, drown your sorrows</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Then it floods away tomorrows</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Away tomorrows</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Evil thoughts and evil doings</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Cold, alone; you hang in ruins</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Thought that you'd escape the reaper</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You can't escape the master keeper</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'Cause you feel life's unreal </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And you're living a lie</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Such a shame, who's to blame </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And you're wondering why</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Then you ask from your cask </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Is there life after birth</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What you sow can mean hell on this earth</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Hell on this earth</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Now you live inside that bottle</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The reaper's travelling at full throttle</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It's catching you but you don't see</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The reaper's you and the reaper is me</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Breaking laws, knocking doors</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But there's no one at home</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Made your bed, rest your head</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But you lie there and moan</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Where to hide, suicide is the only way out</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Don't you know what it's really about</a:t>
            </a:r>
            <a:br>
              <a:rPr lang="en-US" sz="1200" b="1" dirty="0" smtClean="0">
                <a:solidFill>
                  <a:srgbClr val="FF0000"/>
                </a:solidFill>
                <a:latin typeface="Arial" pitchFamily="34" charset="0"/>
                <a:cs typeface="Arial" pitchFamily="34" charset="0"/>
              </a:rPr>
            </a:br>
            <a:endParaRPr lang="en-US" b="1" dirty="0">
              <a:solidFill>
                <a:srgbClr val="FF0000"/>
              </a:solidFill>
            </a:endParaRPr>
          </a:p>
        </p:txBody>
      </p:sp>
      <p:sp>
        <p:nvSpPr>
          <p:cNvPr id="4" name="TextBox 3"/>
          <p:cNvSpPr txBox="1"/>
          <p:nvPr/>
        </p:nvSpPr>
        <p:spPr>
          <a:xfrm>
            <a:off x="3124200" y="457200"/>
            <a:ext cx="2971800" cy="369332"/>
          </a:xfrm>
          <a:prstGeom prst="rect">
            <a:avLst/>
          </a:prstGeom>
          <a:noFill/>
        </p:spPr>
        <p:txBody>
          <a:bodyPr wrap="square" rtlCol="0">
            <a:spAutoFit/>
          </a:bodyPr>
          <a:lstStyle/>
          <a:p>
            <a:r>
              <a:rPr lang="en-US" dirty="0" smtClean="0">
                <a:solidFill>
                  <a:srgbClr val="FF0000"/>
                </a:solidFill>
              </a:rPr>
              <a:t>           Suicide Solution</a:t>
            </a:r>
            <a:endParaRPr lang="en-US" dirty="0">
              <a:solidFill>
                <a:srgbClr val="FF0000"/>
              </a:solidFill>
            </a:endParaRPr>
          </a:p>
        </p:txBody>
      </p:sp>
      <p:pic>
        <p:nvPicPr>
          <p:cNvPr id="19459" name="Picture 3" descr="http://www.jesus-is-savior.com/Evils%20in%20America/CCM/hitch1.jpg">
            <a:hlinkClick r:id="rId2"/>
          </p:cNvPr>
          <p:cNvPicPr>
            <a:picLocks noChangeAspect="1" noChangeArrowheads="1"/>
          </p:cNvPicPr>
          <p:nvPr/>
        </p:nvPicPr>
        <p:blipFill>
          <a:blip r:embed="rId3" cstate="print"/>
          <a:srcRect/>
          <a:stretch>
            <a:fillRect/>
          </a:stretch>
        </p:blipFill>
        <p:spPr bwMode="auto">
          <a:xfrm>
            <a:off x="4640676" y="1107831"/>
            <a:ext cx="3055525" cy="475957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jesus-is-savior.com/Evils%20in%20America/Rock-n-Roll/megadeth-killing_is_my_business.jpg"/>
          <p:cNvPicPr>
            <a:picLocks noChangeAspect="1" noChangeArrowheads="1"/>
          </p:cNvPicPr>
          <p:nvPr/>
        </p:nvPicPr>
        <p:blipFill>
          <a:blip r:embed="rId2" cstate="print"/>
          <a:srcRect/>
          <a:stretch>
            <a:fillRect/>
          </a:stretch>
        </p:blipFill>
        <p:spPr bwMode="auto">
          <a:xfrm>
            <a:off x="228600" y="1752600"/>
            <a:ext cx="3733800" cy="4038600"/>
          </a:xfrm>
          <a:prstGeom prst="rect">
            <a:avLst/>
          </a:prstGeom>
          <a:noFill/>
        </p:spPr>
      </p:pic>
      <p:sp>
        <p:nvSpPr>
          <p:cNvPr id="3" name="TextBox 2"/>
          <p:cNvSpPr txBox="1"/>
          <p:nvPr/>
        </p:nvSpPr>
        <p:spPr>
          <a:xfrm>
            <a:off x="2133600" y="762001"/>
            <a:ext cx="4191000" cy="646331"/>
          </a:xfrm>
          <a:prstGeom prst="rect">
            <a:avLst/>
          </a:prstGeom>
          <a:noFill/>
        </p:spPr>
        <p:txBody>
          <a:bodyPr wrap="square" rtlCol="0">
            <a:spAutoFit/>
          </a:bodyPr>
          <a:lstStyle/>
          <a:p>
            <a:pPr algn="ctr"/>
            <a:r>
              <a:rPr lang="en-US" sz="3600" b="1" dirty="0" smtClean="0">
                <a:solidFill>
                  <a:srgbClr val="FF0000"/>
                </a:solidFill>
              </a:rPr>
              <a:t>   MEGADEATH</a:t>
            </a:r>
            <a:endParaRPr lang="en-US" sz="3600" b="1" dirty="0">
              <a:solidFill>
                <a:srgbClr val="FF0000"/>
              </a:solidFill>
            </a:endParaRPr>
          </a:p>
        </p:txBody>
      </p:sp>
      <p:sp>
        <p:nvSpPr>
          <p:cNvPr id="5" name="TextBox 4"/>
          <p:cNvSpPr txBox="1"/>
          <p:nvPr/>
        </p:nvSpPr>
        <p:spPr>
          <a:xfrm>
            <a:off x="4038600" y="1524001"/>
            <a:ext cx="4724400" cy="5262979"/>
          </a:xfrm>
          <a:prstGeom prst="rect">
            <a:avLst/>
          </a:prstGeom>
          <a:noFill/>
        </p:spPr>
        <p:txBody>
          <a:bodyPr wrap="square" rtlCol="0">
            <a:spAutoFit/>
          </a:bodyPr>
          <a:lstStyle/>
          <a:p>
            <a:r>
              <a:rPr lang="en-US" sz="1400" b="1" i="1" dirty="0" smtClean="0">
                <a:solidFill>
                  <a:srgbClr val="FF0000"/>
                </a:solidFill>
              </a:rPr>
              <a:t>GO TO HELL" lyrics by MEGADETH</a:t>
            </a:r>
            <a:endParaRPr lang="en-US" sz="1400" dirty="0" smtClean="0">
              <a:solidFill>
                <a:srgbClr val="FF0000"/>
              </a:solidFill>
            </a:endParaRPr>
          </a:p>
          <a:p>
            <a:r>
              <a:rPr lang="en-US" sz="1400" dirty="0" smtClean="0">
                <a:solidFill>
                  <a:srgbClr val="FF0000"/>
                </a:solidFill>
              </a:rPr>
              <a:t>Now I lay me down to sleep, I pray the lord my soul to keep.</a:t>
            </a:r>
            <a:br>
              <a:rPr lang="en-US" sz="1400" dirty="0" smtClean="0">
                <a:solidFill>
                  <a:srgbClr val="FF0000"/>
                </a:solidFill>
              </a:rPr>
            </a:br>
            <a:r>
              <a:rPr lang="en-US" sz="1400" dirty="0" smtClean="0">
                <a:solidFill>
                  <a:srgbClr val="FF0000"/>
                </a:solidFill>
              </a:rPr>
              <a:t>If I should die before I wake, I pray the lord my soul to take.</a:t>
            </a:r>
            <a:br>
              <a:rPr lang="en-US" sz="1400" dirty="0" smtClean="0">
                <a:solidFill>
                  <a:srgbClr val="FF0000"/>
                </a:solidFill>
              </a:rPr>
            </a:br>
            <a:r>
              <a:rPr lang="en-US" sz="1400" dirty="0" smtClean="0">
                <a:solidFill>
                  <a:srgbClr val="FF0000"/>
                </a:solidFill>
              </a:rPr>
              <a:t>I'm not gonna wake up today, They've pulled my plug, the picture fades.</a:t>
            </a:r>
            <a:br>
              <a:rPr lang="en-US" sz="1400" dirty="0" smtClean="0">
                <a:solidFill>
                  <a:srgbClr val="FF0000"/>
                </a:solidFill>
              </a:rPr>
            </a:br>
            <a:r>
              <a:rPr lang="en-US" sz="1400" dirty="0" smtClean="0">
                <a:solidFill>
                  <a:srgbClr val="FF0000"/>
                </a:solidFill>
              </a:rPr>
              <a:t>And as my body decays, mold begins to fill my grave.</a:t>
            </a:r>
            <a:br>
              <a:rPr lang="en-US" sz="1400" dirty="0" smtClean="0">
                <a:solidFill>
                  <a:srgbClr val="FF0000"/>
                </a:solidFill>
              </a:rPr>
            </a:br>
            <a:r>
              <a:rPr lang="en-US" sz="1400" dirty="0" smtClean="0">
                <a:solidFill>
                  <a:srgbClr val="FF0000"/>
                </a:solidFill>
              </a:rPr>
              <a:t>The smell of death permeates, The silk within my coffin lays.</a:t>
            </a:r>
            <a:br>
              <a:rPr lang="en-US" sz="1400" dirty="0" smtClean="0">
                <a:solidFill>
                  <a:srgbClr val="FF0000"/>
                </a:solidFill>
              </a:rPr>
            </a:br>
            <a:r>
              <a:rPr lang="en-US" sz="1400" dirty="0" smtClean="0">
                <a:solidFill>
                  <a:srgbClr val="FF0000"/>
                </a:solidFill>
              </a:rPr>
              <a:t>Go to hell!</a:t>
            </a:r>
            <a:br>
              <a:rPr lang="en-US" sz="1400" dirty="0" smtClean="0">
                <a:solidFill>
                  <a:srgbClr val="FF0000"/>
                </a:solidFill>
              </a:rPr>
            </a:br>
            <a:r>
              <a:rPr lang="en-US" sz="1400" dirty="0" smtClean="0">
                <a:solidFill>
                  <a:srgbClr val="FF0000"/>
                </a:solidFill>
              </a:rPr>
              <a:t>As they bury me now, six feet there my body lies.</a:t>
            </a:r>
            <a:br>
              <a:rPr lang="en-US" sz="1400" dirty="0" smtClean="0">
                <a:solidFill>
                  <a:srgbClr val="FF0000"/>
                </a:solidFill>
              </a:rPr>
            </a:br>
            <a:r>
              <a:rPr lang="en-US" sz="1400" dirty="0" smtClean="0">
                <a:solidFill>
                  <a:srgbClr val="FF0000"/>
                </a:solidFill>
              </a:rPr>
              <a:t>Still feel like I can't go down, I hear a distant wailing cry.</a:t>
            </a:r>
            <a:br>
              <a:rPr lang="en-US" sz="1400" dirty="0" smtClean="0">
                <a:solidFill>
                  <a:srgbClr val="FF0000"/>
                </a:solidFill>
              </a:rPr>
            </a:br>
            <a:r>
              <a:rPr lang="en-US" sz="1400" dirty="0" smtClean="0">
                <a:solidFill>
                  <a:srgbClr val="FF0000"/>
                </a:solidFill>
              </a:rPr>
              <a:t>God, something must've gone wrong.</a:t>
            </a:r>
            <a:br>
              <a:rPr lang="en-US" sz="1400" dirty="0" smtClean="0">
                <a:solidFill>
                  <a:srgbClr val="FF0000"/>
                </a:solidFill>
              </a:rPr>
            </a:br>
            <a:r>
              <a:rPr lang="en-US" sz="1400" dirty="0" smtClean="0">
                <a:solidFill>
                  <a:srgbClr val="FF0000"/>
                </a:solidFill>
              </a:rPr>
              <a:t>Much too late I realize.</a:t>
            </a:r>
            <a:br>
              <a:rPr lang="en-US" sz="1400" dirty="0" smtClean="0">
                <a:solidFill>
                  <a:srgbClr val="FF0000"/>
                </a:solidFill>
              </a:rPr>
            </a:br>
            <a:r>
              <a:rPr lang="en-US" sz="1400" dirty="0" smtClean="0">
                <a:solidFill>
                  <a:srgbClr val="FF0000"/>
                </a:solidFill>
              </a:rPr>
              <a:t>Go to hell!</a:t>
            </a:r>
            <a:br>
              <a:rPr lang="en-US" sz="1400" dirty="0" smtClean="0">
                <a:solidFill>
                  <a:srgbClr val="FF0000"/>
                </a:solidFill>
              </a:rPr>
            </a:br>
            <a:r>
              <a:rPr lang="en-US" sz="1400" dirty="0" smtClean="0">
                <a:solidFill>
                  <a:srgbClr val="FF0000"/>
                </a:solidFill>
              </a:rPr>
              <a:t>I saw my funeral that day, I know who didn't show to mourn.</a:t>
            </a:r>
            <a:br>
              <a:rPr lang="en-US" sz="1400" dirty="0" smtClean="0">
                <a:solidFill>
                  <a:srgbClr val="FF0000"/>
                </a:solidFill>
              </a:rPr>
            </a:br>
            <a:r>
              <a:rPr lang="en-US" sz="1400" dirty="0" smtClean="0">
                <a:solidFill>
                  <a:srgbClr val="FF0000"/>
                </a:solidFill>
              </a:rPr>
              <a:t>My judgement was life in hell, Pillars of pain and thorns.</a:t>
            </a:r>
            <a:br>
              <a:rPr lang="en-US" sz="1400" dirty="0" smtClean="0">
                <a:solidFill>
                  <a:srgbClr val="FF0000"/>
                </a:solidFill>
              </a:rPr>
            </a:br>
            <a:r>
              <a:rPr lang="en-US" sz="1400" dirty="0" smtClean="0">
                <a:solidFill>
                  <a:srgbClr val="FF0000"/>
                </a:solidFill>
              </a:rPr>
              <a:t>My only friend's the goat, With 666 between his horns.</a:t>
            </a:r>
            <a:br>
              <a:rPr lang="en-US" sz="1400" dirty="0" smtClean="0">
                <a:solidFill>
                  <a:srgbClr val="FF0000"/>
                </a:solidFill>
              </a:rPr>
            </a:br>
            <a:r>
              <a:rPr lang="en-US" sz="1400" dirty="0" smtClean="0">
                <a:solidFill>
                  <a:srgbClr val="FF0000"/>
                </a:solidFill>
              </a:rPr>
              <a:t>Go to hell!</a:t>
            </a:r>
            <a:br>
              <a:rPr lang="en-US" sz="1400" dirty="0" smtClean="0">
                <a:solidFill>
                  <a:srgbClr val="FF0000"/>
                </a:solidFill>
              </a:rPr>
            </a:br>
            <a:r>
              <a:rPr lang="en-US" sz="1400" dirty="0" smtClean="0">
                <a:solidFill>
                  <a:srgbClr val="FF0000"/>
                </a:solidFill>
              </a:rPr>
              <a:t>Place all your trust here in me, Rest assured these things I know.</a:t>
            </a:r>
            <a:br>
              <a:rPr lang="en-US" sz="1400" dirty="0" smtClean="0">
                <a:solidFill>
                  <a:srgbClr val="FF0000"/>
                </a:solidFill>
              </a:rPr>
            </a:br>
            <a:r>
              <a:rPr lang="en-US" sz="1400" dirty="0" smtClean="0">
                <a:solidFill>
                  <a:srgbClr val="FF0000"/>
                </a:solidFill>
              </a:rPr>
              <a:t>And as Charon sails the sea, Your journey too shall end below.</a:t>
            </a:r>
            <a:br>
              <a:rPr lang="en-US" sz="1400" dirty="0" smtClean="0">
                <a:solidFill>
                  <a:srgbClr val="FF0000"/>
                </a:solidFill>
              </a:rPr>
            </a:br>
            <a:r>
              <a:rPr lang="en-US" sz="1400" dirty="0" smtClean="0">
                <a:solidFill>
                  <a:srgbClr val="FF0000"/>
                </a:solidFill>
              </a:rPr>
              <a:t>Ah yes you're all sitting ducks, It's true you reap what you sow.</a:t>
            </a:r>
            <a:br>
              <a:rPr lang="en-US" sz="1400" dirty="0" smtClean="0">
                <a:solidFill>
                  <a:srgbClr val="FF0000"/>
                </a:solidFill>
              </a:rPr>
            </a:br>
            <a:r>
              <a:rPr lang="en-US" sz="1400" dirty="0" smtClean="0">
                <a:solidFill>
                  <a:srgbClr val="FF0000"/>
                </a:solidFill>
              </a:rPr>
              <a:t>Go to hell!</a:t>
            </a:r>
            <a:br>
              <a:rPr lang="en-US" sz="1400" dirty="0" smtClean="0">
                <a:solidFill>
                  <a:srgbClr val="FF0000"/>
                </a:solidFill>
              </a:rPr>
            </a:br>
            <a:r>
              <a:rPr lang="en-US" sz="1400" dirty="0" smtClean="0">
                <a:solidFill>
                  <a:srgbClr val="FF0000"/>
                </a:solidFill>
              </a:rPr>
              <a:t>Now I lay me down to sleep, Blah, blah, blah my soul to keep.</a:t>
            </a:r>
            <a:br>
              <a:rPr lang="en-US" sz="1400" dirty="0" smtClean="0">
                <a:solidFill>
                  <a:srgbClr val="FF0000"/>
                </a:solidFill>
              </a:rPr>
            </a:br>
            <a:r>
              <a:rPr lang="en-US" sz="1400" dirty="0" smtClean="0">
                <a:solidFill>
                  <a:srgbClr val="FF0000"/>
                </a:solidFill>
              </a:rPr>
              <a:t>If I die before I wake, I'll go to hell for heaven's sake.</a:t>
            </a:r>
            <a:endParaRPr lang="en-US" sz="1400" dirty="0">
              <a:solidFill>
                <a:srgbClr val="FF0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3635</TotalTime>
  <Words>2210</Words>
  <Application>Microsoft Office PowerPoint</Application>
  <PresentationFormat>On-screen Show (4:3)</PresentationFormat>
  <Paragraphs>177</Paragraphs>
  <Slides>67</Slides>
  <Notes>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Module</vt:lpstr>
      <vt:lpstr>Slide 1</vt:lpstr>
      <vt:lpstr>Slide 2</vt:lpstr>
      <vt:lpstr>Slide 3</vt:lpstr>
      <vt:lpstr>Slide 4</vt:lpstr>
      <vt:lpstr>Slide 5</vt:lpstr>
      <vt:lpstr>   Marilyn Manson  “Hopefully, I'll be remembered as the person who brought an end to Christianity.” (Spin, August 1996, p. 34)   </vt:lpstr>
      <vt:lpstr>OZZY OSBORNE I really wish I knew why I've done some of the things I've done over the years. I don't know if I'm a medium for some outside source. Whatever it is, frankly, I hope it's not what I think it is — Satan." (Ozzy Osbourne (Hit Parader, Feb., 1978, p.24)  </vt:lpstr>
      <vt:lpstr>Slide 8</vt:lpstr>
      <vt:lpstr>Slide 9</vt:lpstr>
      <vt:lpstr>Slide 10</vt:lpstr>
      <vt:lpstr>Slide 11</vt:lpstr>
      <vt:lpstr>Slide 12</vt:lpstr>
      <vt:lpstr>BEYONCE &amp; JAY Z</vt:lpstr>
      <vt:lpstr>LADY GAGA</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268</cp:revision>
  <dcterms:created xsi:type="dcterms:W3CDTF">2013-10-24T16:28:41Z</dcterms:created>
  <dcterms:modified xsi:type="dcterms:W3CDTF">2014-03-17T19:12:31Z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